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3" r:id="rId2"/>
    <p:sldId id="264" r:id="rId3"/>
    <p:sldId id="281" r:id="rId4"/>
    <p:sldId id="284" r:id="rId5"/>
    <p:sldId id="278" r:id="rId6"/>
    <p:sldId id="283" r:id="rId7"/>
    <p:sldId id="285" r:id="rId8"/>
    <p:sldId id="286" r:id="rId9"/>
    <p:sldId id="287" r:id="rId10"/>
    <p:sldId id="269" r:id="rId11"/>
    <p:sldId id="274" r:id="rId12"/>
    <p:sldId id="276" r:id="rId13"/>
    <p:sldId id="277" r:id="rId14"/>
    <p:sldId id="282" r:id="rId15"/>
    <p:sldId id="271" r:id="rId16"/>
    <p:sldId id="279" r:id="rId17"/>
    <p:sldId id="280" r:id="rId1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3F4"/>
    <a:srgbClr val="BC2025"/>
    <a:srgbClr val="F4E7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p:cViewPr varScale="1">
        <p:scale>
          <a:sx n="72" d="100"/>
          <a:sy n="72" d="100"/>
        </p:scale>
        <p:origin x="1350" y="72"/>
      </p:cViewPr>
      <p:guideLst>
        <p:guide orient="horz" pos="212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527CED4-3711-4CB7-950F-22FF4CB623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a:extLst>
              <a:ext uri="{FF2B5EF4-FFF2-40B4-BE49-F238E27FC236}">
                <a16:creationId xmlns:a16="http://schemas.microsoft.com/office/drawing/2014/main" id="{FC16347A-FE85-454B-9442-B95259D64058}"/>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30437A4A-957E-4006-A9EC-3EDDBB725DAC}" type="datetimeFigureOut">
              <a:rPr lang="zh-CN" altLang="en-US"/>
              <a:pPr>
                <a:defRPr/>
              </a:pPr>
              <a:t>2020/12/8</a:t>
            </a:fld>
            <a:endParaRPr lang="zh-CN" altLang="en-US"/>
          </a:p>
        </p:txBody>
      </p:sp>
      <p:sp>
        <p:nvSpPr>
          <p:cNvPr id="4" name="幻灯片图像占位符 3">
            <a:extLst>
              <a:ext uri="{FF2B5EF4-FFF2-40B4-BE49-F238E27FC236}">
                <a16:creationId xmlns:a16="http://schemas.microsoft.com/office/drawing/2014/main" id="{19AD5883-0183-4119-A6A9-87CE234D2189}"/>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0F4E9215-B6EB-4787-8C3A-42D7E56AC29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3642EF31-2714-46AE-A16C-A94D4C1CBE9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a:extLst>
              <a:ext uri="{FF2B5EF4-FFF2-40B4-BE49-F238E27FC236}">
                <a16:creationId xmlns:a16="http://schemas.microsoft.com/office/drawing/2014/main" id="{FEBAD4DC-51ED-49E9-8A8A-A7642A2A846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87FBE31D-E1A8-4943-B07B-84A4436F9E8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70548C1F-C3DC-4CC6-9B53-CF231CBB18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a16="http://schemas.microsoft.com/office/drawing/2014/main" id="{5F459BEE-8C21-4549-9F0F-F4014F47615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100" name="灯片编号占位符 3">
            <a:extLst>
              <a:ext uri="{FF2B5EF4-FFF2-40B4-BE49-F238E27FC236}">
                <a16:creationId xmlns:a16="http://schemas.microsoft.com/office/drawing/2014/main" id="{C3D14E35-0212-4EEA-99EA-39C901DBD3A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3566C2-8D6B-405B-A3BB-C554F4388825}"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1C88A5F4-88E1-49EA-B4F6-3F025F2AF95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a:extLst>
              <a:ext uri="{FF2B5EF4-FFF2-40B4-BE49-F238E27FC236}">
                <a16:creationId xmlns:a16="http://schemas.microsoft.com/office/drawing/2014/main" id="{BFD34F3C-0549-4870-B382-286E2372AB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196" name="灯片编号占位符 3">
            <a:extLst>
              <a:ext uri="{FF2B5EF4-FFF2-40B4-BE49-F238E27FC236}">
                <a16:creationId xmlns:a16="http://schemas.microsoft.com/office/drawing/2014/main" id="{A1C8267B-C7C0-496C-870C-2D5796C1CD6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AF6A289-5B69-461F-9A44-917426A8BCB7}"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ABF661DE-17EC-4BBB-9E2F-3B74DB32E6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B990AD20-AE0F-4039-BEA2-010831AF35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244" name="灯片编号占位符 3">
            <a:extLst>
              <a:ext uri="{FF2B5EF4-FFF2-40B4-BE49-F238E27FC236}">
                <a16:creationId xmlns:a16="http://schemas.microsoft.com/office/drawing/2014/main" id="{618075C9-BE76-420E-B3E9-C652594914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493D83-4113-407C-87C5-87AA7606AD89}"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CCB3C6B8-9DAF-4AF3-A725-0CE0204BF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7D523C76-421D-4278-AEA3-4DFBE927DC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292" name="灯片编号占位符 3">
            <a:extLst>
              <a:ext uri="{FF2B5EF4-FFF2-40B4-BE49-F238E27FC236}">
                <a16:creationId xmlns:a16="http://schemas.microsoft.com/office/drawing/2014/main" id="{8924B1E4-9C35-4B0A-8AC5-C7615684C2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F3DD4D0-5EBD-479E-A0AB-F6CBF30CC372}"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E16D599A-70B0-4FCA-83CE-C5679583A4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F1B1BB00-AF34-4A1F-A90E-78A7BB50EB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4340" name="灯片编号占位符 3">
            <a:extLst>
              <a:ext uri="{FF2B5EF4-FFF2-40B4-BE49-F238E27FC236}">
                <a16:creationId xmlns:a16="http://schemas.microsoft.com/office/drawing/2014/main" id="{26607AD5-3583-42CA-9544-9B1C6743C5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7B0C15-D5CB-49A6-A8E1-24C18B12BA73}"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3EFBAA62-F0C3-495E-A364-AB6159C5F5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a:extLst>
              <a:ext uri="{FF2B5EF4-FFF2-40B4-BE49-F238E27FC236}">
                <a16:creationId xmlns:a16="http://schemas.microsoft.com/office/drawing/2014/main" id="{27E6C102-7C37-4E4D-A91C-9E3F2C29DB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6388" name="灯片编号占位符 3">
            <a:extLst>
              <a:ext uri="{FF2B5EF4-FFF2-40B4-BE49-F238E27FC236}">
                <a16:creationId xmlns:a16="http://schemas.microsoft.com/office/drawing/2014/main" id="{2603BE63-974E-4756-986C-6E5E4C0834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8834243-C998-498F-A494-0A7AC25C1E59}" type="slidenum">
              <a:rPr lang="zh-CN" altLang="en-US" smtClean="0"/>
              <a:pPr/>
              <a:t>14</a:t>
            </a:fld>
            <a:endParaRPr lang="zh-CN" altLang="en-US"/>
          </a:p>
        </p:txBody>
      </p:sp>
    </p:spTree>
    <p:extLst>
      <p:ext uri="{BB962C8B-B14F-4D97-AF65-F5344CB8AC3E}">
        <p14:creationId xmlns:p14="http://schemas.microsoft.com/office/powerpoint/2010/main" val="2556823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CE85B806-D449-46DC-94E8-00C5C49F23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a:extLst>
              <a:ext uri="{FF2B5EF4-FFF2-40B4-BE49-F238E27FC236}">
                <a16:creationId xmlns:a16="http://schemas.microsoft.com/office/drawing/2014/main" id="{64057616-4F68-4CF2-9A28-395C11655BF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8436" name="灯片编号占位符 3">
            <a:extLst>
              <a:ext uri="{FF2B5EF4-FFF2-40B4-BE49-F238E27FC236}">
                <a16:creationId xmlns:a16="http://schemas.microsoft.com/office/drawing/2014/main" id="{13CACB6B-66D9-4507-AA0A-B848DF061B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146547-AC61-4CC8-9BF0-A415A16CBA09}"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BB91722A-4917-468F-8C84-D2F2C53636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a:extLst>
              <a:ext uri="{FF2B5EF4-FFF2-40B4-BE49-F238E27FC236}">
                <a16:creationId xmlns:a16="http://schemas.microsoft.com/office/drawing/2014/main" id="{0618AFED-98D9-4F6A-A12E-A26C828885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0484" name="灯片编号占位符 3">
            <a:extLst>
              <a:ext uri="{FF2B5EF4-FFF2-40B4-BE49-F238E27FC236}">
                <a16:creationId xmlns:a16="http://schemas.microsoft.com/office/drawing/2014/main" id="{67C05B7B-2829-42E6-A967-DB3FF97EE9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2B2CD6-FA95-4FA9-83AA-179594450EC9}"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9BE88B24-6772-4BD8-B9CB-9C416BA943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FEBE38D5-F1DE-4E2B-A7AF-14DA765F52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2532" name="灯片编号占位符 3">
            <a:extLst>
              <a:ext uri="{FF2B5EF4-FFF2-40B4-BE49-F238E27FC236}">
                <a16:creationId xmlns:a16="http://schemas.microsoft.com/office/drawing/2014/main" id="{E7A7E159-1A42-4814-AEAF-84C9B1EEC9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3168A90-2652-4D96-A873-E56E93B0F6F0}" type="slidenum">
              <a:rPr lang="zh-CN" altLang="en-US" smtClean="0"/>
              <a:pPr/>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9FE987EB-474A-4F47-94F0-868532826F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91AD5712-7317-4F4A-9D9A-0DD9EA81C5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148" name="灯片编号占位符 3">
            <a:extLst>
              <a:ext uri="{FF2B5EF4-FFF2-40B4-BE49-F238E27FC236}">
                <a16:creationId xmlns:a16="http://schemas.microsoft.com/office/drawing/2014/main" id="{FA3F1AF3-E185-4962-B0AC-0D4D6DCB6B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10703E-7F1B-41C0-941B-FAFAE65858EE}"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9FE987EB-474A-4F47-94F0-868532826F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91AD5712-7317-4F4A-9D9A-0DD9EA81C5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148" name="灯片编号占位符 3">
            <a:extLst>
              <a:ext uri="{FF2B5EF4-FFF2-40B4-BE49-F238E27FC236}">
                <a16:creationId xmlns:a16="http://schemas.microsoft.com/office/drawing/2014/main" id="{FA3F1AF3-E185-4962-B0AC-0D4D6DCB6B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10703E-7F1B-41C0-941B-FAFAE65858EE}" type="slidenum">
              <a:rPr lang="zh-CN" altLang="en-US" smtClean="0"/>
              <a:pPr/>
              <a:t>3</a:t>
            </a:fld>
            <a:endParaRPr lang="zh-CN" altLang="en-US"/>
          </a:p>
        </p:txBody>
      </p:sp>
    </p:spTree>
    <p:extLst>
      <p:ext uri="{BB962C8B-B14F-4D97-AF65-F5344CB8AC3E}">
        <p14:creationId xmlns:p14="http://schemas.microsoft.com/office/powerpoint/2010/main" val="2800789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9FE987EB-474A-4F47-94F0-868532826F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91AD5712-7317-4F4A-9D9A-0DD9EA81C5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148" name="灯片编号占位符 3">
            <a:extLst>
              <a:ext uri="{FF2B5EF4-FFF2-40B4-BE49-F238E27FC236}">
                <a16:creationId xmlns:a16="http://schemas.microsoft.com/office/drawing/2014/main" id="{FA3F1AF3-E185-4962-B0AC-0D4D6DCB6B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10703E-7F1B-41C0-941B-FAFAE65858EE}" type="slidenum">
              <a:rPr lang="zh-CN" altLang="en-US" smtClean="0"/>
              <a:pPr/>
              <a:t>4</a:t>
            </a:fld>
            <a:endParaRPr lang="zh-CN" altLang="en-US"/>
          </a:p>
        </p:txBody>
      </p:sp>
    </p:spTree>
    <p:extLst>
      <p:ext uri="{BB962C8B-B14F-4D97-AF65-F5344CB8AC3E}">
        <p14:creationId xmlns:p14="http://schemas.microsoft.com/office/powerpoint/2010/main" val="3485192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3EFBAA62-F0C3-495E-A364-AB6159C5F5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a:extLst>
              <a:ext uri="{FF2B5EF4-FFF2-40B4-BE49-F238E27FC236}">
                <a16:creationId xmlns:a16="http://schemas.microsoft.com/office/drawing/2014/main" id="{27E6C102-7C37-4E4D-A91C-9E3F2C29DB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6388" name="灯片编号占位符 3">
            <a:extLst>
              <a:ext uri="{FF2B5EF4-FFF2-40B4-BE49-F238E27FC236}">
                <a16:creationId xmlns:a16="http://schemas.microsoft.com/office/drawing/2014/main" id="{2603BE63-974E-4756-986C-6E5E4C0834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8834243-C998-498F-A494-0A7AC25C1E59}" type="slidenum">
              <a:rPr lang="zh-CN" altLang="en-US" smtClean="0"/>
              <a:pPr/>
              <a:t>5</a:t>
            </a:fld>
            <a:endParaRPr lang="zh-CN" altLang="en-US"/>
          </a:p>
        </p:txBody>
      </p:sp>
    </p:spTree>
    <p:extLst>
      <p:ext uri="{BB962C8B-B14F-4D97-AF65-F5344CB8AC3E}">
        <p14:creationId xmlns:p14="http://schemas.microsoft.com/office/powerpoint/2010/main" val="1595184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3EFBAA62-F0C3-495E-A364-AB6159C5F5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a:extLst>
              <a:ext uri="{FF2B5EF4-FFF2-40B4-BE49-F238E27FC236}">
                <a16:creationId xmlns:a16="http://schemas.microsoft.com/office/drawing/2014/main" id="{27E6C102-7C37-4E4D-A91C-9E3F2C29DB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6388" name="灯片编号占位符 3">
            <a:extLst>
              <a:ext uri="{FF2B5EF4-FFF2-40B4-BE49-F238E27FC236}">
                <a16:creationId xmlns:a16="http://schemas.microsoft.com/office/drawing/2014/main" id="{2603BE63-974E-4756-986C-6E5E4C0834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8834243-C998-498F-A494-0A7AC25C1E59}" type="slidenum">
              <a:rPr lang="zh-CN" altLang="en-US" smtClean="0"/>
              <a:pPr/>
              <a:t>6</a:t>
            </a:fld>
            <a:endParaRPr lang="zh-CN" altLang="en-US"/>
          </a:p>
        </p:txBody>
      </p:sp>
    </p:spTree>
    <p:extLst>
      <p:ext uri="{BB962C8B-B14F-4D97-AF65-F5344CB8AC3E}">
        <p14:creationId xmlns:p14="http://schemas.microsoft.com/office/powerpoint/2010/main" val="3169872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9FE987EB-474A-4F47-94F0-868532826F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91AD5712-7317-4F4A-9D9A-0DD9EA81C5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148" name="灯片编号占位符 3">
            <a:extLst>
              <a:ext uri="{FF2B5EF4-FFF2-40B4-BE49-F238E27FC236}">
                <a16:creationId xmlns:a16="http://schemas.microsoft.com/office/drawing/2014/main" id="{FA3F1AF3-E185-4962-B0AC-0D4D6DCB6B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10703E-7F1B-41C0-941B-FAFAE65858EE}" type="slidenum">
              <a:rPr lang="zh-CN" altLang="en-US" smtClean="0"/>
              <a:pPr/>
              <a:t>7</a:t>
            </a:fld>
            <a:endParaRPr lang="zh-CN" altLang="en-US"/>
          </a:p>
        </p:txBody>
      </p:sp>
    </p:spTree>
    <p:extLst>
      <p:ext uri="{BB962C8B-B14F-4D97-AF65-F5344CB8AC3E}">
        <p14:creationId xmlns:p14="http://schemas.microsoft.com/office/powerpoint/2010/main" val="1997408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9FE987EB-474A-4F47-94F0-868532826F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91AD5712-7317-4F4A-9D9A-0DD9EA81C5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148" name="灯片编号占位符 3">
            <a:extLst>
              <a:ext uri="{FF2B5EF4-FFF2-40B4-BE49-F238E27FC236}">
                <a16:creationId xmlns:a16="http://schemas.microsoft.com/office/drawing/2014/main" id="{FA3F1AF3-E185-4962-B0AC-0D4D6DCB6B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10703E-7F1B-41C0-941B-FAFAE65858EE}" type="slidenum">
              <a:rPr lang="zh-CN" altLang="en-US" smtClean="0"/>
              <a:pPr/>
              <a:t>8</a:t>
            </a:fld>
            <a:endParaRPr lang="zh-CN" altLang="en-US"/>
          </a:p>
        </p:txBody>
      </p:sp>
    </p:spTree>
    <p:extLst>
      <p:ext uri="{BB962C8B-B14F-4D97-AF65-F5344CB8AC3E}">
        <p14:creationId xmlns:p14="http://schemas.microsoft.com/office/powerpoint/2010/main" val="333170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9FE987EB-474A-4F47-94F0-868532826F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91AD5712-7317-4F4A-9D9A-0DD9EA81C5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148" name="灯片编号占位符 3">
            <a:extLst>
              <a:ext uri="{FF2B5EF4-FFF2-40B4-BE49-F238E27FC236}">
                <a16:creationId xmlns:a16="http://schemas.microsoft.com/office/drawing/2014/main" id="{FA3F1AF3-E185-4962-B0AC-0D4D6DCB6B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10703E-7F1B-41C0-941B-FAFAE65858EE}" type="slidenum">
              <a:rPr lang="zh-CN" altLang="en-US" smtClean="0"/>
              <a:pPr/>
              <a:t>9</a:t>
            </a:fld>
            <a:endParaRPr lang="zh-CN" altLang="en-US"/>
          </a:p>
        </p:txBody>
      </p:sp>
    </p:spTree>
    <p:extLst>
      <p:ext uri="{BB962C8B-B14F-4D97-AF65-F5344CB8AC3E}">
        <p14:creationId xmlns:p14="http://schemas.microsoft.com/office/powerpoint/2010/main" val="4150850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1027">
            <a:extLst>
              <a:ext uri="{FF2B5EF4-FFF2-40B4-BE49-F238E27FC236}">
                <a16:creationId xmlns:a16="http://schemas.microsoft.com/office/drawing/2014/main" id="{0299EC61-0333-4B83-978E-43EC9FF9D7CB}"/>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028">
            <a:extLst>
              <a:ext uri="{FF2B5EF4-FFF2-40B4-BE49-F238E27FC236}">
                <a16:creationId xmlns:a16="http://schemas.microsoft.com/office/drawing/2014/main" id="{575233EA-3A63-44F0-A034-FB3C99C76883}"/>
              </a:ext>
            </a:extLst>
          </p:cNvPr>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a:extLst>
              <a:ext uri="{FF2B5EF4-FFF2-40B4-BE49-F238E27FC236}">
                <a16:creationId xmlns:a16="http://schemas.microsoft.com/office/drawing/2014/main" id="{BB35013F-B629-444E-8BDD-6105E65D22C0}"/>
              </a:ext>
            </a:extLst>
          </p:cNvPr>
          <p:cNvSpPr>
            <a:spLocks noGrp="1"/>
          </p:cNvSpPr>
          <p:nvPr>
            <p:ph type="sldNum" sz="quarter" idx="12"/>
          </p:nvPr>
        </p:nvSpPr>
        <p:spPr>
          <a:ln/>
        </p:spPr>
        <p:txBody>
          <a:bodyPr/>
          <a:lstStyle>
            <a:lvl1pPr>
              <a:defRPr/>
            </a:lvl1pPr>
          </a:lstStyle>
          <a:p>
            <a:pPr>
              <a:defRPr/>
            </a:pPr>
            <a:fld id="{7D782448-4151-4E86-884D-1970ABFA704C}" type="slidenum">
              <a:rPr altLang="en-US"/>
              <a:pPr>
                <a:defRPr/>
              </a:pPr>
              <a:t>‹#›</a:t>
            </a:fld>
            <a:endParaRPr lang="zh-CN" altLang="en-US"/>
          </a:p>
        </p:txBody>
      </p:sp>
    </p:spTree>
    <p:extLst>
      <p:ext uri="{BB962C8B-B14F-4D97-AF65-F5344CB8AC3E}">
        <p14:creationId xmlns:p14="http://schemas.microsoft.com/office/powerpoint/2010/main" val="1165613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a:extLst>
              <a:ext uri="{FF2B5EF4-FFF2-40B4-BE49-F238E27FC236}">
                <a16:creationId xmlns:a16="http://schemas.microsoft.com/office/drawing/2014/main" id="{5ED23BF5-AE2A-40D0-9E14-13528CCA5A8B}"/>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028">
            <a:extLst>
              <a:ext uri="{FF2B5EF4-FFF2-40B4-BE49-F238E27FC236}">
                <a16:creationId xmlns:a16="http://schemas.microsoft.com/office/drawing/2014/main" id="{905001F0-04DE-4790-B22B-AD60FF4BBD43}"/>
              </a:ext>
            </a:extLst>
          </p:cNvPr>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a:extLst>
              <a:ext uri="{FF2B5EF4-FFF2-40B4-BE49-F238E27FC236}">
                <a16:creationId xmlns:a16="http://schemas.microsoft.com/office/drawing/2014/main" id="{F14B8690-6137-43AD-A486-32DABD0E697D}"/>
              </a:ext>
            </a:extLst>
          </p:cNvPr>
          <p:cNvSpPr>
            <a:spLocks noGrp="1"/>
          </p:cNvSpPr>
          <p:nvPr>
            <p:ph type="sldNum" sz="quarter" idx="12"/>
          </p:nvPr>
        </p:nvSpPr>
        <p:spPr>
          <a:ln/>
        </p:spPr>
        <p:txBody>
          <a:bodyPr/>
          <a:lstStyle>
            <a:lvl1pPr>
              <a:defRPr/>
            </a:lvl1pPr>
          </a:lstStyle>
          <a:p>
            <a:pPr>
              <a:defRPr/>
            </a:pPr>
            <a:fld id="{45C89701-4C3A-4003-BD51-0B859F4D3151}" type="slidenum">
              <a:rPr altLang="en-US"/>
              <a:pPr>
                <a:defRPr/>
              </a:pPr>
              <a:t>‹#›</a:t>
            </a:fld>
            <a:endParaRPr lang="zh-CN" altLang="en-US"/>
          </a:p>
        </p:txBody>
      </p:sp>
    </p:spTree>
    <p:extLst>
      <p:ext uri="{BB962C8B-B14F-4D97-AF65-F5344CB8AC3E}">
        <p14:creationId xmlns:p14="http://schemas.microsoft.com/office/powerpoint/2010/main" val="204014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a:extLst>
              <a:ext uri="{FF2B5EF4-FFF2-40B4-BE49-F238E27FC236}">
                <a16:creationId xmlns:a16="http://schemas.microsoft.com/office/drawing/2014/main" id="{11353569-BB51-4755-9755-982F5BE93605}"/>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028">
            <a:extLst>
              <a:ext uri="{FF2B5EF4-FFF2-40B4-BE49-F238E27FC236}">
                <a16:creationId xmlns:a16="http://schemas.microsoft.com/office/drawing/2014/main" id="{E6F35405-C99A-4C15-93CE-7CED078F7760}"/>
              </a:ext>
            </a:extLst>
          </p:cNvPr>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a:extLst>
              <a:ext uri="{FF2B5EF4-FFF2-40B4-BE49-F238E27FC236}">
                <a16:creationId xmlns:a16="http://schemas.microsoft.com/office/drawing/2014/main" id="{7ACB5746-637D-448B-BA9A-82EE5D818EBB}"/>
              </a:ext>
            </a:extLst>
          </p:cNvPr>
          <p:cNvSpPr>
            <a:spLocks noGrp="1"/>
          </p:cNvSpPr>
          <p:nvPr>
            <p:ph type="sldNum" sz="quarter" idx="12"/>
          </p:nvPr>
        </p:nvSpPr>
        <p:spPr>
          <a:ln/>
        </p:spPr>
        <p:txBody>
          <a:bodyPr/>
          <a:lstStyle>
            <a:lvl1pPr>
              <a:defRPr/>
            </a:lvl1pPr>
          </a:lstStyle>
          <a:p>
            <a:pPr>
              <a:defRPr/>
            </a:pPr>
            <a:fld id="{82C73646-F7A9-4D79-9199-693A942CF609}" type="slidenum">
              <a:rPr altLang="en-US"/>
              <a:pPr>
                <a:defRPr/>
              </a:pPr>
              <a:t>‹#›</a:t>
            </a:fld>
            <a:endParaRPr lang="zh-CN" altLang="en-US"/>
          </a:p>
        </p:txBody>
      </p:sp>
    </p:spTree>
    <p:extLst>
      <p:ext uri="{BB962C8B-B14F-4D97-AF65-F5344CB8AC3E}">
        <p14:creationId xmlns:p14="http://schemas.microsoft.com/office/powerpoint/2010/main" val="3034282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a:extLst>
              <a:ext uri="{FF2B5EF4-FFF2-40B4-BE49-F238E27FC236}">
                <a16:creationId xmlns:a16="http://schemas.microsoft.com/office/drawing/2014/main" id="{550DFE1E-8E54-4994-BCA2-11C5EA34C70C}"/>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028">
            <a:extLst>
              <a:ext uri="{FF2B5EF4-FFF2-40B4-BE49-F238E27FC236}">
                <a16:creationId xmlns:a16="http://schemas.microsoft.com/office/drawing/2014/main" id="{C9DA5636-6F57-44C8-A422-83740098D222}"/>
              </a:ext>
            </a:extLst>
          </p:cNvPr>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a:extLst>
              <a:ext uri="{FF2B5EF4-FFF2-40B4-BE49-F238E27FC236}">
                <a16:creationId xmlns:a16="http://schemas.microsoft.com/office/drawing/2014/main" id="{617C7BBF-7CFA-46CA-B361-3597916DB0F5}"/>
              </a:ext>
            </a:extLst>
          </p:cNvPr>
          <p:cNvSpPr>
            <a:spLocks noGrp="1"/>
          </p:cNvSpPr>
          <p:nvPr>
            <p:ph type="sldNum" sz="quarter" idx="12"/>
          </p:nvPr>
        </p:nvSpPr>
        <p:spPr>
          <a:ln/>
        </p:spPr>
        <p:txBody>
          <a:bodyPr/>
          <a:lstStyle>
            <a:lvl1pPr>
              <a:defRPr/>
            </a:lvl1pPr>
          </a:lstStyle>
          <a:p>
            <a:pPr>
              <a:defRPr/>
            </a:pPr>
            <a:fld id="{0BEFF2BE-3ACB-4320-ABAB-2E615A94E845}" type="slidenum">
              <a:rPr altLang="en-US"/>
              <a:pPr>
                <a:defRPr/>
              </a:pPr>
              <a:t>‹#›</a:t>
            </a:fld>
            <a:endParaRPr lang="zh-CN" altLang="en-US"/>
          </a:p>
        </p:txBody>
      </p:sp>
    </p:spTree>
    <p:extLst>
      <p:ext uri="{BB962C8B-B14F-4D97-AF65-F5344CB8AC3E}">
        <p14:creationId xmlns:p14="http://schemas.microsoft.com/office/powerpoint/2010/main" val="349038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1027">
            <a:extLst>
              <a:ext uri="{FF2B5EF4-FFF2-40B4-BE49-F238E27FC236}">
                <a16:creationId xmlns:a16="http://schemas.microsoft.com/office/drawing/2014/main" id="{546FA4AE-CB9D-4F59-9BFF-9F29180DDDCB}"/>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028">
            <a:extLst>
              <a:ext uri="{FF2B5EF4-FFF2-40B4-BE49-F238E27FC236}">
                <a16:creationId xmlns:a16="http://schemas.microsoft.com/office/drawing/2014/main" id="{C2A5D93D-0596-45E1-86DC-9CBDA4C047A9}"/>
              </a:ext>
            </a:extLst>
          </p:cNvPr>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a:extLst>
              <a:ext uri="{FF2B5EF4-FFF2-40B4-BE49-F238E27FC236}">
                <a16:creationId xmlns:a16="http://schemas.microsoft.com/office/drawing/2014/main" id="{B0E6F669-D5DA-4E01-B431-210E201AEDC1}"/>
              </a:ext>
            </a:extLst>
          </p:cNvPr>
          <p:cNvSpPr>
            <a:spLocks noGrp="1"/>
          </p:cNvSpPr>
          <p:nvPr>
            <p:ph type="sldNum" sz="quarter" idx="12"/>
          </p:nvPr>
        </p:nvSpPr>
        <p:spPr>
          <a:ln/>
        </p:spPr>
        <p:txBody>
          <a:bodyPr/>
          <a:lstStyle>
            <a:lvl1pPr>
              <a:defRPr/>
            </a:lvl1pPr>
          </a:lstStyle>
          <a:p>
            <a:pPr>
              <a:defRPr/>
            </a:pPr>
            <a:fld id="{1F17575F-ED3A-4C79-BF27-5A49377BBB5A}" type="slidenum">
              <a:rPr altLang="en-US"/>
              <a:pPr>
                <a:defRPr/>
              </a:pPr>
              <a:t>‹#›</a:t>
            </a:fld>
            <a:endParaRPr lang="zh-CN" altLang="en-US"/>
          </a:p>
        </p:txBody>
      </p:sp>
    </p:spTree>
    <p:extLst>
      <p:ext uri="{BB962C8B-B14F-4D97-AF65-F5344CB8AC3E}">
        <p14:creationId xmlns:p14="http://schemas.microsoft.com/office/powerpoint/2010/main" val="133748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027">
            <a:extLst>
              <a:ext uri="{FF2B5EF4-FFF2-40B4-BE49-F238E27FC236}">
                <a16:creationId xmlns:a16="http://schemas.microsoft.com/office/drawing/2014/main" id="{B125319F-DDDB-4506-8CC5-F6961A0C3355}"/>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1028">
            <a:extLst>
              <a:ext uri="{FF2B5EF4-FFF2-40B4-BE49-F238E27FC236}">
                <a16:creationId xmlns:a16="http://schemas.microsoft.com/office/drawing/2014/main" id="{6CD9B4FC-4C7F-4854-99EC-800B4F402AEA}"/>
              </a:ext>
            </a:extLst>
          </p:cNvPr>
          <p:cNvSpPr>
            <a:spLocks noGrp="1"/>
          </p:cNvSpPr>
          <p:nvPr>
            <p:ph type="ftr" sz="quarter" idx="11"/>
          </p:nvPr>
        </p:nvSpPr>
        <p:spPr>
          <a:ln/>
        </p:spPr>
        <p:txBody>
          <a:bodyPr/>
          <a:lstStyle>
            <a:lvl1pPr>
              <a:defRPr/>
            </a:lvl1pPr>
          </a:lstStyle>
          <a:p>
            <a:pPr>
              <a:defRPr/>
            </a:pPr>
            <a:endParaRPr lang="zh-CN" altLang="en-US"/>
          </a:p>
        </p:txBody>
      </p:sp>
      <p:sp>
        <p:nvSpPr>
          <p:cNvPr id="7" name="灯片编号占位符 1029">
            <a:extLst>
              <a:ext uri="{FF2B5EF4-FFF2-40B4-BE49-F238E27FC236}">
                <a16:creationId xmlns:a16="http://schemas.microsoft.com/office/drawing/2014/main" id="{ADC0C396-9682-436B-9070-867B1B9868FC}"/>
              </a:ext>
            </a:extLst>
          </p:cNvPr>
          <p:cNvSpPr>
            <a:spLocks noGrp="1"/>
          </p:cNvSpPr>
          <p:nvPr>
            <p:ph type="sldNum" sz="quarter" idx="12"/>
          </p:nvPr>
        </p:nvSpPr>
        <p:spPr>
          <a:ln/>
        </p:spPr>
        <p:txBody>
          <a:bodyPr/>
          <a:lstStyle>
            <a:lvl1pPr>
              <a:defRPr/>
            </a:lvl1pPr>
          </a:lstStyle>
          <a:p>
            <a:pPr>
              <a:defRPr/>
            </a:pPr>
            <a:fld id="{995B0D31-A9FB-4690-8C09-7EDD5C018BA1}" type="slidenum">
              <a:rPr altLang="en-US"/>
              <a:pPr>
                <a:defRPr/>
              </a:pPr>
              <a:t>‹#›</a:t>
            </a:fld>
            <a:endParaRPr lang="zh-CN" altLang="en-US"/>
          </a:p>
        </p:txBody>
      </p:sp>
    </p:spTree>
    <p:extLst>
      <p:ext uri="{BB962C8B-B14F-4D97-AF65-F5344CB8AC3E}">
        <p14:creationId xmlns:p14="http://schemas.microsoft.com/office/powerpoint/2010/main" val="169038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1027">
            <a:extLst>
              <a:ext uri="{FF2B5EF4-FFF2-40B4-BE49-F238E27FC236}">
                <a16:creationId xmlns:a16="http://schemas.microsoft.com/office/drawing/2014/main" id="{EFF5AD20-B97F-47B8-9311-AFA68B3B94CA}"/>
              </a:ext>
            </a:extLst>
          </p:cNvPr>
          <p:cNvSpPr>
            <a:spLocks noGrp="1"/>
          </p:cNvSpPr>
          <p:nvPr>
            <p:ph type="dt" sz="half" idx="10"/>
          </p:nvPr>
        </p:nvSpPr>
        <p:spPr>
          <a:ln/>
        </p:spPr>
        <p:txBody>
          <a:bodyPr/>
          <a:lstStyle>
            <a:lvl1pPr>
              <a:defRPr/>
            </a:lvl1pPr>
          </a:lstStyle>
          <a:p>
            <a:pPr>
              <a:defRPr/>
            </a:pPr>
            <a:endParaRPr lang="zh-CN" altLang="en-US"/>
          </a:p>
        </p:txBody>
      </p:sp>
      <p:sp>
        <p:nvSpPr>
          <p:cNvPr id="8" name="页脚占位符 1028">
            <a:extLst>
              <a:ext uri="{FF2B5EF4-FFF2-40B4-BE49-F238E27FC236}">
                <a16:creationId xmlns:a16="http://schemas.microsoft.com/office/drawing/2014/main" id="{3938348A-DB96-46F1-A55B-11DA864DB512}"/>
              </a:ext>
            </a:extLst>
          </p:cNvPr>
          <p:cNvSpPr>
            <a:spLocks noGrp="1"/>
          </p:cNvSpPr>
          <p:nvPr>
            <p:ph type="ftr" sz="quarter" idx="11"/>
          </p:nvPr>
        </p:nvSpPr>
        <p:spPr>
          <a:ln/>
        </p:spPr>
        <p:txBody>
          <a:bodyPr/>
          <a:lstStyle>
            <a:lvl1pPr>
              <a:defRPr/>
            </a:lvl1pPr>
          </a:lstStyle>
          <a:p>
            <a:pPr>
              <a:defRPr/>
            </a:pPr>
            <a:endParaRPr lang="zh-CN" altLang="en-US"/>
          </a:p>
        </p:txBody>
      </p:sp>
      <p:sp>
        <p:nvSpPr>
          <p:cNvPr id="9" name="灯片编号占位符 1029">
            <a:extLst>
              <a:ext uri="{FF2B5EF4-FFF2-40B4-BE49-F238E27FC236}">
                <a16:creationId xmlns:a16="http://schemas.microsoft.com/office/drawing/2014/main" id="{7B1D2F33-D099-4438-80F9-33F3CA1D1AC2}"/>
              </a:ext>
            </a:extLst>
          </p:cNvPr>
          <p:cNvSpPr>
            <a:spLocks noGrp="1"/>
          </p:cNvSpPr>
          <p:nvPr>
            <p:ph type="sldNum" sz="quarter" idx="12"/>
          </p:nvPr>
        </p:nvSpPr>
        <p:spPr>
          <a:ln/>
        </p:spPr>
        <p:txBody>
          <a:bodyPr/>
          <a:lstStyle>
            <a:lvl1pPr>
              <a:defRPr/>
            </a:lvl1pPr>
          </a:lstStyle>
          <a:p>
            <a:pPr>
              <a:defRPr/>
            </a:pPr>
            <a:fld id="{B8A034A6-937C-48A6-95FC-1BDD4D7B8976}" type="slidenum">
              <a:rPr altLang="en-US"/>
              <a:pPr>
                <a:defRPr/>
              </a:pPr>
              <a:t>‹#›</a:t>
            </a:fld>
            <a:endParaRPr lang="zh-CN" altLang="en-US"/>
          </a:p>
        </p:txBody>
      </p:sp>
    </p:spTree>
    <p:extLst>
      <p:ext uri="{BB962C8B-B14F-4D97-AF65-F5344CB8AC3E}">
        <p14:creationId xmlns:p14="http://schemas.microsoft.com/office/powerpoint/2010/main" val="1394468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1027">
            <a:extLst>
              <a:ext uri="{FF2B5EF4-FFF2-40B4-BE49-F238E27FC236}">
                <a16:creationId xmlns:a16="http://schemas.microsoft.com/office/drawing/2014/main" id="{D2849F37-3EDB-4BC9-A0F8-F0B58B37C3E1}"/>
              </a:ext>
            </a:extLst>
          </p:cNvPr>
          <p:cNvSpPr>
            <a:spLocks noGrp="1"/>
          </p:cNvSpPr>
          <p:nvPr>
            <p:ph type="dt" sz="half" idx="10"/>
          </p:nvPr>
        </p:nvSpPr>
        <p:spPr>
          <a:ln/>
        </p:spPr>
        <p:txBody>
          <a:bodyPr/>
          <a:lstStyle>
            <a:lvl1pPr>
              <a:defRPr/>
            </a:lvl1pPr>
          </a:lstStyle>
          <a:p>
            <a:pPr>
              <a:defRPr/>
            </a:pPr>
            <a:endParaRPr lang="zh-CN" altLang="en-US"/>
          </a:p>
        </p:txBody>
      </p:sp>
      <p:sp>
        <p:nvSpPr>
          <p:cNvPr id="4" name="页脚占位符 1028">
            <a:extLst>
              <a:ext uri="{FF2B5EF4-FFF2-40B4-BE49-F238E27FC236}">
                <a16:creationId xmlns:a16="http://schemas.microsoft.com/office/drawing/2014/main" id="{4D7AE77E-76DC-4158-A517-756866D9F19F}"/>
              </a:ext>
            </a:extLst>
          </p:cNvPr>
          <p:cNvSpPr>
            <a:spLocks noGrp="1"/>
          </p:cNvSpPr>
          <p:nvPr>
            <p:ph type="ftr" sz="quarter" idx="11"/>
          </p:nvPr>
        </p:nvSpPr>
        <p:spPr>
          <a:ln/>
        </p:spPr>
        <p:txBody>
          <a:bodyPr/>
          <a:lstStyle>
            <a:lvl1pPr>
              <a:defRPr/>
            </a:lvl1pPr>
          </a:lstStyle>
          <a:p>
            <a:pPr>
              <a:defRPr/>
            </a:pPr>
            <a:endParaRPr lang="zh-CN" altLang="en-US"/>
          </a:p>
        </p:txBody>
      </p:sp>
      <p:sp>
        <p:nvSpPr>
          <p:cNvPr id="5" name="灯片编号占位符 1029">
            <a:extLst>
              <a:ext uri="{FF2B5EF4-FFF2-40B4-BE49-F238E27FC236}">
                <a16:creationId xmlns:a16="http://schemas.microsoft.com/office/drawing/2014/main" id="{8152BC5E-AEF4-4C72-B8C7-89A79D757BD3}"/>
              </a:ext>
            </a:extLst>
          </p:cNvPr>
          <p:cNvSpPr>
            <a:spLocks noGrp="1"/>
          </p:cNvSpPr>
          <p:nvPr>
            <p:ph type="sldNum" sz="quarter" idx="12"/>
          </p:nvPr>
        </p:nvSpPr>
        <p:spPr>
          <a:ln/>
        </p:spPr>
        <p:txBody>
          <a:bodyPr/>
          <a:lstStyle>
            <a:lvl1pPr>
              <a:defRPr/>
            </a:lvl1pPr>
          </a:lstStyle>
          <a:p>
            <a:pPr>
              <a:defRPr/>
            </a:pPr>
            <a:fld id="{C25CB21E-7EB2-4FFF-8981-3D797BCC83BD}" type="slidenum">
              <a:rPr altLang="en-US"/>
              <a:pPr>
                <a:defRPr/>
              </a:pPr>
              <a:t>‹#›</a:t>
            </a:fld>
            <a:endParaRPr lang="zh-CN" altLang="en-US"/>
          </a:p>
        </p:txBody>
      </p:sp>
    </p:spTree>
    <p:extLst>
      <p:ext uri="{BB962C8B-B14F-4D97-AF65-F5344CB8AC3E}">
        <p14:creationId xmlns:p14="http://schemas.microsoft.com/office/powerpoint/2010/main" val="13743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a:extLst>
              <a:ext uri="{FF2B5EF4-FFF2-40B4-BE49-F238E27FC236}">
                <a16:creationId xmlns:a16="http://schemas.microsoft.com/office/drawing/2014/main" id="{9371198B-2CAA-4CD3-A1A5-1C1CD6BA2D36}"/>
              </a:ext>
            </a:extLst>
          </p:cNvPr>
          <p:cNvSpPr>
            <a:spLocks noGrp="1"/>
          </p:cNvSpPr>
          <p:nvPr>
            <p:ph type="dt" sz="half" idx="10"/>
          </p:nvPr>
        </p:nvSpPr>
        <p:spPr>
          <a:ln/>
        </p:spPr>
        <p:txBody>
          <a:bodyPr/>
          <a:lstStyle>
            <a:lvl1pPr>
              <a:defRPr/>
            </a:lvl1pPr>
          </a:lstStyle>
          <a:p>
            <a:pPr>
              <a:defRPr/>
            </a:pPr>
            <a:endParaRPr lang="zh-CN" altLang="en-US"/>
          </a:p>
        </p:txBody>
      </p:sp>
      <p:sp>
        <p:nvSpPr>
          <p:cNvPr id="3" name="页脚占位符 1028">
            <a:extLst>
              <a:ext uri="{FF2B5EF4-FFF2-40B4-BE49-F238E27FC236}">
                <a16:creationId xmlns:a16="http://schemas.microsoft.com/office/drawing/2014/main" id="{94684D54-0D59-4358-9342-CCFA6C0A08B8}"/>
              </a:ext>
            </a:extLst>
          </p:cNvPr>
          <p:cNvSpPr>
            <a:spLocks noGrp="1"/>
          </p:cNvSpPr>
          <p:nvPr>
            <p:ph type="ftr" sz="quarter" idx="11"/>
          </p:nvPr>
        </p:nvSpPr>
        <p:spPr>
          <a:ln/>
        </p:spPr>
        <p:txBody>
          <a:bodyPr/>
          <a:lstStyle>
            <a:lvl1pPr>
              <a:defRPr/>
            </a:lvl1pPr>
          </a:lstStyle>
          <a:p>
            <a:pPr>
              <a:defRPr/>
            </a:pPr>
            <a:endParaRPr lang="zh-CN" altLang="en-US"/>
          </a:p>
        </p:txBody>
      </p:sp>
      <p:sp>
        <p:nvSpPr>
          <p:cNvPr id="4" name="灯片编号占位符 1029">
            <a:extLst>
              <a:ext uri="{FF2B5EF4-FFF2-40B4-BE49-F238E27FC236}">
                <a16:creationId xmlns:a16="http://schemas.microsoft.com/office/drawing/2014/main" id="{7CCCC53D-4699-4E95-8519-F4D3DD2C2EC5}"/>
              </a:ext>
            </a:extLst>
          </p:cNvPr>
          <p:cNvSpPr>
            <a:spLocks noGrp="1"/>
          </p:cNvSpPr>
          <p:nvPr>
            <p:ph type="sldNum" sz="quarter" idx="12"/>
          </p:nvPr>
        </p:nvSpPr>
        <p:spPr>
          <a:ln/>
        </p:spPr>
        <p:txBody>
          <a:bodyPr/>
          <a:lstStyle>
            <a:lvl1pPr>
              <a:defRPr/>
            </a:lvl1pPr>
          </a:lstStyle>
          <a:p>
            <a:pPr>
              <a:defRPr/>
            </a:pPr>
            <a:fld id="{10797839-CCF4-4215-8B33-044793E5A372}" type="slidenum">
              <a:rPr altLang="en-US"/>
              <a:pPr>
                <a:defRPr/>
              </a:pPr>
              <a:t>‹#›</a:t>
            </a:fld>
            <a:endParaRPr lang="zh-CN" altLang="en-US"/>
          </a:p>
        </p:txBody>
      </p:sp>
    </p:spTree>
    <p:extLst>
      <p:ext uri="{BB962C8B-B14F-4D97-AF65-F5344CB8AC3E}">
        <p14:creationId xmlns:p14="http://schemas.microsoft.com/office/powerpoint/2010/main" val="278626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1027">
            <a:extLst>
              <a:ext uri="{FF2B5EF4-FFF2-40B4-BE49-F238E27FC236}">
                <a16:creationId xmlns:a16="http://schemas.microsoft.com/office/drawing/2014/main" id="{142F1A66-1928-416C-9C14-B6E33CFD87E7}"/>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1028">
            <a:extLst>
              <a:ext uri="{FF2B5EF4-FFF2-40B4-BE49-F238E27FC236}">
                <a16:creationId xmlns:a16="http://schemas.microsoft.com/office/drawing/2014/main" id="{3DE268EA-EA1B-4274-9BE3-C16AB590920A}"/>
              </a:ext>
            </a:extLst>
          </p:cNvPr>
          <p:cNvSpPr>
            <a:spLocks noGrp="1"/>
          </p:cNvSpPr>
          <p:nvPr>
            <p:ph type="ftr" sz="quarter" idx="11"/>
          </p:nvPr>
        </p:nvSpPr>
        <p:spPr>
          <a:ln/>
        </p:spPr>
        <p:txBody>
          <a:bodyPr/>
          <a:lstStyle>
            <a:lvl1pPr>
              <a:defRPr/>
            </a:lvl1pPr>
          </a:lstStyle>
          <a:p>
            <a:pPr>
              <a:defRPr/>
            </a:pPr>
            <a:endParaRPr lang="zh-CN" altLang="en-US"/>
          </a:p>
        </p:txBody>
      </p:sp>
      <p:sp>
        <p:nvSpPr>
          <p:cNvPr id="7" name="灯片编号占位符 1029">
            <a:extLst>
              <a:ext uri="{FF2B5EF4-FFF2-40B4-BE49-F238E27FC236}">
                <a16:creationId xmlns:a16="http://schemas.microsoft.com/office/drawing/2014/main" id="{1B816495-1D05-4D89-8F6A-CBC797396712}"/>
              </a:ext>
            </a:extLst>
          </p:cNvPr>
          <p:cNvSpPr>
            <a:spLocks noGrp="1"/>
          </p:cNvSpPr>
          <p:nvPr>
            <p:ph type="sldNum" sz="quarter" idx="12"/>
          </p:nvPr>
        </p:nvSpPr>
        <p:spPr>
          <a:ln/>
        </p:spPr>
        <p:txBody>
          <a:bodyPr/>
          <a:lstStyle>
            <a:lvl1pPr>
              <a:defRPr/>
            </a:lvl1pPr>
          </a:lstStyle>
          <a:p>
            <a:pPr>
              <a:defRPr/>
            </a:pPr>
            <a:fld id="{D889E925-7622-4482-969E-B1129636F243}" type="slidenum">
              <a:rPr altLang="en-US"/>
              <a:pPr>
                <a:defRPr/>
              </a:pPr>
              <a:t>‹#›</a:t>
            </a:fld>
            <a:endParaRPr lang="zh-CN" altLang="en-US"/>
          </a:p>
        </p:txBody>
      </p:sp>
    </p:spTree>
    <p:extLst>
      <p:ext uri="{BB962C8B-B14F-4D97-AF65-F5344CB8AC3E}">
        <p14:creationId xmlns:p14="http://schemas.microsoft.com/office/powerpoint/2010/main" val="317382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1027">
            <a:extLst>
              <a:ext uri="{FF2B5EF4-FFF2-40B4-BE49-F238E27FC236}">
                <a16:creationId xmlns:a16="http://schemas.microsoft.com/office/drawing/2014/main" id="{BA4FFF50-FB74-4BA5-8C61-BA664281C991}"/>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1028">
            <a:extLst>
              <a:ext uri="{FF2B5EF4-FFF2-40B4-BE49-F238E27FC236}">
                <a16:creationId xmlns:a16="http://schemas.microsoft.com/office/drawing/2014/main" id="{077F4C50-EE30-40F9-8747-9C75B5C1F16A}"/>
              </a:ext>
            </a:extLst>
          </p:cNvPr>
          <p:cNvSpPr>
            <a:spLocks noGrp="1"/>
          </p:cNvSpPr>
          <p:nvPr>
            <p:ph type="ftr" sz="quarter" idx="11"/>
          </p:nvPr>
        </p:nvSpPr>
        <p:spPr>
          <a:ln/>
        </p:spPr>
        <p:txBody>
          <a:bodyPr/>
          <a:lstStyle>
            <a:lvl1pPr>
              <a:defRPr/>
            </a:lvl1pPr>
          </a:lstStyle>
          <a:p>
            <a:pPr>
              <a:defRPr/>
            </a:pPr>
            <a:endParaRPr lang="zh-CN" altLang="en-US"/>
          </a:p>
        </p:txBody>
      </p:sp>
      <p:sp>
        <p:nvSpPr>
          <p:cNvPr id="7" name="灯片编号占位符 1029">
            <a:extLst>
              <a:ext uri="{FF2B5EF4-FFF2-40B4-BE49-F238E27FC236}">
                <a16:creationId xmlns:a16="http://schemas.microsoft.com/office/drawing/2014/main" id="{7B424DAE-84B1-4084-BF5A-A0E2AAA7779C}"/>
              </a:ext>
            </a:extLst>
          </p:cNvPr>
          <p:cNvSpPr>
            <a:spLocks noGrp="1"/>
          </p:cNvSpPr>
          <p:nvPr>
            <p:ph type="sldNum" sz="quarter" idx="12"/>
          </p:nvPr>
        </p:nvSpPr>
        <p:spPr>
          <a:ln/>
        </p:spPr>
        <p:txBody>
          <a:bodyPr/>
          <a:lstStyle>
            <a:lvl1pPr>
              <a:defRPr/>
            </a:lvl1pPr>
          </a:lstStyle>
          <a:p>
            <a:pPr>
              <a:defRPr/>
            </a:pPr>
            <a:fld id="{E0AC0162-EB1F-4C4E-802B-FB359D9A5BCC}" type="slidenum">
              <a:rPr altLang="en-US"/>
              <a:pPr>
                <a:defRPr/>
              </a:pPr>
              <a:t>‹#›</a:t>
            </a:fld>
            <a:endParaRPr lang="zh-CN" altLang="en-US"/>
          </a:p>
        </p:txBody>
      </p:sp>
    </p:spTree>
    <p:extLst>
      <p:ext uri="{BB962C8B-B14F-4D97-AF65-F5344CB8AC3E}">
        <p14:creationId xmlns:p14="http://schemas.microsoft.com/office/powerpoint/2010/main" val="2884330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CFDFE"/>
            </a:gs>
            <a:gs pos="74001">
              <a:srgbClr val="E0F1F2"/>
            </a:gs>
            <a:gs pos="83000">
              <a:srgbClr val="E0F1F2"/>
            </a:gs>
            <a:gs pos="100000">
              <a:srgbClr val="EBF6F7"/>
            </a:gs>
          </a:gsLst>
          <a:lin ang="5400000"/>
        </a:gradFill>
        <a:effectLst/>
      </p:bgPr>
    </p:bg>
    <p:spTree>
      <p:nvGrpSpPr>
        <p:cNvPr id="1" name=""/>
        <p:cNvGrpSpPr/>
        <p:nvPr/>
      </p:nvGrpSpPr>
      <p:grpSpPr>
        <a:xfrm>
          <a:off x="0" y="0"/>
          <a:ext cx="0" cy="0"/>
          <a:chOff x="0" y="0"/>
          <a:chExt cx="0" cy="0"/>
        </a:xfrm>
      </p:grpSpPr>
      <p:sp>
        <p:nvSpPr>
          <p:cNvPr id="1026" name="标题 1025">
            <a:extLst>
              <a:ext uri="{FF2B5EF4-FFF2-40B4-BE49-F238E27FC236}">
                <a16:creationId xmlns:a16="http://schemas.microsoft.com/office/drawing/2014/main" id="{3E71E88A-5EC7-4599-AEF3-6CC86BECC890}"/>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1026">
            <a:extLst>
              <a:ext uri="{FF2B5EF4-FFF2-40B4-BE49-F238E27FC236}">
                <a16:creationId xmlns:a16="http://schemas.microsoft.com/office/drawing/2014/main" id="{636ABD2A-3ED2-4F7F-9210-35E1549466FA}"/>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a:extLst>
              <a:ext uri="{FF2B5EF4-FFF2-40B4-BE49-F238E27FC236}">
                <a16:creationId xmlns:a16="http://schemas.microsoft.com/office/drawing/2014/main" id="{E8A6AF6C-4C81-4F03-A6AA-D46ACB16BFAA}"/>
              </a:ext>
            </a:extLst>
          </p:cNvPr>
          <p:cNvSpPr>
            <a:spLocks noGrp="1"/>
          </p:cNvSpPr>
          <p:nvPr>
            <p:ph type="dt" sz="half" idx="2"/>
          </p:nvPr>
        </p:nvSpPr>
        <p:spPr>
          <a:xfrm>
            <a:off x="457200" y="6245225"/>
            <a:ext cx="2133600" cy="476250"/>
          </a:xfrm>
          <a:prstGeom prst="rect">
            <a:avLst/>
          </a:prstGeom>
          <a:noFill/>
          <a:ln w="9525">
            <a:noFill/>
          </a:ln>
        </p:spPr>
        <p:txBody>
          <a:bodyPr/>
          <a:lstStyle>
            <a:lvl1pPr eaLnBrk="1" hangingPunct="1">
              <a:buFont typeface="Arial" panose="020B0604020202020204" pitchFamily="34" charset="0"/>
              <a:buNone/>
              <a:defRPr sz="1400" noProof="1">
                <a:latin typeface="Arial" panose="020B0604020202020204" pitchFamily="34" charset="0"/>
              </a:defRPr>
            </a:lvl1pPr>
          </a:lstStyle>
          <a:p>
            <a:pPr>
              <a:defRPr/>
            </a:pPr>
            <a:endParaRPr lang="zh-CN" altLang="en-US"/>
          </a:p>
        </p:txBody>
      </p:sp>
      <p:sp>
        <p:nvSpPr>
          <p:cNvPr id="1029" name="页脚占位符 1028">
            <a:extLst>
              <a:ext uri="{FF2B5EF4-FFF2-40B4-BE49-F238E27FC236}">
                <a16:creationId xmlns:a16="http://schemas.microsoft.com/office/drawing/2014/main" id="{A49ED257-D2F2-4E2B-B7CA-411BF870FC64}"/>
              </a:ext>
            </a:extLst>
          </p:cNvPr>
          <p:cNvSpPr>
            <a:spLocks noGrp="1"/>
          </p:cNvSpPr>
          <p:nvPr>
            <p:ph type="ftr" sz="quarter" idx="3"/>
          </p:nvPr>
        </p:nvSpPr>
        <p:spPr>
          <a:xfrm>
            <a:off x="3124200" y="6245225"/>
            <a:ext cx="2895600" cy="476250"/>
          </a:xfrm>
          <a:prstGeom prst="rect">
            <a:avLst/>
          </a:prstGeom>
          <a:noFill/>
          <a:ln w="9525">
            <a:noFill/>
          </a:ln>
        </p:spPr>
        <p:txBody>
          <a:bodyPr/>
          <a:lstStyle>
            <a:lvl1pPr algn="ctr" eaLnBrk="1" hangingPunct="1">
              <a:buFont typeface="Arial" panose="020B0604020202020204" pitchFamily="34" charset="0"/>
              <a:buNone/>
              <a:defRPr sz="1400" noProof="1">
                <a:latin typeface="Arial" panose="020B0604020202020204" pitchFamily="34" charset="0"/>
              </a:defRPr>
            </a:lvl1pPr>
          </a:lstStyle>
          <a:p>
            <a:pPr>
              <a:defRPr/>
            </a:pPr>
            <a:endParaRPr lang="zh-CN" altLang="en-US"/>
          </a:p>
        </p:txBody>
      </p:sp>
      <p:sp>
        <p:nvSpPr>
          <p:cNvPr id="1030" name="灯片编号占位符 1029">
            <a:extLst>
              <a:ext uri="{FF2B5EF4-FFF2-40B4-BE49-F238E27FC236}">
                <a16:creationId xmlns:a16="http://schemas.microsoft.com/office/drawing/2014/main" id="{7BA67ABB-4323-484A-9C81-DC7C7548D0B1}"/>
              </a:ext>
            </a:extLst>
          </p:cNvPr>
          <p:cNvSpPr>
            <a:spLocks noGrp="1"/>
          </p:cNvSpPr>
          <p:nvPr>
            <p:ph type="sldNum" sz="quarter" idx="4"/>
          </p:nvPr>
        </p:nvSpPr>
        <p:spPr>
          <a:xfrm>
            <a:off x="6553200" y="6245225"/>
            <a:ext cx="2133600" cy="476250"/>
          </a:xfrm>
          <a:prstGeom prst="rect">
            <a:avLst/>
          </a:prstGeom>
          <a:noFill/>
          <a:ln w="9525">
            <a:noFill/>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noProof="1"/>
            </a:lvl1pPr>
          </a:lstStyle>
          <a:p>
            <a:pPr>
              <a:defRPr/>
            </a:pPr>
            <a:fld id="{AFBDC5CA-F06B-45D2-9901-8E54FFDFE36D}" type="slidenum">
              <a:rPr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1">
            <a:extLst>
              <a:ext uri="{FF2B5EF4-FFF2-40B4-BE49-F238E27FC236}">
                <a16:creationId xmlns:a16="http://schemas.microsoft.com/office/drawing/2014/main" id="{243DD509-9433-4C7C-B2DD-BDF99B93EAE3}"/>
              </a:ext>
            </a:extLst>
          </p:cNvPr>
          <p:cNvSpPr txBox="1">
            <a:spLocks noChangeArrowheads="1"/>
          </p:cNvSpPr>
          <p:nvPr/>
        </p:nvSpPr>
        <p:spPr bwMode="auto">
          <a:xfrm>
            <a:off x="584200" y="1589088"/>
            <a:ext cx="329406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latin typeface="黑体" panose="02010609060101010101" pitchFamily="49" charset="-122"/>
                <a:ea typeface="黑体" panose="02010609060101010101" pitchFamily="49" charset="-122"/>
              </a:rPr>
              <a:t>广东工业大学</a:t>
            </a:r>
            <a:endParaRPr lang="en-US" altLang="zh-CN" sz="2800">
              <a:latin typeface="黑体" panose="02010609060101010101" pitchFamily="49" charset="-122"/>
              <a:ea typeface="黑体" panose="02010609060101010101" pitchFamily="49" charset="-122"/>
            </a:endParaRPr>
          </a:p>
          <a:p>
            <a:pPr eaLnBrk="1" hangingPunct="1">
              <a:spcBef>
                <a:spcPct val="0"/>
              </a:spcBef>
              <a:buFontTx/>
              <a:buNone/>
            </a:pPr>
            <a:r>
              <a:rPr lang="zh-CN" altLang="en-US" sz="2800">
                <a:latin typeface="黑体" panose="02010609060101010101" pitchFamily="49" charset="-122"/>
                <a:ea typeface="黑体" panose="02010609060101010101" pitchFamily="49" charset="-122"/>
              </a:rPr>
              <a:t>信息物理融合系统实验室</a:t>
            </a:r>
          </a:p>
        </p:txBody>
      </p:sp>
      <p:sp>
        <p:nvSpPr>
          <p:cNvPr id="2051" name="文本框 2">
            <a:extLst>
              <a:ext uri="{FF2B5EF4-FFF2-40B4-BE49-F238E27FC236}">
                <a16:creationId xmlns:a16="http://schemas.microsoft.com/office/drawing/2014/main" id="{A101D8AC-2D5B-49EB-A486-45F9540F3683}"/>
              </a:ext>
            </a:extLst>
          </p:cNvPr>
          <p:cNvSpPr txBox="1">
            <a:spLocks noChangeArrowheads="1"/>
          </p:cNvSpPr>
          <p:nvPr/>
        </p:nvSpPr>
        <p:spPr bwMode="auto">
          <a:xfrm>
            <a:off x="563563" y="3013075"/>
            <a:ext cx="8328025" cy="3092450"/>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127000">
              <a:lnSpc>
                <a:spcPts val="2100"/>
              </a:lnSpc>
              <a:defRPr/>
            </a:pPr>
            <a:endParaRPr lang="en-US" altLang="zh-CN" sz="2800" dirty="0">
              <a:latin typeface="黑体" panose="02010609060101010101" pitchFamily="49" charset="-122"/>
              <a:ea typeface="黑体" panose="02010609060101010101" pitchFamily="49" charset="-122"/>
            </a:endParaRPr>
          </a:p>
          <a:p>
            <a:pPr indent="127000">
              <a:lnSpc>
                <a:spcPts val="2100"/>
              </a:lnSpc>
              <a:defRPr/>
            </a:pPr>
            <a:endParaRPr lang="en-US" altLang="zh-CN" sz="2800" dirty="0">
              <a:latin typeface="黑体" panose="02010609060101010101" pitchFamily="49" charset="-122"/>
              <a:ea typeface="黑体" panose="02010609060101010101" pitchFamily="49" charset="-122"/>
            </a:endParaRPr>
          </a:p>
          <a:p>
            <a:pPr indent="127000">
              <a:lnSpc>
                <a:spcPts val="2100"/>
              </a:lnSpc>
              <a:defRPr/>
            </a:pPr>
            <a:r>
              <a:rPr lang="zh-CN" altLang="en-US" sz="2800" dirty="0">
                <a:latin typeface="黑体" panose="02010609060101010101" pitchFamily="49" charset="-122"/>
                <a:ea typeface="黑体" panose="02010609060101010101" pitchFamily="49" charset="-122"/>
              </a:rPr>
              <a:t>题目：</a:t>
            </a:r>
            <a:endParaRPr lang="en-US" altLang="zh-CN" sz="2800" dirty="0">
              <a:latin typeface="黑体" panose="02010609060101010101" pitchFamily="49" charset="-122"/>
              <a:ea typeface="黑体" panose="02010609060101010101" pitchFamily="49" charset="-122"/>
            </a:endParaRPr>
          </a:p>
          <a:p>
            <a:pPr indent="127000">
              <a:lnSpc>
                <a:spcPts val="2100"/>
              </a:lnSpc>
              <a:defRPr/>
            </a:pPr>
            <a:endParaRPr lang="en-US" altLang="zh-CN" sz="2800" b="1" spc="75" dirty="0">
              <a:latin typeface="黑体" panose="02010609060101010101" pitchFamily="49" charset="-122"/>
              <a:ea typeface="黑体" panose="02010609060101010101" pitchFamily="49" charset="-122"/>
              <a:cs typeface="宋体" panose="02010600030101010101" pitchFamily="2" charset="-122"/>
            </a:endParaRPr>
          </a:p>
          <a:p>
            <a:pPr indent="127000">
              <a:lnSpc>
                <a:spcPts val="2100"/>
              </a:lnSpc>
              <a:defRPr/>
            </a:pPr>
            <a:r>
              <a:rPr lang="en-US" altLang="zh-CN" sz="2800" b="1" spc="75" dirty="0">
                <a:latin typeface="Times New Roman" panose="02020603050405020304" pitchFamily="18" charset="0"/>
                <a:cs typeface="宋体" panose="02010600030101010101" pitchFamily="2" charset="-122"/>
              </a:rPr>
              <a:t>Safe Model-based Reinforcement Learning with Robust Cross-Entropy Method (</a:t>
            </a:r>
            <a:r>
              <a:rPr lang="en-US" altLang="zh-CN" sz="2800" b="1" spc="75" dirty="0" err="1">
                <a:latin typeface="Times New Roman" panose="02020603050405020304" pitchFamily="18" charset="0"/>
                <a:cs typeface="宋体" panose="02010600030101010101" pitchFamily="2" charset="-122"/>
              </a:rPr>
              <a:t>arxiv</a:t>
            </a:r>
            <a:r>
              <a:rPr lang="en-US" altLang="zh-CN" sz="2800" b="1" spc="75" dirty="0">
                <a:latin typeface="Times New Roman" panose="02020603050405020304" pitchFamily="18" charset="0"/>
                <a:cs typeface="宋体" panose="02010600030101010101" pitchFamily="2" charset="-122"/>
              </a:rPr>
              <a:t> 2020)</a:t>
            </a:r>
            <a:endParaRPr lang="zh-CN" altLang="zh-CN" sz="2800" kern="100" dirty="0">
              <a:latin typeface="Times New Roman" panose="02020603050405020304" pitchFamily="18" charset="0"/>
              <a:cs typeface="Times New Roman" panose="02020603050405020304" pitchFamily="18" charset="0"/>
            </a:endParaRPr>
          </a:p>
          <a:p>
            <a:pPr indent="127000">
              <a:lnSpc>
                <a:spcPct val="150000"/>
              </a:lnSpc>
              <a:defRPr/>
            </a:pPr>
            <a:endParaRPr lang="zh-CN" altLang="zh-CN" kern="100" dirty="0">
              <a:latin typeface="Time New Romans"/>
              <a:cs typeface="宋体" panose="02010600030101010101" pitchFamily="2" charset="-122"/>
            </a:endParaRPr>
          </a:p>
          <a:p>
            <a:pPr indent="127000">
              <a:lnSpc>
                <a:spcPct val="150000"/>
              </a:lnSpc>
              <a:defRPr/>
            </a:pPr>
            <a:endParaRPr lang="zh-CN" altLang="zh-CN" kern="100" dirty="0">
              <a:latin typeface="Times New Roman" panose="02020603050405020304" pitchFamily="18" charset="0"/>
              <a:cs typeface="Times New Roman" panose="02020603050405020304" pitchFamily="18" charset="0"/>
            </a:endParaRPr>
          </a:p>
          <a:p>
            <a:pPr eaLnBrk="1" hangingPunct="1">
              <a:defRPr/>
            </a:pPr>
            <a:endParaRPr lang="en-US" altLang="zh-CN" dirty="0">
              <a:latin typeface="黑体" panose="02010609060101010101" pitchFamily="49" charset="-122"/>
              <a:ea typeface="黑体" panose="02010609060101010101" pitchFamily="49" charset="-122"/>
            </a:endParaRPr>
          </a:p>
          <a:p>
            <a:pPr eaLnBrk="1" hangingPunct="1">
              <a:defRPr/>
            </a:pPr>
            <a:endParaRPr lang="en-US" altLang="zh-CN" dirty="0">
              <a:latin typeface="黑体" panose="02010609060101010101" pitchFamily="49" charset="-122"/>
              <a:ea typeface="黑体" panose="02010609060101010101" pitchFamily="49" charset="-122"/>
            </a:endParaRPr>
          </a:p>
        </p:txBody>
      </p:sp>
      <p:sp>
        <p:nvSpPr>
          <p:cNvPr id="3076" name="文本框 1">
            <a:extLst>
              <a:ext uri="{FF2B5EF4-FFF2-40B4-BE49-F238E27FC236}">
                <a16:creationId xmlns:a16="http://schemas.microsoft.com/office/drawing/2014/main" id="{19FD54E4-1070-4DA6-94E5-223D27E47336}"/>
              </a:ext>
            </a:extLst>
          </p:cNvPr>
          <p:cNvSpPr txBox="1">
            <a:spLocks noChangeArrowheads="1"/>
          </p:cNvSpPr>
          <p:nvPr/>
        </p:nvSpPr>
        <p:spPr bwMode="auto">
          <a:xfrm>
            <a:off x="4568825" y="1487488"/>
            <a:ext cx="33623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latin typeface="黑体" panose="02010609060101010101" pitchFamily="49" charset="-122"/>
                <a:ea typeface="黑体" panose="02010609060101010101" pitchFamily="49" charset="-122"/>
              </a:rPr>
              <a:t>智能制造项目组</a:t>
            </a:r>
          </a:p>
          <a:p>
            <a:pPr eaLnBrk="1" hangingPunct="1">
              <a:spcBef>
                <a:spcPct val="0"/>
              </a:spcBef>
              <a:buFontTx/>
              <a:buNone/>
            </a:pPr>
            <a:r>
              <a:rPr lang="zh-CN" altLang="en-US" sz="2800">
                <a:latin typeface="黑体" panose="02010609060101010101" pitchFamily="49" charset="-122"/>
                <a:ea typeface="黑体" panose="02010609060101010101" pitchFamily="49" charset="-122"/>
              </a:rPr>
              <a:t>强化学习领域</a:t>
            </a:r>
          </a:p>
          <a:p>
            <a:pPr eaLnBrk="1" hangingPunct="1">
              <a:spcBef>
                <a:spcPct val="0"/>
              </a:spcBef>
              <a:buFontTx/>
              <a:buNone/>
            </a:pPr>
            <a:r>
              <a:rPr lang="zh-CN" altLang="en-US" sz="2800">
                <a:latin typeface="黑体" panose="02010609060101010101" pitchFamily="49" charset="-122"/>
                <a:ea typeface="黑体" panose="02010609060101010101" pitchFamily="49" charset="-122"/>
              </a:rPr>
              <a:t>机器人控制方向</a:t>
            </a:r>
          </a:p>
        </p:txBody>
      </p:sp>
      <p:pic>
        <p:nvPicPr>
          <p:cNvPr id="3077" name="图片 2" descr="logo-2">
            <a:extLst>
              <a:ext uri="{FF2B5EF4-FFF2-40B4-BE49-F238E27FC236}">
                <a16:creationId xmlns:a16="http://schemas.microsoft.com/office/drawing/2014/main" id="{D715FEC9-1AAB-4273-B54B-A53BFCB5A4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563" y="263525"/>
            <a:ext cx="37211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9382FBD8-2583-432F-B8C2-414DFFC5EC32}"/>
              </a:ext>
            </a:extLst>
          </p:cNvPr>
          <p:cNvSpPr/>
          <p:nvPr/>
        </p:nvSpPr>
        <p:spPr>
          <a:xfrm>
            <a:off x="0" y="1236663"/>
            <a:ext cx="9115425" cy="176212"/>
          </a:xfrm>
          <a:prstGeom prst="rect">
            <a:avLst/>
          </a:prstGeom>
          <a:solidFill>
            <a:srgbClr val="BC20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858240D-F2E9-41FA-A183-72763A5B9899}"/>
              </a:ext>
            </a:extLst>
          </p:cNvPr>
          <p:cNvSpPr/>
          <p:nvPr/>
        </p:nvSpPr>
        <p:spPr>
          <a:xfrm>
            <a:off x="0" y="1214438"/>
            <a:ext cx="9166225" cy="223837"/>
          </a:xfrm>
          <a:prstGeom prst="rect">
            <a:avLst/>
          </a:prstGeom>
          <a:solidFill>
            <a:srgbClr val="BC20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pic>
        <p:nvPicPr>
          <p:cNvPr id="7171" name="图片 2" descr="logo-2">
            <a:extLst>
              <a:ext uri="{FF2B5EF4-FFF2-40B4-BE49-F238E27FC236}">
                <a16:creationId xmlns:a16="http://schemas.microsoft.com/office/drawing/2014/main" id="{13FE858B-C13E-4D36-8456-517A4C32C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263525"/>
            <a:ext cx="37211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文本框 2">
            <a:extLst>
              <a:ext uri="{FF2B5EF4-FFF2-40B4-BE49-F238E27FC236}">
                <a16:creationId xmlns:a16="http://schemas.microsoft.com/office/drawing/2014/main" id="{AAE5870A-E83D-46A2-BACD-FCB04CBDBBF5}"/>
              </a:ext>
            </a:extLst>
          </p:cNvPr>
          <p:cNvSpPr txBox="1">
            <a:spLocks noChangeArrowheads="1"/>
          </p:cNvSpPr>
          <p:nvPr/>
        </p:nvSpPr>
        <p:spPr bwMode="auto">
          <a:xfrm>
            <a:off x="225425" y="3116263"/>
            <a:ext cx="8715375" cy="2800350"/>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2000" b="1" dirty="0"/>
              <a:t>2</a:t>
            </a:r>
            <a:r>
              <a:rPr lang="zh-CN" altLang="en-US" sz="2000" b="1" dirty="0"/>
              <a:t>、本文解决的问题</a:t>
            </a:r>
            <a:endParaRPr lang="en-US" altLang="zh-CN" sz="2000" b="1" dirty="0"/>
          </a:p>
          <a:p>
            <a:pPr indent="330200" algn="just">
              <a:lnSpc>
                <a:spcPct val="150000"/>
              </a:lnSpc>
              <a:defRPr/>
            </a:pPr>
            <a:r>
              <a:rPr lang="zh-CN" altLang="en-US" sz="2000" kern="100" spc="75" dirty="0">
                <a:cs typeface="Arial" panose="020B0604020202020204" pitchFamily="34" charset="0"/>
              </a:rPr>
              <a:t>算法在</a:t>
            </a:r>
            <a:r>
              <a:rPr lang="en-US" altLang="zh-CN" sz="2000" kern="100" spc="75" dirty="0">
                <a:cs typeface="Arial" panose="020B0604020202020204" pitchFamily="34" charset="0"/>
              </a:rPr>
              <a:t>Safety Gym</a:t>
            </a:r>
            <a:r>
              <a:rPr lang="zh-CN" altLang="en-US" sz="2000" kern="100" spc="75" dirty="0">
                <a:cs typeface="Arial" panose="020B0604020202020204" pitchFamily="34" charset="0"/>
              </a:rPr>
              <a:t>进行了仿真，从结果可以看出</a:t>
            </a:r>
            <a:r>
              <a:rPr lang="zh-CN" altLang="zh-CN" sz="2000" kern="100" spc="75" dirty="0">
                <a:cs typeface="Arial" panose="020B0604020202020204" pitchFamily="34" charset="0"/>
              </a:rPr>
              <a:t>在保持良好任务性能的同时，获得了比</a:t>
            </a:r>
            <a:r>
              <a:rPr lang="en-US" altLang="zh-CN" sz="2000" kern="100" spc="75" dirty="0">
                <a:cs typeface="Times New Roman" panose="02020603050405020304" pitchFamily="18" charset="0"/>
              </a:rPr>
              <a:t>baseline safe RL</a:t>
            </a:r>
            <a:r>
              <a:rPr lang="zh-CN" altLang="zh-CN" sz="2000" kern="100" spc="75" dirty="0">
                <a:cs typeface="Arial" panose="020B0604020202020204" pitchFamily="34" charset="0"/>
              </a:rPr>
              <a:t>方法更好的约束满足</a:t>
            </a:r>
            <a:r>
              <a:rPr lang="zh-CN" altLang="en-US" sz="2000" kern="100" spc="75" dirty="0">
                <a:cs typeface="Arial" panose="020B0604020202020204" pitchFamily="34" charset="0"/>
              </a:rPr>
              <a:t>，</a:t>
            </a:r>
            <a:r>
              <a:rPr lang="zh-CN" altLang="zh-CN" sz="2000" kern="100" spc="75" dirty="0">
                <a:cs typeface="Arial" panose="020B0604020202020204" pitchFamily="34" charset="0"/>
              </a:rPr>
              <a:t>以接近零的约束违反率实现接近最优的任务性能</a:t>
            </a:r>
            <a:r>
              <a:rPr lang="zh-CN" altLang="zh-CN" kern="100" spc="75" dirty="0">
                <a:cs typeface="Arial" panose="020B0604020202020204" pitchFamily="34" charset="0"/>
              </a:rPr>
              <a:t>。</a:t>
            </a:r>
            <a:r>
              <a:rPr lang="zh-CN" altLang="zh-CN" sz="2000" kern="100" spc="75" dirty="0">
                <a:cs typeface="Arial" panose="020B0604020202020204" pitchFamily="34" charset="0"/>
              </a:rPr>
              <a:t>此外，与受约束的无模型线性回归方法相比，能够实现几个数量级的更好的样本效率。</a:t>
            </a:r>
            <a:endParaRPr lang="zh-CN" altLang="zh-CN" sz="2000" kern="100" dirty="0">
              <a:latin typeface="Times New Roman" panose="02020603050405020304" pitchFamily="18" charset="0"/>
              <a:cs typeface="Times New Roman" panose="02020603050405020304" pitchFamily="18" charset="0"/>
            </a:endParaRPr>
          </a:p>
          <a:p>
            <a:pPr>
              <a:defRPr/>
            </a:pPr>
            <a:endParaRPr lang="en-US" altLang="zh-CN" dirty="0"/>
          </a:p>
          <a:p>
            <a:pPr>
              <a:defRPr/>
            </a:pPr>
            <a:endParaRPr lang="en-US" altLang="zh-CN" dirty="0"/>
          </a:p>
        </p:txBody>
      </p:sp>
      <p:sp>
        <p:nvSpPr>
          <p:cNvPr id="4102" name="文本框 1">
            <a:extLst>
              <a:ext uri="{FF2B5EF4-FFF2-40B4-BE49-F238E27FC236}">
                <a16:creationId xmlns:a16="http://schemas.microsoft.com/office/drawing/2014/main" id="{B39CAE0D-BA9C-4D46-A5D0-D5FB7CEBDFA9}"/>
              </a:ext>
            </a:extLst>
          </p:cNvPr>
          <p:cNvSpPr txBox="1">
            <a:spLocks noChangeArrowheads="1"/>
          </p:cNvSpPr>
          <p:nvPr/>
        </p:nvSpPr>
        <p:spPr bwMode="auto">
          <a:xfrm>
            <a:off x="-285750" y="1571625"/>
            <a:ext cx="9632950" cy="1517650"/>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dirty="0">
                <a:effectLst/>
                <a:latin typeface="Arial" panose="020B0604020202020204" pitchFamily="34" charset="0"/>
              </a:rPr>
              <a:t>鲁棒交叉熵方法的基于模型的安全强化学习</a:t>
            </a:r>
          </a:p>
          <a:p>
            <a:pPr algn="ctr">
              <a:defRPr/>
            </a:pPr>
            <a:endParaRPr lang="zh-CN" altLang="en-US" sz="2800" dirty="0"/>
          </a:p>
          <a:p>
            <a:pPr indent="127000" algn="ctr">
              <a:lnSpc>
                <a:spcPts val="2100"/>
              </a:lnSpc>
              <a:defRPr/>
            </a:pPr>
            <a:r>
              <a:rPr lang="en-US" altLang="zh-CN" sz="2800" b="1" spc="75" dirty="0">
                <a:latin typeface="Times New Roman" panose="02020603050405020304" pitchFamily="18" charset="0"/>
                <a:cs typeface="宋体" panose="02010600030101010101" pitchFamily="2" charset="-122"/>
              </a:rPr>
              <a:t>Safe Model-based Reinforcement Learning with </a:t>
            </a:r>
          </a:p>
          <a:p>
            <a:pPr indent="127000" algn="ctr">
              <a:lnSpc>
                <a:spcPts val="2100"/>
              </a:lnSpc>
              <a:defRPr/>
            </a:pPr>
            <a:r>
              <a:rPr lang="en-US" altLang="zh-CN" sz="2800" b="1" spc="75" dirty="0">
                <a:latin typeface="Times New Roman" panose="02020603050405020304" pitchFamily="18" charset="0"/>
                <a:cs typeface="宋体" panose="02010600030101010101" pitchFamily="2" charset="-122"/>
              </a:rPr>
              <a:t>Robust Cross-Entropy Method</a:t>
            </a:r>
            <a:endParaRPr lang="zh-CN" altLang="zh-CN" sz="2800" kern="100" dirty="0">
              <a:latin typeface="Time New Romans"/>
              <a:cs typeface="宋体" panose="02010600030101010101" pitchFamily="2" charset="-122"/>
            </a:endParaRPr>
          </a:p>
        </p:txBody>
      </p:sp>
      <p:sp>
        <p:nvSpPr>
          <p:cNvPr id="8" name="文本框 7">
            <a:extLst>
              <a:ext uri="{FF2B5EF4-FFF2-40B4-BE49-F238E27FC236}">
                <a16:creationId xmlns:a16="http://schemas.microsoft.com/office/drawing/2014/main" id="{AE9E6731-DF72-4B80-8110-F4E133546DAE}"/>
              </a:ext>
            </a:extLst>
          </p:cNvPr>
          <p:cNvSpPr txBox="1"/>
          <p:nvPr/>
        </p:nvSpPr>
        <p:spPr>
          <a:xfrm>
            <a:off x="225424" y="6132810"/>
            <a:ext cx="4490592" cy="646331"/>
          </a:xfrm>
          <a:prstGeom prst="rect">
            <a:avLst/>
          </a:prstGeom>
          <a:noFill/>
        </p:spPr>
        <p:txBody>
          <a:bodyPr wrap="square">
            <a:spAutoFit/>
          </a:bodyPr>
          <a:lstStyle/>
          <a:p>
            <a:r>
              <a:rPr lang="zh-CN" altLang="en-US" sz="1200" b="0" i="0" dirty="0">
                <a:solidFill>
                  <a:srgbClr val="303030"/>
                </a:solidFill>
                <a:effectLst/>
                <a:latin typeface="-apple-system"/>
              </a:rPr>
              <a:t>注：</a:t>
            </a:r>
            <a:r>
              <a:rPr lang="en-US" altLang="zh-CN" sz="1200" b="0" i="0" dirty="0">
                <a:solidFill>
                  <a:srgbClr val="303030"/>
                </a:solidFill>
                <a:effectLst/>
                <a:latin typeface="-apple-system"/>
              </a:rPr>
              <a:t>cost==0</a:t>
            </a:r>
            <a:r>
              <a:rPr lang="zh-CN" altLang="en-US" sz="1200" dirty="0">
                <a:solidFill>
                  <a:srgbClr val="303030"/>
                </a:solidFill>
                <a:latin typeface="-apple-system"/>
              </a:rPr>
              <a:t>才被视为安全</a:t>
            </a:r>
            <a:r>
              <a:rPr lang="zh-CN" altLang="en-US" sz="1200" b="0" i="0" dirty="0">
                <a:solidFill>
                  <a:srgbClr val="303030"/>
                </a:solidFill>
                <a:effectLst/>
                <a:latin typeface="-apple-system"/>
              </a:rPr>
              <a:t>，大于</a:t>
            </a:r>
            <a:r>
              <a:rPr lang="en-US" altLang="zh-CN" sz="1200" dirty="0">
                <a:solidFill>
                  <a:srgbClr val="303030"/>
                </a:solidFill>
                <a:latin typeface="-apple-system"/>
              </a:rPr>
              <a:t>0</a:t>
            </a:r>
            <a:r>
              <a:rPr lang="zh-CN" altLang="en-US" sz="1200" dirty="0">
                <a:solidFill>
                  <a:srgbClr val="303030"/>
                </a:solidFill>
                <a:latin typeface="-apple-system"/>
              </a:rPr>
              <a:t>则视为不安全（有风险</a:t>
            </a:r>
            <a:r>
              <a:rPr lang="en-US" altLang="zh-CN" sz="1200" dirty="0">
                <a:solidFill>
                  <a:srgbClr val="303030"/>
                </a:solidFill>
                <a:latin typeface="-apple-system"/>
              </a:rPr>
              <a:t>risky</a:t>
            </a:r>
            <a:r>
              <a:rPr lang="zh-CN" altLang="en-US" sz="1200" dirty="0">
                <a:solidFill>
                  <a:srgbClr val="303030"/>
                </a:solidFill>
                <a:latin typeface="-apple-system"/>
              </a:rPr>
              <a:t>）</a:t>
            </a:r>
            <a:endParaRPr lang="en-US" altLang="zh-CN" sz="1200" dirty="0">
              <a:solidFill>
                <a:srgbClr val="303030"/>
              </a:solidFill>
              <a:latin typeface="-apple-system"/>
            </a:endParaRPr>
          </a:p>
          <a:p>
            <a:r>
              <a:rPr lang="zh-CN" altLang="en-US" sz="1200" dirty="0">
                <a:solidFill>
                  <a:srgbClr val="303030"/>
                </a:solidFill>
                <a:latin typeface="-apple-system"/>
              </a:rPr>
              <a:t>        仿真世界的配置内容在</a:t>
            </a:r>
            <a:r>
              <a:rPr lang="en-US" altLang="zh-CN" sz="1200" dirty="0">
                <a:solidFill>
                  <a:srgbClr val="303030"/>
                </a:solidFill>
                <a:latin typeface="-apple-system"/>
              </a:rPr>
              <a:t>engine</a:t>
            </a:r>
            <a:r>
              <a:rPr lang="zh-CN" altLang="en-US" sz="1200" dirty="0">
                <a:solidFill>
                  <a:srgbClr val="303030"/>
                </a:solidFill>
                <a:latin typeface="-apple-system"/>
              </a:rPr>
              <a:t>文件中</a:t>
            </a:r>
            <a:endParaRPr lang="en-US" altLang="zh-CN" sz="1200" dirty="0">
              <a:solidFill>
                <a:srgbClr val="303030"/>
              </a:solidFill>
              <a:latin typeface="-apple-system"/>
            </a:endParaRPr>
          </a:p>
          <a:p>
            <a:r>
              <a:rPr lang="zh-CN" altLang="en-US" sz="1200" dirty="0">
                <a:solidFill>
                  <a:srgbClr val="303030"/>
                </a:solidFill>
                <a:latin typeface="-apple-system"/>
              </a:rPr>
              <a:t>        </a:t>
            </a:r>
            <a:r>
              <a:rPr lang="en-US" altLang="zh-CN" sz="1200" dirty="0">
                <a:solidFill>
                  <a:srgbClr val="303030"/>
                </a:solidFill>
                <a:latin typeface="-apple-system"/>
              </a:rPr>
              <a:t>agent</a:t>
            </a:r>
            <a:r>
              <a:rPr lang="zh-CN" altLang="en-US" sz="1200" dirty="0">
                <a:solidFill>
                  <a:srgbClr val="303030"/>
                </a:solidFill>
                <a:latin typeface="-apple-system"/>
              </a:rPr>
              <a:t>的配置内容在</a:t>
            </a:r>
            <a:r>
              <a:rPr lang="en-US" altLang="zh-CN" sz="1200" dirty="0">
                <a:solidFill>
                  <a:srgbClr val="303030"/>
                </a:solidFill>
                <a:latin typeface="-apple-system"/>
              </a:rPr>
              <a:t>suit</a:t>
            </a:r>
            <a:r>
              <a:rPr lang="zh-CN" altLang="en-US" sz="1200" dirty="0">
                <a:solidFill>
                  <a:srgbClr val="303030"/>
                </a:solidFill>
                <a:latin typeface="-apple-system"/>
              </a:rPr>
              <a:t>中</a:t>
            </a:r>
            <a:endParaRPr lang="zh-CN" alt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C9C5913-DE86-4D4E-8DCA-AB34A74D5D9C}"/>
              </a:ext>
            </a:extLst>
          </p:cNvPr>
          <p:cNvSpPr/>
          <p:nvPr/>
        </p:nvSpPr>
        <p:spPr>
          <a:xfrm>
            <a:off x="0" y="1214438"/>
            <a:ext cx="9166225" cy="223837"/>
          </a:xfrm>
          <a:prstGeom prst="rect">
            <a:avLst/>
          </a:prstGeom>
          <a:solidFill>
            <a:srgbClr val="BC20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pic>
        <p:nvPicPr>
          <p:cNvPr id="9219" name="图片 2" descr="logo-2">
            <a:extLst>
              <a:ext uri="{FF2B5EF4-FFF2-40B4-BE49-F238E27FC236}">
                <a16:creationId xmlns:a16="http://schemas.microsoft.com/office/drawing/2014/main" id="{958DD7DD-4200-46B9-9304-37338C23E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263525"/>
            <a:ext cx="37211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文本框 2">
            <a:extLst>
              <a:ext uri="{FF2B5EF4-FFF2-40B4-BE49-F238E27FC236}">
                <a16:creationId xmlns:a16="http://schemas.microsoft.com/office/drawing/2014/main" id="{D64B935B-373B-4A91-AFB0-F2F07B5F1CF9}"/>
              </a:ext>
            </a:extLst>
          </p:cNvPr>
          <p:cNvSpPr txBox="1">
            <a:spLocks noChangeArrowheads="1"/>
          </p:cNvSpPr>
          <p:nvPr/>
        </p:nvSpPr>
        <p:spPr bwMode="auto">
          <a:xfrm>
            <a:off x="401638" y="2209800"/>
            <a:ext cx="8713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t>3</a:t>
            </a:r>
            <a:r>
              <a:rPr lang="zh-CN" altLang="en-US" sz="1800" b="1"/>
              <a:t>、算法原理</a:t>
            </a:r>
            <a:endParaRPr lang="en-US" altLang="zh-CN" sz="1800"/>
          </a:p>
        </p:txBody>
      </p:sp>
      <p:sp>
        <p:nvSpPr>
          <p:cNvPr id="5126" name="文本框 1">
            <a:extLst>
              <a:ext uri="{FF2B5EF4-FFF2-40B4-BE49-F238E27FC236}">
                <a16:creationId xmlns:a16="http://schemas.microsoft.com/office/drawing/2014/main" id="{8DE471E0-B99A-49D8-864B-F8822C840A66}"/>
              </a:ext>
            </a:extLst>
          </p:cNvPr>
          <p:cNvSpPr txBox="1">
            <a:spLocks noChangeArrowheads="1"/>
          </p:cNvSpPr>
          <p:nvPr/>
        </p:nvSpPr>
        <p:spPr bwMode="auto">
          <a:xfrm>
            <a:off x="-455613" y="1401763"/>
            <a:ext cx="9632951" cy="1177925"/>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effectLst/>
                <a:latin typeface="Arial" panose="020B0604020202020204" pitchFamily="34" charset="0"/>
              </a:rPr>
              <a:t>鲁棒交叉熵方法的基于模型的安全强化学习</a:t>
            </a:r>
          </a:p>
          <a:p>
            <a:pPr indent="127000" algn="ctr">
              <a:lnSpc>
                <a:spcPts val="2100"/>
              </a:lnSpc>
              <a:defRPr/>
            </a:pPr>
            <a:r>
              <a:rPr lang="en-US" altLang="zh-CN" b="1" spc="75" dirty="0">
                <a:latin typeface="Times New Roman" panose="02020603050405020304" pitchFamily="18" charset="0"/>
                <a:cs typeface="宋体" panose="02010600030101010101" pitchFamily="2" charset="-122"/>
              </a:rPr>
              <a:t>Safe Model-based Reinforcement Learning with </a:t>
            </a:r>
          </a:p>
          <a:p>
            <a:pPr indent="127000" algn="ctr">
              <a:lnSpc>
                <a:spcPts val="2100"/>
              </a:lnSpc>
              <a:defRPr/>
            </a:pPr>
            <a:r>
              <a:rPr lang="en-US" altLang="zh-CN" b="1" spc="75" dirty="0">
                <a:latin typeface="Times New Roman" panose="02020603050405020304" pitchFamily="18" charset="0"/>
                <a:cs typeface="宋体" panose="02010600030101010101" pitchFamily="2" charset="-122"/>
              </a:rPr>
              <a:t>Robust Cross-Entropy Method</a:t>
            </a:r>
            <a:endParaRPr lang="zh-CN" altLang="zh-CN" kern="100" dirty="0">
              <a:latin typeface="Time New Romans"/>
              <a:cs typeface="宋体" panose="02010600030101010101" pitchFamily="2" charset="-122"/>
            </a:endParaRPr>
          </a:p>
          <a:p>
            <a:pPr indent="126365" algn="ctr">
              <a:lnSpc>
                <a:spcPts val="2100"/>
              </a:lnSpc>
              <a:defRPr/>
            </a:pPr>
            <a:endParaRPr lang="zh-CN" altLang="zh-CN" dirty="0">
              <a:latin typeface="宋体" panose="02010600030101010101" pitchFamily="2" charset="-122"/>
              <a:cs typeface="宋体" panose="02010600030101010101" pitchFamily="2" charset="-122"/>
            </a:endParaRPr>
          </a:p>
        </p:txBody>
      </p:sp>
      <p:pic>
        <p:nvPicPr>
          <p:cNvPr id="9222" name="图片 2">
            <a:extLst>
              <a:ext uri="{FF2B5EF4-FFF2-40B4-BE49-F238E27FC236}">
                <a16:creationId xmlns:a16="http://schemas.microsoft.com/office/drawing/2014/main" id="{3D8E6B35-7D78-4400-85E8-36DFBD891A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563" y="2579688"/>
            <a:ext cx="5186362" cy="398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B8BF7B7B-22D6-4D02-826A-36CD72AC2BC1}"/>
              </a:ext>
            </a:extLst>
          </p:cNvPr>
          <p:cNvSpPr txBox="1">
            <a:spLocks noRot="1" noChangeAspect="1" noMove="1" noResize="1" noEditPoints="1" noAdjustHandles="1" noChangeArrowheads="1" noChangeShapeType="1" noTextEdit="1"/>
          </p:cNvSpPr>
          <p:nvPr/>
        </p:nvSpPr>
        <p:spPr>
          <a:xfrm>
            <a:off x="6084168" y="2683892"/>
            <a:ext cx="1728192" cy="923330"/>
          </a:xfrm>
          <a:prstGeom prst="rect">
            <a:avLst/>
          </a:prstGeom>
          <a:blipFill>
            <a:blip r:embed="rId5"/>
            <a:stretch>
              <a:fillRect l="-1056" r="-38028" b="-2632"/>
            </a:stretch>
          </a:blipFill>
        </p:spPr>
        <p:txBody>
          <a:bodyPr/>
          <a:lstStyle/>
          <a:p>
            <a:pPr>
              <a:defRPr/>
            </a:pPr>
            <a:r>
              <a:rPr lang="zh-CN" altLang="en-US">
                <a:no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B7699C1-2AC1-45D5-8006-F0656FABDB7B}"/>
              </a:ext>
            </a:extLst>
          </p:cNvPr>
          <p:cNvSpPr/>
          <p:nvPr/>
        </p:nvSpPr>
        <p:spPr>
          <a:xfrm>
            <a:off x="0" y="1214438"/>
            <a:ext cx="9166225" cy="223837"/>
          </a:xfrm>
          <a:prstGeom prst="rect">
            <a:avLst/>
          </a:prstGeom>
          <a:solidFill>
            <a:srgbClr val="BC20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pic>
        <p:nvPicPr>
          <p:cNvPr id="11267" name="图片 2" descr="logo-2">
            <a:extLst>
              <a:ext uri="{FF2B5EF4-FFF2-40B4-BE49-F238E27FC236}">
                <a16:creationId xmlns:a16="http://schemas.microsoft.com/office/drawing/2014/main" id="{09D258DA-5F8A-40B5-9D6E-9C6E3EA35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263525"/>
            <a:ext cx="37211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文本框 2">
            <a:extLst>
              <a:ext uri="{FF2B5EF4-FFF2-40B4-BE49-F238E27FC236}">
                <a16:creationId xmlns:a16="http://schemas.microsoft.com/office/drawing/2014/main" id="{4F69F1D1-DEF0-4BD8-A730-CBE788BDB759}"/>
              </a:ext>
            </a:extLst>
          </p:cNvPr>
          <p:cNvSpPr txBox="1">
            <a:spLocks noChangeArrowheads="1"/>
          </p:cNvSpPr>
          <p:nvPr/>
        </p:nvSpPr>
        <p:spPr bwMode="auto">
          <a:xfrm>
            <a:off x="401638" y="2209800"/>
            <a:ext cx="8713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t>3</a:t>
            </a:r>
            <a:r>
              <a:rPr lang="zh-CN" altLang="en-US" sz="1800" b="1"/>
              <a:t>、算法原理</a:t>
            </a:r>
            <a:endParaRPr lang="en-US" altLang="zh-CN" sz="1800"/>
          </a:p>
        </p:txBody>
      </p:sp>
      <p:sp>
        <p:nvSpPr>
          <p:cNvPr id="5126" name="文本框 1">
            <a:extLst>
              <a:ext uri="{FF2B5EF4-FFF2-40B4-BE49-F238E27FC236}">
                <a16:creationId xmlns:a16="http://schemas.microsoft.com/office/drawing/2014/main" id="{6A580057-8CFF-484F-93B6-118C3C259C70}"/>
              </a:ext>
            </a:extLst>
          </p:cNvPr>
          <p:cNvSpPr txBox="1">
            <a:spLocks noChangeArrowheads="1"/>
          </p:cNvSpPr>
          <p:nvPr/>
        </p:nvSpPr>
        <p:spPr bwMode="auto">
          <a:xfrm>
            <a:off x="-233363" y="1438275"/>
            <a:ext cx="9632951" cy="908050"/>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effectLst/>
                <a:latin typeface="Arial" panose="020B0604020202020204" pitchFamily="34" charset="0"/>
              </a:rPr>
              <a:t>鲁棒交叉熵方法的基于模型的安全强化学习</a:t>
            </a:r>
          </a:p>
          <a:p>
            <a:pPr indent="127000" algn="ctr">
              <a:lnSpc>
                <a:spcPts val="2100"/>
              </a:lnSpc>
              <a:defRPr/>
            </a:pPr>
            <a:r>
              <a:rPr lang="en-US" altLang="zh-CN" b="1" spc="75" dirty="0">
                <a:latin typeface="Times New Roman" panose="02020603050405020304" pitchFamily="18" charset="0"/>
                <a:cs typeface="宋体" panose="02010600030101010101" pitchFamily="2" charset="-122"/>
              </a:rPr>
              <a:t>Safe Model-based Reinforcement Learning with </a:t>
            </a:r>
          </a:p>
          <a:p>
            <a:pPr indent="127000" algn="ctr">
              <a:lnSpc>
                <a:spcPts val="2100"/>
              </a:lnSpc>
              <a:defRPr/>
            </a:pPr>
            <a:r>
              <a:rPr lang="en-US" altLang="zh-CN" b="1" spc="75" dirty="0">
                <a:latin typeface="Times New Roman" panose="02020603050405020304" pitchFamily="18" charset="0"/>
                <a:cs typeface="宋体" panose="02010600030101010101" pitchFamily="2" charset="-122"/>
              </a:rPr>
              <a:t>Robust Cross-Entropy Method</a:t>
            </a:r>
            <a:endParaRPr lang="zh-CN" altLang="zh-CN" kern="100" dirty="0">
              <a:latin typeface="Time New Romans"/>
              <a:cs typeface="宋体" panose="02010600030101010101" pitchFamily="2" charset="-122"/>
            </a:endParaRPr>
          </a:p>
        </p:txBody>
      </p:sp>
      <p:pic>
        <p:nvPicPr>
          <p:cNvPr id="11270" name="图片 5">
            <a:extLst>
              <a:ext uri="{FF2B5EF4-FFF2-40B4-BE49-F238E27FC236}">
                <a16:creationId xmlns:a16="http://schemas.microsoft.com/office/drawing/2014/main" id="{466C109A-065D-454F-8F06-7682339811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638" y="2794000"/>
            <a:ext cx="4170362"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图片 7">
            <a:extLst>
              <a:ext uri="{FF2B5EF4-FFF2-40B4-BE49-F238E27FC236}">
                <a16:creationId xmlns:a16="http://schemas.microsoft.com/office/drawing/2014/main" id="{5DED538A-8913-4FE0-8CF9-4E1BEB14F1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2794000"/>
            <a:ext cx="3979862" cy="236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3D1F93D-E664-4D36-8DF6-6269B418E727}"/>
              </a:ext>
            </a:extLst>
          </p:cNvPr>
          <p:cNvSpPr/>
          <p:nvPr/>
        </p:nvSpPr>
        <p:spPr>
          <a:xfrm>
            <a:off x="0" y="1214438"/>
            <a:ext cx="9166225" cy="223837"/>
          </a:xfrm>
          <a:prstGeom prst="rect">
            <a:avLst/>
          </a:prstGeom>
          <a:solidFill>
            <a:srgbClr val="BC20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pic>
        <p:nvPicPr>
          <p:cNvPr id="13315" name="图片 2" descr="logo-2">
            <a:extLst>
              <a:ext uri="{FF2B5EF4-FFF2-40B4-BE49-F238E27FC236}">
                <a16:creationId xmlns:a16="http://schemas.microsoft.com/office/drawing/2014/main" id="{4F1D14B8-6099-4C5D-AD85-029B32777C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263525"/>
            <a:ext cx="37211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文本框 2">
            <a:extLst>
              <a:ext uri="{FF2B5EF4-FFF2-40B4-BE49-F238E27FC236}">
                <a16:creationId xmlns:a16="http://schemas.microsoft.com/office/drawing/2014/main" id="{4B8551D3-7CE2-4C65-9103-2E135AF8AC5B}"/>
              </a:ext>
            </a:extLst>
          </p:cNvPr>
          <p:cNvSpPr txBox="1">
            <a:spLocks noChangeArrowheads="1"/>
          </p:cNvSpPr>
          <p:nvPr/>
        </p:nvSpPr>
        <p:spPr bwMode="auto">
          <a:xfrm>
            <a:off x="401638" y="2209800"/>
            <a:ext cx="8713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t>3</a:t>
            </a:r>
            <a:r>
              <a:rPr lang="zh-CN" altLang="en-US" sz="1800" b="1"/>
              <a:t>、算法原理</a:t>
            </a:r>
            <a:endParaRPr lang="en-US" altLang="zh-CN" sz="1800"/>
          </a:p>
        </p:txBody>
      </p:sp>
      <p:sp>
        <p:nvSpPr>
          <p:cNvPr id="5126" name="文本框 1">
            <a:extLst>
              <a:ext uri="{FF2B5EF4-FFF2-40B4-BE49-F238E27FC236}">
                <a16:creationId xmlns:a16="http://schemas.microsoft.com/office/drawing/2014/main" id="{ABBDA11A-CD30-4843-BFB0-2429B9473248}"/>
              </a:ext>
            </a:extLst>
          </p:cNvPr>
          <p:cNvSpPr txBox="1">
            <a:spLocks noChangeArrowheads="1"/>
          </p:cNvSpPr>
          <p:nvPr/>
        </p:nvSpPr>
        <p:spPr bwMode="auto">
          <a:xfrm>
            <a:off x="-58738" y="1487488"/>
            <a:ext cx="9632951" cy="908050"/>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effectLst/>
                <a:latin typeface="Arial" panose="020B0604020202020204" pitchFamily="34" charset="0"/>
              </a:rPr>
              <a:t>鲁棒交叉熵方法的基于模型的安全强化学习</a:t>
            </a:r>
          </a:p>
          <a:p>
            <a:pPr indent="127000" algn="ctr">
              <a:lnSpc>
                <a:spcPts val="2100"/>
              </a:lnSpc>
              <a:defRPr/>
            </a:pPr>
            <a:r>
              <a:rPr lang="en-US" altLang="zh-CN" b="1" spc="75" dirty="0">
                <a:latin typeface="Times New Roman" panose="02020603050405020304" pitchFamily="18" charset="0"/>
                <a:cs typeface="宋体" panose="02010600030101010101" pitchFamily="2" charset="-122"/>
              </a:rPr>
              <a:t>Safe Model-based Reinforcement Learning with </a:t>
            </a:r>
          </a:p>
          <a:p>
            <a:pPr indent="127000" algn="ctr">
              <a:lnSpc>
                <a:spcPts val="2100"/>
              </a:lnSpc>
              <a:defRPr/>
            </a:pPr>
            <a:r>
              <a:rPr lang="en-US" altLang="zh-CN" b="1" spc="75" dirty="0">
                <a:latin typeface="Times New Roman" panose="02020603050405020304" pitchFamily="18" charset="0"/>
                <a:cs typeface="宋体" panose="02010600030101010101" pitchFamily="2" charset="-122"/>
              </a:rPr>
              <a:t>Robust Cross-Entropy Method</a:t>
            </a:r>
            <a:endParaRPr lang="zh-CN" altLang="zh-CN" kern="100" dirty="0">
              <a:latin typeface="Time New Romans"/>
              <a:cs typeface="宋体" panose="02010600030101010101" pitchFamily="2" charset="-122"/>
            </a:endParaRPr>
          </a:p>
        </p:txBody>
      </p:sp>
      <p:pic>
        <p:nvPicPr>
          <p:cNvPr id="13318" name="图片 2">
            <a:extLst>
              <a:ext uri="{FF2B5EF4-FFF2-40B4-BE49-F238E27FC236}">
                <a16:creationId xmlns:a16="http://schemas.microsoft.com/office/drawing/2014/main" id="{ADAA1174-C06E-4C32-9147-A86AC3B831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188" y="2587625"/>
            <a:ext cx="5060950" cy="386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1E7868-6AD8-4BAD-9E1F-3E4CDF2BDC60}"/>
              </a:ext>
            </a:extLst>
          </p:cNvPr>
          <p:cNvSpPr/>
          <p:nvPr/>
        </p:nvSpPr>
        <p:spPr>
          <a:xfrm>
            <a:off x="0" y="1214438"/>
            <a:ext cx="9166225" cy="223837"/>
          </a:xfrm>
          <a:prstGeom prst="rect">
            <a:avLst/>
          </a:prstGeom>
          <a:solidFill>
            <a:srgbClr val="BC20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pic>
        <p:nvPicPr>
          <p:cNvPr id="15363" name="图片 2" descr="logo-2">
            <a:extLst>
              <a:ext uri="{FF2B5EF4-FFF2-40B4-BE49-F238E27FC236}">
                <a16:creationId xmlns:a16="http://schemas.microsoft.com/office/drawing/2014/main" id="{083208BD-9616-4371-870A-875EA01D7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263525"/>
            <a:ext cx="37211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文本框 2">
            <a:extLst>
              <a:ext uri="{FF2B5EF4-FFF2-40B4-BE49-F238E27FC236}">
                <a16:creationId xmlns:a16="http://schemas.microsoft.com/office/drawing/2014/main" id="{2416512C-2C8D-492B-983E-41ADF916AC20}"/>
              </a:ext>
            </a:extLst>
          </p:cNvPr>
          <p:cNvSpPr txBox="1">
            <a:spLocks noChangeArrowheads="1"/>
          </p:cNvSpPr>
          <p:nvPr/>
        </p:nvSpPr>
        <p:spPr bwMode="auto">
          <a:xfrm>
            <a:off x="398463" y="2495550"/>
            <a:ext cx="87137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t>4</a:t>
            </a:r>
            <a:r>
              <a:rPr lang="zh-CN" altLang="en-US" sz="1800" b="1"/>
              <a:t>、方法</a:t>
            </a:r>
            <a:endParaRPr lang="en-US" altLang="zh-CN" sz="1800"/>
          </a:p>
          <a:p>
            <a:pPr>
              <a:spcBef>
                <a:spcPct val="0"/>
              </a:spcBef>
              <a:buFontTx/>
              <a:buNone/>
            </a:pPr>
            <a:endParaRPr lang="en-US" altLang="zh-CN" sz="1800"/>
          </a:p>
        </p:txBody>
      </p:sp>
      <p:sp>
        <p:nvSpPr>
          <p:cNvPr id="14342" name="文本框 1">
            <a:extLst>
              <a:ext uri="{FF2B5EF4-FFF2-40B4-BE49-F238E27FC236}">
                <a16:creationId xmlns:a16="http://schemas.microsoft.com/office/drawing/2014/main" id="{6FE468AD-BE77-4B50-9DE3-08474507A26D}"/>
              </a:ext>
            </a:extLst>
          </p:cNvPr>
          <p:cNvSpPr txBox="1">
            <a:spLocks noChangeArrowheads="1"/>
          </p:cNvSpPr>
          <p:nvPr/>
        </p:nvSpPr>
        <p:spPr bwMode="auto">
          <a:xfrm>
            <a:off x="-47625" y="1476375"/>
            <a:ext cx="8940800" cy="1018740"/>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buNone/>
            </a:pPr>
            <a:r>
              <a:rPr lang="zh-CN" altLang="en-US" sz="1800" dirty="0">
                <a:effectLst/>
                <a:latin typeface="Arial" panose="020B0604020202020204" pitchFamily="34" charset="0"/>
              </a:rPr>
              <a:t>鲁棒交叉熵方法的基于模型的安全强化学习</a:t>
            </a:r>
          </a:p>
          <a:p>
            <a:pPr algn="ctr">
              <a:lnSpc>
                <a:spcPts val="2100"/>
              </a:lnSpc>
              <a:buFontTx/>
              <a:buNone/>
              <a:defRPr/>
            </a:pPr>
            <a:r>
              <a:rPr lang="en-US" altLang="zh-CN" sz="1800" b="1" spc="75" dirty="0">
                <a:latin typeface="Times New Roman" panose="02020603050405020304" pitchFamily="18" charset="0"/>
                <a:cs typeface="宋体" panose="02010600030101010101" pitchFamily="2" charset="-122"/>
              </a:rPr>
              <a:t>Safe Model-based Reinforcement Learning with </a:t>
            </a:r>
          </a:p>
          <a:p>
            <a:pPr algn="ctr">
              <a:lnSpc>
                <a:spcPts val="2100"/>
              </a:lnSpc>
              <a:buFontTx/>
              <a:buNone/>
              <a:defRPr/>
            </a:pPr>
            <a:r>
              <a:rPr lang="en-US" altLang="zh-CN" sz="1800" b="1" spc="75" dirty="0">
                <a:latin typeface="Times New Roman" panose="02020603050405020304" pitchFamily="18" charset="0"/>
                <a:cs typeface="宋体" panose="02010600030101010101" pitchFamily="2" charset="-122"/>
              </a:rPr>
              <a:t>Robust Cross-Entropy Method</a:t>
            </a:r>
            <a:endParaRPr lang="zh-CN" altLang="zh-CN" sz="1800" kern="100" dirty="0">
              <a:latin typeface="Time New Romans"/>
              <a:cs typeface="宋体" panose="02010600030101010101" pitchFamily="2" charset="-122"/>
            </a:endParaRPr>
          </a:p>
        </p:txBody>
      </p:sp>
      <p:sp>
        <p:nvSpPr>
          <p:cNvPr id="9" name="文本框 8">
            <a:extLst>
              <a:ext uri="{FF2B5EF4-FFF2-40B4-BE49-F238E27FC236}">
                <a16:creationId xmlns:a16="http://schemas.microsoft.com/office/drawing/2014/main" id="{F3A3CD36-2ED1-45AA-B09D-995748C9BCA8}"/>
              </a:ext>
            </a:extLst>
          </p:cNvPr>
          <p:cNvSpPr txBox="1"/>
          <p:nvPr/>
        </p:nvSpPr>
        <p:spPr>
          <a:xfrm>
            <a:off x="377825" y="2970213"/>
            <a:ext cx="7813675" cy="2786062"/>
          </a:xfrm>
          <a:prstGeom prst="rect">
            <a:avLst/>
          </a:prstGeom>
          <a:noFill/>
        </p:spPr>
        <p:txBody>
          <a:bodyPr>
            <a:spAutoFit/>
          </a:bodyPr>
          <a:lstStyle/>
          <a:p>
            <a:pPr marL="285750" indent="-285750" algn="just">
              <a:lnSpc>
                <a:spcPts val="2100"/>
              </a:lnSpc>
              <a:buFont typeface="Arial" panose="020B0604020202020204" pitchFamily="34" charset="0"/>
              <a:buChar char="•"/>
              <a:defRPr/>
            </a:pPr>
            <a:r>
              <a:rPr lang="zh-CN" altLang="en-US" dirty="0"/>
              <a:t>使用模型预测控制</a:t>
            </a:r>
            <a:r>
              <a:rPr lang="en-US" altLang="zh-CN" dirty="0"/>
              <a:t>(MPC)</a:t>
            </a:r>
            <a:r>
              <a:rPr lang="zh-CN" altLang="en-US" dirty="0"/>
              <a:t>作为基于安全模型的</a:t>
            </a:r>
            <a:r>
              <a:rPr lang="en-US" altLang="zh-CN" dirty="0"/>
              <a:t>RL</a:t>
            </a:r>
            <a:r>
              <a:rPr lang="zh-CN" altLang="en-US" dirty="0"/>
              <a:t>方法的基本控制框架。</a:t>
            </a:r>
            <a:endParaRPr lang="en-US" altLang="zh-CN" dirty="0"/>
          </a:p>
          <a:p>
            <a:pPr marL="285750" indent="-285750" algn="just">
              <a:lnSpc>
                <a:spcPts val="2100"/>
              </a:lnSpc>
              <a:buFont typeface="Arial" panose="020B0604020202020204" pitchFamily="34" charset="0"/>
              <a:buChar char="•"/>
              <a:defRPr/>
            </a:pPr>
            <a:r>
              <a:rPr lang="zh-CN" altLang="en-US" dirty="0"/>
              <a:t>使用确定性神经网络来表示确定性环境动力学，而不需要估计概率神经网络模型可以捕获的任意不确定性</a:t>
            </a:r>
            <a:r>
              <a:rPr lang="en-US" altLang="zh-CN" dirty="0"/>
              <a:t>(</a:t>
            </a:r>
            <a:r>
              <a:rPr lang="zh-CN" altLang="en-US" dirty="0"/>
              <a:t>观察数据的固有方差</a:t>
            </a:r>
            <a:r>
              <a:rPr lang="en-US" altLang="zh-CN" dirty="0"/>
              <a:t>)</a:t>
            </a:r>
            <a:r>
              <a:rPr lang="zh-CN" altLang="en-US" dirty="0"/>
              <a:t>。</a:t>
            </a:r>
            <a:endParaRPr lang="en-US" altLang="zh-CN" dirty="0"/>
          </a:p>
          <a:p>
            <a:pPr marL="285750" indent="-285750" algn="just">
              <a:lnSpc>
                <a:spcPts val="2100"/>
              </a:lnSpc>
              <a:buFont typeface="Arial" panose="020B0604020202020204" pitchFamily="34" charset="0"/>
              <a:buChar char="•"/>
              <a:defRPr/>
            </a:pPr>
            <a:r>
              <a:rPr lang="zh-CN" altLang="en-US" dirty="0"/>
              <a:t>采用基于梯度增强决策树的集成方法</a:t>
            </a:r>
            <a:r>
              <a:rPr lang="en-US" altLang="zh-CN" dirty="0"/>
              <a:t>——</a:t>
            </a:r>
            <a:r>
              <a:rPr lang="en-US" altLang="zh-CN" dirty="0" err="1"/>
              <a:t>LightGBM</a:t>
            </a:r>
            <a:r>
              <a:rPr lang="zh-CN" altLang="en-US" dirty="0"/>
              <a:t>作为分类器来近似指标成本函数。</a:t>
            </a:r>
            <a:endParaRPr lang="en-US" altLang="zh-CN" dirty="0"/>
          </a:p>
          <a:p>
            <a:pPr marL="285750" indent="-285750" algn="just">
              <a:lnSpc>
                <a:spcPts val="2100"/>
              </a:lnSpc>
              <a:buFont typeface="Arial" panose="020B0604020202020204" pitchFamily="34" charset="0"/>
              <a:buChar char="•"/>
              <a:defRPr/>
            </a:pPr>
            <a:r>
              <a:rPr lang="zh-CN" altLang="en-US" dirty="0"/>
              <a:t>将整个数据分成两个缓冲区</a:t>
            </a:r>
            <a:r>
              <a:rPr lang="en-US" altLang="zh-CN" dirty="0"/>
              <a:t>——</a:t>
            </a:r>
            <a:r>
              <a:rPr lang="zh-CN" altLang="en-US" dirty="0"/>
              <a:t>一个用于安全数据，另一个用于不安全数据</a:t>
            </a:r>
            <a:r>
              <a:rPr lang="en-US" altLang="zh-CN" dirty="0"/>
              <a:t>——</a:t>
            </a:r>
            <a:r>
              <a:rPr lang="zh-CN" altLang="en-US" dirty="0"/>
              <a:t>以控制用于训练的安全数据与不安全数据的最大比率。数据管理技巧可以尽可能减少对安全数据的偏差。</a:t>
            </a:r>
            <a:endParaRPr lang="en-US" altLang="zh-CN" kern="100" dirty="0">
              <a:latin typeface="Times New Roman" panose="02020603050405020304" pitchFamily="18" charset="0"/>
              <a:cs typeface="Times New Roman" panose="02020603050405020304" pitchFamily="18" charset="0"/>
            </a:endParaRPr>
          </a:p>
          <a:p>
            <a:pPr marL="285750" indent="-285750" algn="just">
              <a:lnSpc>
                <a:spcPts val="2100"/>
              </a:lnSpc>
              <a:buFont typeface="Arial" panose="020B0604020202020204" pitchFamily="34" charset="0"/>
              <a:buChar char="•"/>
              <a:defRPr/>
            </a:pPr>
            <a:r>
              <a:rPr lang="zh-CN" altLang="en-US" dirty="0"/>
              <a:t>为了直接求解方程中的约束优化问题。通过使用轨迹采样（</a:t>
            </a:r>
            <a:r>
              <a:rPr lang="en-US" altLang="zh-CN" dirty="0"/>
              <a:t>TS</a:t>
            </a:r>
            <a:r>
              <a:rPr lang="zh-CN" altLang="en-US" dirty="0"/>
              <a:t>）技术提出了鲁棒交叉熵方法</a:t>
            </a:r>
            <a:r>
              <a:rPr lang="en-US" altLang="zh-CN" dirty="0"/>
              <a:t>(RCE)</a:t>
            </a:r>
            <a:r>
              <a:rPr lang="zh-CN" altLang="en-US" dirty="0"/>
              <a:t>来估计奖励和约束违反成本。</a:t>
            </a:r>
            <a:endParaRPr lang="en-US" altLang="zh-CN" dirty="0"/>
          </a:p>
        </p:txBody>
      </p:sp>
    </p:spTree>
    <p:extLst>
      <p:ext uri="{BB962C8B-B14F-4D97-AF65-F5344CB8AC3E}">
        <p14:creationId xmlns:p14="http://schemas.microsoft.com/office/powerpoint/2010/main" val="1702024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85B99DE-83E4-43CB-9734-5EC4EE7C9637}"/>
              </a:ext>
            </a:extLst>
          </p:cNvPr>
          <p:cNvSpPr/>
          <p:nvPr/>
        </p:nvSpPr>
        <p:spPr>
          <a:xfrm>
            <a:off x="0" y="1214438"/>
            <a:ext cx="9166225" cy="223837"/>
          </a:xfrm>
          <a:prstGeom prst="rect">
            <a:avLst/>
          </a:prstGeom>
          <a:solidFill>
            <a:srgbClr val="BC20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pic>
        <p:nvPicPr>
          <p:cNvPr id="17411" name="图片 2" descr="logo-2">
            <a:extLst>
              <a:ext uri="{FF2B5EF4-FFF2-40B4-BE49-F238E27FC236}">
                <a16:creationId xmlns:a16="http://schemas.microsoft.com/office/drawing/2014/main" id="{3006D76A-9710-4170-9ED8-22CA5A72C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263525"/>
            <a:ext cx="37211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文本框 2">
            <a:extLst>
              <a:ext uri="{FF2B5EF4-FFF2-40B4-BE49-F238E27FC236}">
                <a16:creationId xmlns:a16="http://schemas.microsoft.com/office/drawing/2014/main" id="{AB0D6EBE-E31A-41CD-B7D7-B54477C001D1}"/>
              </a:ext>
            </a:extLst>
          </p:cNvPr>
          <p:cNvSpPr txBox="1">
            <a:spLocks noChangeArrowheads="1"/>
          </p:cNvSpPr>
          <p:nvPr/>
        </p:nvSpPr>
        <p:spPr bwMode="auto">
          <a:xfrm>
            <a:off x="361950" y="2162175"/>
            <a:ext cx="871378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t>5</a:t>
            </a:r>
            <a:r>
              <a:rPr lang="zh-CN" altLang="en-US" sz="1800" b="1"/>
              <a:t>、实验结果</a:t>
            </a:r>
            <a:endParaRPr lang="en-US" altLang="zh-CN" sz="1800" b="1"/>
          </a:p>
          <a:p>
            <a:pPr>
              <a:spcBef>
                <a:spcPct val="0"/>
              </a:spcBef>
              <a:buFontTx/>
              <a:buNone/>
            </a:pPr>
            <a:endParaRPr lang="en-US" altLang="zh-CN" sz="1800"/>
          </a:p>
          <a:p>
            <a:pPr>
              <a:spcBef>
                <a:spcPct val="0"/>
              </a:spcBef>
              <a:buFontTx/>
              <a:buNone/>
            </a:pPr>
            <a:endParaRPr lang="en-US" altLang="zh-CN" sz="1800"/>
          </a:p>
          <a:p>
            <a:pPr>
              <a:spcBef>
                <a:spcPct val="0"/>
              </a:spcBef>
              <a:buFontTx/>
              <a:buNone/>
            </a:pPr>
            <a:endParaRPr lang="en-US" altLang="zh-CN" sz="1800"/>
          </a:p>
          <a:p>
            <a:pPr>
              <a:spcBef>
                <a:spcPct val="0"/>
              </a:spcBef>
              <a:buFontTx/>
              <a:buNone/>
            </a:pPr>
            <a:endParaRPr lang="en-US" altLang="zh-CN" sz="1800"/>
          </a:p>
          <a:p>
            <a:pPr>
              <a:spcBef>
                <a:spcPct val="0"/>
              </a:spcBef>
              <a:buFontTx/>
              <a:buNone/>
            </a:pPr>
            <a:endParaRPr lang="en-US" altLang="zh-CN" sz="1800"/>
          </a:p>
        </p:txBody>
      </p:sp>
      <p:sp>
        <p:nvSpPr>
          <p:cNvPr id="14342" name="文本框 1">
            <a:extLst>
              <a:ext uri="{FF2B5EF4-FFF2-40B4-BE49-F238E27FC236}">
                <a16:creationId xmlns:a16="http://schemas.microsoft.com/office/drawing/2014/main" id="{8D564625-37FE-42A2-B3A9-37188A27E792}"/>
              </a:ext>
            </a:extLst>
          </p:cNvPr>
          <p:cNvSpPr txBox="1">
            <a:spLocks noChangeArrowheads="1"/>
          </p:cNvSpPr>
          <p:nvPr/>
        </p:nvSpPr>
        <p:spPr bwMode="auto">
          <a:xfrm>
            <a:off x="-244475" y="1484313"/>
            <a:ext cx="9632950" cy="1018740"/>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buNone/>
            </a:pPr>
            <a:r>
              <a:rPr lang="zh-CN" altLang="en-US" sz="1800" dirty="0">
                <a:effectLst/>
                <a:latin typeface="Arial" panose="020B0604020202020204" pitchFamily="34" charset="0"/>
              </a:rPr>
              <a:t>鲁棒交叉熵方法的基于模型的安全强化学习</a:t>
            </a:r>
          </a:p>
          <a:p>
            <a:pPr algn="ctr">
              <a:lnSpc>
                <a:spcPts val="2100"/>
              </a:lnSpc>
              <a:buNone/>
              <a:defRPr/>
            </a:pPr>
            <a:r>
              <a:rPr lang="en-US" altLang="zh-CN" sz="1800" b="1" spc="75" dirty="0">
                <a:latin typeface="Times New Roman" panose="02020603050405020304" pitchFamily="18" charset="0"/>
                <a:cs typeface="宋体" panose="02010600030101010101" pitchFamily="2" charset="-122"/>
              </a:rPr>
              <a:t>Safe Model-based Reinforcement Learning with </a:t>
            </a:r>
          </a:p>
          <a:p>
            <a:pPr algn="ctr">
              <a:lnSpc>
                <a:spcPts val="2100"/>
              </a:lnSpc>
              <a:buNone/>
              <a:defRPr/>
            </a:pPr>
            <a:r>
              <a:rPr lang="en-US" altLang="zh-CN" sz="1800" b="1" spc="75" dirty="0">
                <a:latin typeface="Times New Roman" panose="02020603050405020304" pitchFamily="18" charset="0"/>
                <a:cs typeface="宋体" panose="02010600030101010101" pitchFamily="2" charset="-122"/>
              </a:rPr>
              <a:t>Robust Cross-Entropy Method</a:t>
            </a:r>
            <a:endParaRPr lang="zh-CN" altLang="zh-CN" sz="1800" kern="100" dirty="0">
              <a:latin typeface="Time New Romans"/>
              <a:cs typeface="宋体" panose="02010600030101010101" pitchFamily="2" charset="-122"/>
            </a:endParaRPr>
          </a:p>
        </p:txBody>
      </p:sp>
      <p:pic>
        <p:nvPicPr>
          <p:cNvPr id="17414" name="图片 2">
            <a:extLst>
              <a:ext uri="{FF2B5EF4-FFF2-40B4-BE49-F238E27FC236}">
                <a16:creationId xmlns:a16="http://schemas.microsoft.com/office/drawing/2014/main" id="{74C3934D-4EFC-4DD5-B36D-5F8F062CA6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63" y="2493963"/>
            <a:ext cx="4386262" cy="381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文本框 11">
            <a:extLst>
              <a:ext uri="{FF2B5EF4-FFF2-40B4-BE49-F238E27FC236}">
                <a16:creationId xmlns:a16="http://schemas.microsoft.com/office/drawing/2014/main" id="{2F1AFD53-17C8-445F-AC14-ED174CF160B8}"/>
              </a:ext>
            </a:extLst>
          </p:cNvPr>
          <p:cNvSpPr txBox="1">
            <a:spLocks noChangeArrowheads="1"/>
          </p:cNvSpPr>
          <p:nvPr/>
        </p:nvSpPr>
        <p:spPr bwMode="auto">
          <a:xfrm>
            <a:off x="3529013" y="6456363"/>
            <a:ext cx="1757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1800"/>
              <a:t>四种训练环境</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019502D-76AF-415C-97A6-27AC87CCC583}"/>
              </a:ext>
            </a:extLst>
          </p:cNvPr>
          <p:cNvSpPr/>
          <p:nvPr/>
        </p:nvSpPr>
        <p:spPr>
          <a:xfrm>
            <a:off x="0" y="1214438"/>
            <a:ext cx="9166225" cy="223837"/>
          </a:xfrm>
          <a:prstGeom prst="rect">
            <a:avLst/>
          </a:prstGeom>
          <a:solidFill>
            <a:srgbClr val="BC20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pic>
        <p:nvPicPr>
          <p:cNvPr id="19459" name="图片 2" descr="logo-2">
            <a:extLst>
              <a:ext uri="{FF2B5EF4-FFF2-40B4-BE49-F238E27FC236}">
                <a16:creationId xmlns:a16="http://schemas.microsoft.com/office/drawing/2014/main" id="{773CA0F7-A4AB-4DE4-9FEF-347D806653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263525"/>
            <a:ext cx="37211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文本框 2">
            <a:extLst>
              <a:ext uri="{FF2B5EF4-FFF2-40B4-BE49-F238E27FC236}">
                <a16:creationId xmlns:a16="http://schemas.microsoft.com/office/drawing/2014/main" id="{7B537672-B27A-4EF5-8AA8-918514B2448D}"/>
              </a:ext>
            </a:extLst>
          </p:cNvPr>
          <p:cNvSpPr txBox="1">
            <a:spLocks noChangeArrowheads="1"/>
          </p:cNvSpPr>
          <p:nvPr/>
        </p:nvSpPr>
        <p:spPr bwMode="auto">
          <a:xfrm>
            <a:off x="361950" y="2162175"/>
            <a:ext cx="871378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t>5</a:t>
            </a:r>
            <a:r>
              <a:rPr lang="zh-CN" altLang="en-US" sz="1800" b="1"/>
              <a:t>、实验结果</a:t>
            </a:r>
            <a:endParaRPr lang="en-US" altLang="zh-CN" sz="1800" b="1"/>
          </a:p>
          <a:p>
            <a:pPr>
              <a:spcBef>
                <a:spcPct val="0"/>
              </a:spcBef>
              <a:buFontTx/>
              <a:buNone/>
            </a:pPr>
            <a:endParaRPr lang="en-US" altLang="zh-CN" sz="1800"/>
          </a:p>
          <a:p>
            <a:pPr>
              <a:spcBef>
                <a:spcPct val="0"/>
              </a:spcBef>
              <a:buFontTx/>
              <a:buNone/>
            </a:pPr>
            <a:endParaRPr lang="en-US" altLang="zh-CN" sz="1800"/>
          </a:p>
          <a:p>
            <a:pPr>
              <a:spcBef>
                <a:spcPct val="0"/>
              </a:spcBef>
              <a:buFontTx/>
              <a:buNone/>
            </a:pPr>
            <a:endParaRPr lang="en-US" altLang="zh-CN" sz="1800"/>
          </a:p>
          <a:p>
            <a:pPr>
              <a:spcBef>
                <a:spcPct val="0"/>
              </a:spcBef>
              <a:buFontTx/>
              <a:buNone/>
            </a:pPr>
            <a:endParaRPr lang="en-US" altLang="zh-CN" sz="1800"/>
          </a:p>
          <a:p>
            <a:pPr>
              <a:spcBef>
                <a:spcPct val="0"/>
              </a:spcBef>
              <a:buFontTx/>
              <a:buNone/>
            </a:pPr>
            <a:endParaRPr lang="en-US" altLang="zh-CN" sz="1800"/>
          </a:p>
        </p:txBody>
      </p:sp>
      <p:sp>
        <p:nvSpPr>
          <p:cNvPr id="14342" name="文本框 1">
            <a:extLst>
              <a:ext uri="{FF2B5EF4-FFF2-40B4-BE49-F238E27FC236}">
                <a16:creationId xmlns:a16="http://schemas.microsoft.com/office/drawing/2014/main" id="{42CB076E-D657-4A8D-9CA7-9877176BFC8A}"/>
              </a:ext>
            </a:extLst>
          </p:cNvPr>
          <p:cNvSpPr txBox="1">
            <a:spLocks noChangeArrowheads="1"/>
          </p:cNvSpPr>
          <p:nvPr/>
        </p:nvSpPr>
        <p:spPr bwMode="auto">
          <a:xfrm>
            <a:off x="-244475" y="1484313"/>
            <a:ext cx="9632950" cy="1018740"/>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buNone/>
            </a:pPr>
            <a:r>
              <a:rPr lang="zh-CN" altLang="en-US" sz="1800" dirty="0">
                <a:effectLst/>
                <a:latin typeface="Arial" panose="020B0604020202020204" pitchFamily="34" charset="0"/>
              </a:rPr>
              <a:t>鲁棒交叉熵方法的基于模型的安全强化学习</a:t>
            </a:r>
          </a:p>
          <a:p>
            <a:pPr algn="ctr">
              <a:lnSpc>
                <a:spcPts val="2100"/>
              </a:lnSpc>
              <a:buNone/>
              <a:defRPr/>
            </a:pPr>
            <a:r>
              <a:rPr lang="en-US" altLang="zh-CN" sz="1800" b="1" spc="75" dirty="0">
                <a:latin typeface="Times New Roman" panose="02020603050405020304" pitchFamily="18" charset="0"/>
                <a:cs typeface="宋体" panose="02010600030101010101" pitchFamily="2" charset="-122"/>
              </a:rPr>
              <a:t>Safe Model-based Reinforcement Learning with </a:t>
            </a:r>
          </a:p>
          <a:p>
            <a:pPr algn="ctr">
              <a:lnSpc>
                <a:spcPts val="2100"/>
              </a:lnSpc>
              <a:buNone/>
              <a:defRPr/>
            </a:pPr>
            <a:r>
              <a:rPr lang="en-US" altLang="zh-CN" sz="1800" b="1" spc="75" dirty="0">
                <a:latin typeface="Times New Roman" panose="02020603050405020304" pitchFamily="18" charset="0"/>
                <a:cs typeface="宋体" panose="02010600030101010101" pitchFamily="2" charset="-122"/>
              </a:rPr>
              <a:t>Robust Cross-Entropy Method</a:t>
            </a:r>
            <a:endParaRPr lang="zh-CN" altLang="zh-CN" sz="1800" kern="100" dirty="0">
              <a:latin typeface="Time New Romans"/>
              <a:cs typeface="宋体" panose="02010600030101010101" pitchFamily="2" charset="-122"/>
            </a:endParaRPr>
          </a:p>
        </p:txBody>
      </p:sp>
      <p:pic>
        <p:nvPicPr>
          <p:cNvPr id="19462" name="图片 3">
            <a:extLst>
              <a:ext uri="{FF2B5EF4-FFF2-40B4-BE49-F238E27FC236}">
                <a16:creationId xmlns:a16="http://schemas.microsoft.com/office/drawing/2014/main" id="{AD6AA61D-B438-448E-855A-8F726444CC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3" y="2608263"/>
            <a:ext cx="8255000"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文本框 9">
            <a:extLst>
              <a:ext uri="{FF2B5EF4-FFF2-40B4-BE49-F238E27FC236}">
                <a16:creationId xmlns:a16="http://schemas.microsoft.com/office/drawing/2014/main" id="{35F9D51F-83BB-497A-8E07-6CDE450C1042}"/>
              </a:ext>
            </a:extLst>
          </p:cNvPr>
          <p:cNvSpPr txBox="1">
            <a:spLocks noChangeArrowheads="1"/>
          </p:cNvSpPr>
          <p:nvPr/>
        </p:nvSpPr>
        <p:spPr bwMode="auto">
          <a:xfrm>
            <a:off x="971550" y="5948363"/>
            <a:ext cx="7200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1800"/>
              <a:t>学习曲线。上面一行数字是奖励趋势，下面一行数字是成本趋势。任务从左到右依次为：点目标</a:t>
            </a:r>
            <a:r>
              <a:rPr lang="en-US" altLang="zh-CN" sz="1800"/>
              <a:t>1</a:t>
            </a:r>
            <a:r>
              <a:rPr lang="zh-CN" altLang="en-US" sz="1800"/>
              <a:t>、点目标</a:t>
            </a:r>
            <a:r>
              <a:rPr lang="en-US" altLang="zh-CN" sz="1800"/>
              <a:t>2</a:t>
            </a:r>
            <a:r>
              <a:rPr lang="zh-CN" altLang="en-US" sz="1800"/>
              <a:t>和车目标</a:t>
            </a:r>
            <a:r>
              <a:rPr lang="en-US" altLang="zh-CN" sz="1800"/>
              <a:t>1</a:t>
            </a:r>
            <a:r>
              <a:rPr lang="zh-CN" altLang="en-US" sz="180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1BACD3B-7EE6-4D78-9B0F-3982CAFEF205}"/>
              </a:ext>
            </a:extLst>
          </p:cNvPr>
          <p:cNvSpPr/>
          <p:nvPr/>
        </p:nvSpPr>
        <p:spPr>
          <a:xfrm>
            <a:off x="0" y="1214438"/>
            <a:ext cx="9166225" cy="223837"/>
          </a:xfrm>
          <a:prstGeom prst="rect">
            <a:avLst/>
          </a:prstGeom>
          <a:solidFill>
            <a:srgbClr val="BC20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pic>
        <p:nvPicPr>
          <p:cNvPr id="21507" name="图片 2" descr="logo-2">
            <a:extLst>
              <a:ext uri="{FF2B5EF4-FFF2-40B4-BE49-F238E27FC236}">
                <a16:creationId xmlns:a16="http://schemas.microsoft.com/office/drawing/2014/main" id="{11EFFBCE-61FB-4530-ADA3-69A46FD8DB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263525"/>
            <a:ext cx="37211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文本框 2">
            <a:extLst>
              <a:ext uri="{FF2B5EF4-FFF2-40B4-BE49-F238E27FC236}">
                <a16:creationId xmlns:a16="http://schemas.microsoft.com/office/drawing/2014/main" id="{4F244DB4-5296-455F-B34C-6C3BCD5ADEF6}"/>
              </a:ext>
            </a:extLst>
          </p:cNvPr>
          <p:cNvSpPr txBox="1">
            <a:spLocks noChangeArrowheads="1"/>
          </p:cNvSpPr>
          <p:nvPr/>
        </p:nvSpPr>
        <p:spPr bwMode="auto">
          <a:xfrm>
            <a:off x="361950" y="2162175"/>
            <a:ext cx="871378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t>5</a:t>
            </a:r>
            <a:r>
              <a:rPr lang="zh-CN" altLang="en-US" sz="1800" b="1"/>
              <a:t>、实验结果</a:t>
            </a:r>
            <a:endParaRPr lang="en-US" altLang="zh-CN" sz="1800" b="1"/>
          </a:p>
          <a:p>
            <a:pPr>
              <a:spcBef>
                <a:spcPct val="0"/>
              </a:spcBef>
              <a:buFontTx/>
              <a:buNone/>
            </a:pPr>
            <a:endParaRPr lang="en-US" altLang="zh-CN" sz="1800"/>
          </a:p>
          <a:p>
            <a:pPr>
              <a:spcBef>
                <a:spcPct val="0"/>
              </a:spcBef>
              <a:buFontTx/>
              <a:buNone/>
            </a:pPr>
            <a:endParaRPr lang="en-US" altLang="zh-CN" sz="1800"/>
          </a:p>
          <a:p>
            <a:pPr>
              <a:spcBef>
                <a:spcPct val="0"/>
              </a:spcBef>
              <a:buFontTx/>
              <a:buNone/>
            </a:pPr>
            <a:endParaRPr lang="en-US" altLang="zh-CN" sz="1800"/>
          </a:p>
          <a:p>
            <a:pPr>
              <a:spcBef>
                <a:spcPct val="0"/>
              </a:spcBef>
              <a:buFontTx/>
              <a:buNone/>
            </a:pPr>
            <a:endParaRPr lang="en-US" altLang="zh-CN" sz="1800"/>
          </a:p>
          <a:p>
            <a:pPr>
              <a:spcBef>
                <a:spcPct val="0"/>
              </a:spcBef>
              <a:buFontTx/>
              <a:buNone/>
            </a:pPr>
            <a:endParaRPr lang="en-US" altLang="zh-CN" sz="1800"/>
          </a:p>
        </p:txBody>
      </p:sp>
      <p:sp>
        <p:nvSpPr>
          <p:cNvPr id="14342" name="文本框 1">
            <a:extLst>
              <a:ext uri="{FF2B5EF4-FFF2-40B4-BE49-F238E27FC236}">
                <a16:creationId xmlns:a16="http://schemas.microsoft.com/office/drawing/2014/main" id="{F561BB4C-18B7-4A63-AC72-0D8CA160C0C7}"/>
              </a:ext>
            </a:extLst>
          </p:cNvPr>
          <p:cNvSpPr txBox="1">
            <a:spLocks noChangeArrowheads="1"/>
          </p:cNvSpPr>
          <p:nvPr/>
        </p:nvSpPr>
        <p:spPr bwMode="auto">
          <a:xfrm>
            <a:off x="-244475" y="1484313"/>
            <a:ext cx="9632950" cy="1018740"/>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buNone/>
            </a:pPr>
            <a:r>
              <a:rPr lang="zh-CN" altLang="en-US" sz="1800" dirty="0">
                <a:effectLst/>
                <a:latin typeface="Arial" panose="020B0604020202020204" pitchFamily="34" charset="0"/>
              </a:rPr>
              <a:t>鲁棒交叉熵方法的基于模型的安全强化学习</a:t>
            </a:r>
          </a:p>
          <a:p>
            <a:pPr algn="ctr">
              <a:lnSpc>
                <a:spcPts val="2100"/>
              </a:lnSpc>
              <a:buNone/>
              <a:defRPr/>
            </a:pPr>
            <a:r>
              <a:rPr lang="en-US" altLang="zh-CN" sz="1800" b="1" spc="75" dirty="0">
                <a:latin typeface="Times New Roman" panose="02020603050405020304" pitchFamily="18" charset="0"/>
                <a:cs typeface="宋体" panose="02010600030101010101" pitchFamily="2" charset="-122"/>
              </a:rPr>
              <a:t>Safe Model-based Reinforcement Learning with </a:t>
            </a:r>
          </a:p>
          <a:p>
            <a:pPr algn="ctr">
              <a:lnSpc>
                <a:spcPts val="2100"/>
              </a:lnSpc>
              <a:buNone/>
              <a:defRPr/>
            </a:pPr>
            <a:r>
              <a:rPr lang="en-US" altLang="zh-CN" sz="1800" b="1" spc="75" dirty="0">
                <a:latin typeface="Times New Roman" panose="02020603050405020304" pitchFamily="18" charset="0"/>
                <a:cs typeface="宋体" panose="02010600030101010101" pitchFamily="2" charset="-122"/>
              </a:rPr>
              <a:t>Robust Cross-Entropy Method</a:t>
            </a:r>
            <a:endParaRPr lang="zh-CN" altLang="zh-CN" sz="1800" kern="100" dirty="0">
              <a:latin typeface="Time New Romans"/>
              <a:cs typeface="宋体" panose="02010600030101010101" pitchFamily="2" charset="-122"/>
            </a:endParaRPr>
          </a:p>
        </p:txBody>
      </p:sp>
      <p:pic>
        <p:nvPicPr>
          <p:cNvPr id="21510" name="图片 2">
            <a:extLst>
              <a:ext uri="{FF2B5EF4-FFF2-40B4-BE49-F238E27FC236}">
                <a16:creationId xmlns:a16="http://schemas.microsoft.com/office/drawing/2014/main" id="{3C5F81B5-EC7C-489A-A8DD-B601106DD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8" y="2936875"/>
            <a:ext cx="8266112"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文本框 9">
            <a:extLst>
              <a:ext uri="{FF2B5EF4-FFF2-40B4-BE49-F238E27FC236}">
                <a16:creationId xmlns:a16="http://schemas.microsoft.com/office/drawing/2014/main" id="{B3E5F1F3-1407-4252-82BF-76789BC18226}"/>
              </a:ext>
            </a:extLst>
          </p:cNvPr>
          <p:cNvSpPr txBox="1">
            <a:spLocks noChangeArrowheads="1"/>
          </p:cNvSpPr>
          <p:nvPr/>
        </p:nvSpPr>
        <p:spPr bwMode="auto">
          <a:xfrm>
            <a:off x="2312988" y="5459413"/>
            <a:ext cx="481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1800"/>
              <a:t>前</a:t>
            </a:r>
            <a:r>
              <a:rPr lang="en-US" altLang="zh-CN" sz="1800"/>
              <a:t>10000</a:t>
            </a:r>
            <a:r>
              <a:rPr lang="zh-CN" altLang="en-US" sz="1800"/>
              <a:t>步的总</a:t>
            </a:r>
            <a:r>
              <a:rPr lang="en-US" altLang="zh-CN" sz="1800"/>
              <a:t>/</a:t>
            </a:r>
            <a:r>
              <a:rPr lang="zh-CN" altLang="en-US" sz="1800"/>
              <a:t>规范化约束违反数的比较。</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EF31D0B-B447-4653-8B14-0051CA2336BB}"/>
              </a:ext>
            </a:extLst>
          </p:cNvPr>
          <p:cNvSpPr/>
          <p:nvPr/>
        </p:nvSpPr>
        <p:spPr>
          <a:xfrm>
            <a:off x="141288" y="1135063"/>
            <a:ext cx="8861425" cy="249237"/>
          </a:xfrm>
          <a:prstGeom prst="rect">
            <a:avLst/>
          </a:prstGeom>
          <a:solidFill>
            <a:srgbClr val="BC20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pic>
        <p:nvPicPr>
          <p:cNvPr id="5123" name="图片 2" descr="logo-2">
            <a:extLst>
              <a:ext uri="{FF2B5EF4-FFF2-40B4-BE49-F238E27FC236}">
                <a16:creationId xmlns:a16="http://schemas.microsoft.com/office/drawing/2014/main" id="{D8C9FAE0-F38F-4E82-AD5D-2BCA3698F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263525"/>
            <a:ext cx="37211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文本框 1">
            <a:extLst>
              <a:ext uri="{FF2B5EF4-FFF2-40B4-BE49-F238E27FC236}">
                <a16:creationId xmlns:a16="http://schemas.microsoft.com/office/drawing/2014/main" id="{6BE534A9-50CC-49F5-AF9B-F209189A1BA9}"/>
              </a:ext>
            </a:extLst>
          </p:cNvPr>
          <p:cNvSpPr txBox="1">
            <a:spLocks noChangeArrowheads="1"/>
          </p:cNvSpPr>
          <p:nvPr/>
        </p:nvSpPr>
        <p:spPr bwMode="auto">
          <a:xfrm>
            <a:off x="-171450" y="1541463"/>
            <a:ext cx="9634538" cy="1858962"/>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dirty="0">
                <a:effectLst/>
                <a:latin typeface="Arial" panose="020B0604020202020204" pitchFamily="34" charset="0"/>
              </a:rPr>
              <a:t>鲁棒交叉熵方法的基于模型的安全强化学习</a:t>
            </a:r>
          </a:p>
          <a:p>
            <a:pPr algn="ctr">
              <a:defRPr/>
            </a:pPr>
            <a:endParaRPr lang="zh-CN" altLang="en-US" sz="2800" dirty="0"/>
          </a:p>
          <a:p>
            <a:pPr indent="127000" algn="ctr">
              <a:lnSpc>
                <a:spcPts val="2100"/>
              </a:lnSpc>
              <a:defRPr/>
            </a:pPr>
            <a:r>
              <a:rPr lang="en-US" altLang="zh-CN" sz="2800" b="1" spc="75" dirty="0">
                <a:latin typeface="Times New Roman" panose="02020603050405020304" pitchFamily="18" charset="0"/>
                <a:cs typeface="宋体" panose="02010600030101010101" pitchFamily="2" charset="-122"/>
              </a:rPr>
              <a:t>Safe Model-based Reinforcement Learning with </a:t>
            </a:r>
          </a:p>
          <a:p>
            <a:pPr indent="127000" algn="ctr">
              <a:lnSpc>
                <a:spcPts val="2100"/>
              </a:lnSpc>
              <a:defRPr/>
            </a:pPr>
            <a:r>
              <a:rPr lang="en-US" altLang="zh-CN" sz="2800" b="1" spc="75" dirty="0">
                <a:latin typeface="Times New Roman" panose="02020603050405020304" pitchFamily="18" charset="0"/>
                <a:cs typeface="宋体" panose="02010600030101010101" pitchFamily="2" charset="-122"/>
              </a:rPr>
              <a:t>Robust Cross-Entropy Method</a:t>
            </a:r>
            <a:endParaRPr lang="zh-CN" altLang="zh-CN" sz="2800" kern="100" dirty="0">
              <a:latin typeface="Time New Romans"/>
              <a:cs typeface="宋体" panose="02010600030101010101" pitchFamily="2" charset="-122"/>
            </a:endParaRPr>
          </a:p>
          <a:p>
            <a:pPr indent="127000">
              <a:lnSpc>
                <a:spcPct val="150000"/>
              </a:lnSpc>
              <a:defRPr/>
            </a:pPr>
            <a:endParaRPr lang="zh-CN" altLang="zh-CN" kern="100" dirty="0">
              <a:latin typeface="Times New Roman" panose="02020603050405020304" pitchFamily="18" charset="0"/>
              <a:cs typeface="Times New Roman" panose="02020603050405020304" pitchFamily="18" charset="0"/>
            </a:endParaRPr>
          </a:p>
        </p:txBody>
      </p:sp>
      <p:sp>
        <p:nvSpPr>
          <p:cNvPr id="3078" name="文本框 2">
            <a:extLst>
              <a:ext uri="{FF2B5EF4-FFF2-40B4-BE49-F238E27FC236}">
                <a16:creationId xmlns:a16="http://schemas.microsoft.com/office/drawing/2014/main" id="{7765C3D7-C483-4B32-A0FC-DDC3A75EE2BC}"/>
              </a:ext>
            </a:extLst>
          </p:cNvPr>
          <p:cNvSpPr txBox="1">
            <a:spLocks noChangeArrowheads="1"/>
          </p:cNvSpPr>
          <p:nvPr/>
        </p:nvSpPr>
        <p:spPr bwMode="auto">
          <a:xfrm>
            <a:off x="288925" y="3425825"/>
            <a:ext cx="8713788" cy="1881188"/>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30200" algn="just">
              <a:lnSpc>
                <a:spcPct val="150000"/>
              </a:lnSpc>
              <a:defRPr/>
            </a:pPr>
            <a:r>
              <a:rPr lang="en-US" altLang="zh-CN" sz="2000" b="1" dirty="0"/>
              <a:t>1</a:t>
            </a:r>
            <a:r>
              <a:rPr lang="zh-CN" altLang="en-US" sz="2000" b="1" dirty="0"/>
              <a:t>、</a:t>
            </a:r>
            <a:r>
              <a:rPr lang="zh-CN" altLang="zh-CN" sz="2000" kern="100" spc="75" dirty="0">
                <a:cs typeface="Arial" panose="020B0604020202020204" pitchFamily="34" charset="0"/>
              </a:rPr>
              <a:t>使用一个不确定感知的神经网络集成模型来学习动力学，并通过指示器</a:t>
            </a:r>
            <a:r>
              <a:rPr lang="zh-CN" altLang="en-US" sz="2000" kern="100" spc="75" dirty="0">
                <a:cs typeface="Arial" panose="020B0604020202020204" pitchFamily="34" charset="0"/>
              </a:rPr>
              <a:t>的</a:t>
            </a:r>
            <a:r>
              <a:rPr lang="zh-CN" altLang="zh-CN" sz="2000" kern="100" spc="75" dirty="0">
                <a:cs typeface="Arial" panose="020B0604020202020204" pitchFamily="34" charset="0"/>
              </a:rPr>
              <a:t>约束违反信号来推断未知的约束函数。考虑到模型的不确定性和约束条件，采用模型预测控制作为基本控制框架，并提出鲁棒交叉熵方法</a:t>
            </a:r>
            <a:r>
              <a:rPr lang="en-US" altLang="zh-CN" sz="2000" kern="100" spc="75" dirty="0">
                <a:cs typeface="Times New Roman" panose="02020603050405020304" pitchFamily="18" charset="0"/>
              </a:rPr>
              <a:t>(RCE)</a:t>
            </a:r>
            <a:r>
              <a:rPr lang="zh-CN" altLang="zh-CN" sz="2000" kern="100" spc="75" dirty="0">
                <a:cs typeface="Arial" panose="020B0604020202020204" pitchFamily="34" charset="0"/>
              </a:rPr>
              <a:t>来优化控制序列。</a:t>
            </a:r>
            <a:endParaRPr lang="zh-CN" altLang="zh-CN" sz="2000" kern="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EF31D0B-B447-4653-8B14-0051CA2336BB}"/>
              </a:ext>
            </a:extLst>
          </p:cNvPr>
          <p:cNvSpPr/>
          <p:nvPr/>
        </p:nvSpPr>
        <p:spPr>
          <a:xfrm>
            <a:off x="141288" y="1135063"/>
            <a:ext cx="8861425" cy="249237"/>
          </a:xfrm>
          <a:prstGeom prst="rect">
            <a:avLst/>
          </a:prstGeom>
          <a:solidFill>
            <a:srgbClr val="BC20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pic>
        <p:nvPicPr>
          <p:cNvPr id="5123" name="图片 2" descr="logo-2">
            <a:extLst>
              <a:ext uri="{FF2B5EF4-FFF2-40B4-BE49-F238E27FC236}">
                <a16:creationId xmlns:a16="http://schemas.microsoft.com/office/drawing/2014/main" id="{D8C9FAE0-F38F-4E82-AD5D-2BCA3698F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263525"/>
            <a:ext cx="37211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文本框 1">
            <a:extLst>
              <a:ext uri="{FF2B5EF4-FFF2-40B4-BE49-F238E27FC236}">
                <a16:creationId xmlns:a16="http://schemas.microsoft.com/office/drawing/2014/main" id="{6BE534A9-50CC-49F5-AF9B-F209189A1BA9}"/>
              </a:ext>
            </a:extLst>
          </p:cNvPr>
          <p:cNvSpPr txBox="1">
            <a:spLocks noChangeArrowheads="1"/>
          </p:cNvSpPr>
          <p:nvPr/>
        </p:nvSpPr>
        <p:spPr bwMode="auto">
          <a:xfrm>
            <a:off x="-171450" y="1541463"/>
            <a:ext cx="9634538" cy="1273682"/>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effectLst/>
                <a:latin typeface="Arial" panose="020B0604020202020204" pitchFamily="34" charset="0"/>
              </a:rPr>
              <a:t>鲁棒交叉熵方法的基于模型的安全强化学习</a:t>
            </a:r>
          </a:p>
          <a:p>
            <a:pPr indent="127000" algn="ctr">
              <a:lnSpc>
                <a:spcPts val="2100"/>
              </a:lnSpc>
              <a:defRPr/>
            </a:pPr>
            <a:r>
              <a:rPr lang="en-US" altLang="zh-CN" b="1" spc="75" dirty="0">
                <a:latin typeface="Times New Roman" panose="02020603050405020304" pitchFamily="18" charset="0"/>
                <a:cs typeface="宋体" panose="02010600030101010101" pitchFamily="2" charset="-122"/>
              </a:rPr>
              <a:t>Safe Model-based Reinforcement Learning with </a:t>
            </a:r>
          </a:p>
          <a:p>
            <a:pPr indent="127000" algn="ctr">
              <a:lnSpc>
                <a:spcPts val="2100"/>
              </a:lnSpc>
              <a:defRPr/>
            </a:pPr>
            <a:r>
              <a:rPr lang="en-US" altLang="zh-CN" b="1" spc="75" dirty="0">
                <a:latin typeface="Times New Roman" panose="02020603050405020304" pitchFamily="18" charset="0"/>
                <a:cs typeface="宋体" panose="02010600030101010101" pitchFamily="2" charset="-122"/>
              </a:rPr>
              <a:t>Robust Cross-Entropy Method</a:t>
            </a:r>
            <a:endParaRPr lang="zh-CN" altLang="zh-CN" kern="100" dirty="0">
              <a:latin typeface="Time New Romans"/>
              <a:cs typeface="宋体" panose="02010600030101010101" pitchFamily="2" charset="-122"/>
            </a:endParaRPr>
          </a:p>
          <a:p>
            <a:pPr indent="127000">
              <a:lnSpc>
                <a:spcPct val="150000"/>
              </a:lnSpc>
              <a:defRPr/>
            </a:pPr>
            <a:endParaRPr lang="zh-CN" altLang="zh-CN" kern="100" dirty="0">
              <a:latin typeface="Times New Roman" panose="02020603050405020304" pitchFamily="18" charset="0"/>
              <a:cs typeface="Times New Roman" panose="02020603050405020304" pitchFamily="18" charset="0"/>
            </a:endParaRPr>
          </a:p>
        </p:txBody>
      </p:sp>
      <p:sp>
        <p:nvSpPr>
          <p:cNvPr id="3078" name="文本框 2">
            <a:extLst>
              <a:ext uri="{FF2B5EF4-FFF2-40B4-BE49-F238E27FC236}">
                <a16:creationId xmlns:a16="http://schemas.microsoft.com/office/drawing/2014/main" id="{7765C3D7-C483-4B32-A0FC-DDC3A75EE2BC}"/>
              </a:ext>
            </a:extLst>
          </p:cNvPr>
          <p:cNvSpPr txBox="1">
            <a:spLocks noChangeArrowheads="1"/>
          </p:cNvSpPr>
          <p:nvPr/>
        </p:nvSpPr>
        <p:spPr bwMode="auto">
          <a:xfrm>
            <a:off x="215106" y="2473966"/>
            <a:ext cx="8713788" cy="498342"/>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a:lnSpc>
                <a:spcPct val="150000"/>
              </a:lnSpc>
              <a:buFont typeface="Arial" panose="020B0604020202020204" pitchFamily="34" charset="0"/>
              <a:buChar char="•"/>
              <a:defRPr/>
            </a:pPr>
            <a:r>
              <a:rPr lang="zh-CN" altLang="en-US" sz="2000" b="1" dirty="0"/>
              <a:t>动力学模型</a:t>
            </a:r>
            <a:endParaRPr lang="zh-CN" altLang="zh-CN" sz="2000" kern="1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84307563-B9A9-4A65-A23B-3B6BE456ECB3}"/>
              </a:ext>
            </a:extLst>
          </p:cNvPr>
          <p:cNvSpPr txBox="1"/>
          <p:nvPr/>
        </p:nvSpPr>
        <p:spPr>
          <a:xfrm>
            <a:off x="1107710" y="3147483"/>
            <a:ext cx="6353905" cy="1477328"/>
          </a:xfrm>
          <a:prstGeom prst="rect">
            <a:avLst/>
          </a:prstGeom>
          <a:noFill/>
        </p:spPr>
        <p:txBody>
          <a:bodyPr wrap="square">
            <a:spAutoFit/>
          </a:bodyPr>
          <a:lstStyle/>
          <a:p>
            <a:pPr algn="just"/>
            <a:r>
              <a:rPr lang="zh-CN" altLang="en-US" sz="1800" b="1" dirty="0">
                <a:latin typeface="Times New Roman" panose="02020603050405020304" pitchFamily="18" charset="0"/>
              </a:rPr>
              <a:t>系统动力学的研究方法：</a:t>
            </a:r>
            <a:r>
              <a:rPr lang="zh-CN" altLang="en-US" sz="1800" dirty="0">
                <a:latin typeface="Times New Roman" panose="02020603050405020304" pitchFamily="18" charset="0"/>
              </a:rPr>
              <a:t>从系统内部微观结构入手，建立</a:t>
            </a:r>
            <a:r>
              <a:rPr lang="zh-CN" altLang="zh-CN" sz="1800" kern="0" dirty="0">
                <a:effectLst/>
                <a:ea typeface="Times New Roman" panose="02020603050405020304" pitchFamily="18" charset="0"/>
              </a:rPr>
              <a:t>System Dynamics</a:t>
            </a:r>
            <a:r>
              <a:rPr lang="zh-CN" altLang="en-US" sz="1800" kern="0" dirty="0">
                <a:effectLst/>
                <a:ea typeface="Times New Roman" panose="02020603050405020304" pitchFamily="18" charset="0"/>
              </a:rPr>
              <a:t>（</a:t>
            </a:r>
            <a:r>
              <a:rPr lang="en-US" altLang="zh-CN" sz="1800" dirty="0">
                <a:latin typeface="Times New Roman" panose="02020603050405020304" pitchFamily="18" charset="0"/>
              </a:rPr>
              <a:t>SD</a:t>
            </a:r>
            <a:r>
              <a:rPr lang="zh-CN" altLang="en-US" sz="1800" dirty="0">
                <a:latin typeface="Times New Roman" panose="02020603050405020304" pitchFamily="18" charset="0"/>
              </a:rPr>
              <a:t>）数学模型。运用计算机技术，并按时间步长（足够小）法模拟上机运行。根据前一时刻系统状态，估算出下一时刻系统状态，一步步展现系统动态演变过程。</a:t>
            </a:r>
          </a:p>
        </p:txBody>
      </p:sp>
    </p:spTree>
    <p:extLst>
      <p:ext uri="{BB962C8B-B14F-4D97-AF65-F5344CB8AC3E}">
        <p14:creationId xmlns:p14="http://schemas.microsoft.com/office/powerpoint/2010/main" val="3737640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EF31D0B-B447-4653-8B14-0051CA2336BB}"/>
              </a:ext>
            </a:extLst>
          </p:cNvPr>
          <p:cNvSpPr/>
          <p:nvPr/>
        </p:nvSpPr>
        <p:spPr>
          <a:xfrm>
            <a:off x="141288" y="1135063"/>
            <a:ext cx="8861425" cy="249237"/>
          </a:xfrm>
          <a:prstGeom prst="rect">
            <a:avLst/>
          </a:prstGeom>
          <a:solidFill>
            <a:srgbClr val="BC20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pic>
        <p:nvPicPr>
          <p:cNvPr id="5123" name="图片 2" descr="logo-2">
            <a:extLst>
              <a:ext uri="{FF2B5EF4-FFF2-40B4-BE49-F238E27FC236}">
                <a16:creationId xmlns:a16="http://schemas.microsoft.com/office/drawing/2014/main" id="{D8C9FAE0-F38F-4E82-AD5D-2BCA3698F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263525"/>
            <a:ext cx="37211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文本框 1">
            <a:extLst>
              <a:ext uri="{FF2B5EF4-FFF2-40B4-BE49-F238E27FC236}">
                <a16:creationId xmlns:a16="http://schemas.microsoft.com/office/drawing/2014/main" id="{6BE534A9-50CC-49F5-AF9B-F209189A1BA9}"/>
              </a:ext>
            </a:extLst>
          </p:cNvPr>
          <p:cNvSpPr txBox="1">
            <a:spLocks noChangeArrowheads="1"/>
          </p:cNvSpPr>
          <p:nvPr/>
        </p:nvSpPr>
        <p:spPr bwMode="auto">
          <a:xfrm>
            <a:off x="-171450" y="1541463"/>
            <a:ext cx="9634538" cy="1273682"/>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effectLst/>
                <a:latin typeface="Arial" panose="020B0604020202020204" pitchFamily="34" charset="0"/>
              </a:rPr>
              <a:t>鲁棒交叉熵方法的基于模型的安全强化学习</a:t>
            </a:r>
          </a:p>
          <a:p>
            <a:pPr indent="127000" algn="ctr">
              <a:lnSpc>
                <a:spcPts val="2100"/>
              </a:lnSpc>
              <a:defRPr/>
            </a:pPr>
            <a:r>
              <a:rPr lang="en-US" altLang="zh-CN" b="1" spc="75" dirty="0">
                <a:latin typeface="Times New Roman" panose="02020603050405020304" pitchFamily="18" charset="0"/>
                <a:cs typeface="宋体" panose="02010600030101010101" pitchFamily="2" charset="-122"/>
              </a:rPr>
              <a:t>Safe Model-based Reinforcement Learning with </a:t>
            </a:r>
          </a:p>
          <a:p>
            <a:pPr indent="127000" algn="ctr">
              <a:lnSpc>
                <a:spcPts val="2100"/>
              </a:lnSpc>
              <a:defRPr/>
            </a:pPr>
            <a:r>
              <a:rPr lang="en-US" altLang="zh-CN" b="1" spc="75" dirty="0">
                <a:latin typeface="Times New Roman" panose="02020603050405020304" pitchFamily="18" charset="0"/>
                <a:cs typeface="宋体" panose="02010600030101010101" pitchFamily="2" charset="-122"/>
              </a:rPr>
              <a:t>Robust Cross-Entropy Method</a:t>
            </a:r>
            <a:endParaRPr lang="zh-CN" altLang="zh-CN" kern="100" dirty="0">
              <a:latin typeface="Time New Romans"/>
              <a:cs typeface="宋体" panose="02010600030101010101" pitchFamily="2" charset="-122"/>
            </a:endParaRPr>
          </a:p>
          <a:p>
            <a:pPr indent="127000">
              <a:lnSpc>
                <a:spcPct val="150000"/>
              </a:lnSpc>
              <a:defRPr/>
            </a:pPr>
            <a:endParaRPr lang="zh-CN" altLang="zh-CN" kern="100" dirty="0">
              <a:latin typeface="Times New Roman" panose="02020603050405020304" pitchFamily="18" charset="0"/>
              <a:cs typeface="Times New Roman" panose="02020603050405020304" pitchFamily="18" charset="0"/>
            </a:endParaRPr>
          </a:p>
        </p:txBody>
      </p:sp>
      <p:sp>
        <p:nvSpPr>
          <p:cNvPr id="3078" name="文本框 2">
            <a:extLst>
              <a:ext uri="{FF2B5EF4-FFF2-40B4-BE49-F238E27FC236}">
                <a16:creationId xmlns:a16="http://schemas.microsoft.com/office/drawing/2014/main" id="{7765C3D7-C483-4B32-A0FC-DDC3A75EE2BC}"/>
              </a:ext>
            </a:extLst>
          </p:cNvPr>
          <p:cNvSpPr txBox="1">
            <a:spLocks noChangeArrowheads="1"/>
          </p:cNvSpPr>
          <p:nvPr/>
        </p:nvSpPr>
        <p:spPr bwMode="auto">
          <a:xfrm>
            <a:off x="215105" y="2473966"/>
            <a:ext cx="8713788" cy="498342"/>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a:lnSpc>
                <a:spcPct val="150000"/>
              </a:lnSpc>
              <a:buFont typeface="Arial" panose="020B0604020202020204" pitchFamily="34" charset="0"/>
              <a:buChar char="•"/>
              <a:defRPr/>
            </a:pPr>
            <a:r>
              <a:rPr lang="zh-CN" altLang="en-US" sz="2000" b="1" dirty="0"/>
              <a:t>动力学模型</a:t>
            </a:r>
            <a:endParaRPr lang="zh-CN" altLang="zh-CN" sz="2000" kern="1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84307563-B9A9-4A65-A23B-3B6BE456ECB3}"/>
              </a:ext>
            </a:extLst>
          </p:cNvPr>
          <p:cNvSpPr txBox="1"/>
          <p:nvPr/>
        </p:nvSpPr>
        <p:spPr>
          <a:xfrm>
            <a:off x="1395047" y="3140968"/>
            <a:ext cx="6353905" cy="2031325"/>
          </a:xfrm>
          <a:prstGeom prst="rect">
            <a:avLst/>
          </a:prstGeom>
          <a:noFill/>
        </p:spPr>
        <p:txBody>
          <a:bodyPr wrap="square">
            <a:spAutoFit/>
          </a:bodyPr>
          <a:lstStyle/>
          <a:p>
            <a:pPr algn="just"/>
            <a:r>
              <a:rPr lang="zh-CN" altLang="en-US" sz="1800" b="1" dirty="0">
                <a:latin typeface="Times New Roman" panose="02020603050405020304" pitchFamily="18" charset="0"/>
              </a:rPr>
              <a:t>系统动力学的建模步骤：</a:t>
            </a:r>
            <a:endParaRPr lang="en-US" altLang="zh-CN" sz="1800" b="1" dirty="0">
              <a:latin typeface="Times New Roman" panose="02020603050405020304" pitchFamily="18" charset="0"/>
            </a:endParaRPr>
          </a:p>
          <a:p>
            <a:pPr algn="just"/>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）画出因果关联图</a:t>
            </a:r>
            <a:endParaRPr lang="en-US" altLang="zh-CN" dirty="0">
              <a:latin typeface="Times New Roman" panose="02020603050405020304" pitchFamily="18" charset="0"/>
            </a:endParaRPr>
          </a:p>
          <a:p>
            <a:pPr algn="just"/>
            <a:r>
              <a:rPr lang="zh-CN" altLang="en-US" sz="1800" dirty="0">
                <a:latin typeface="Times New Roman" panose="02020603050405020304" pitchFamily="18" charset="0"/>
              </a:rPr>
              <a:t>（</a:t>
            </a:r>
            <a:r>
              <a:rPr lang="en-US" altLang="zh-CN" sz="1800" dirty="0">
                <a:latin typeface="Times New Roman" panose="02020603050405020304" pitchFamily="18" charset="0"/>
              </a:rPr>
              <a:t>2</a:t>
            </a:r>
            <a:r>
              <a:rPr lang="zh-CN" altLang="en-US" sz="1800" dirty="0">
                <a:latin typeface="Times New Roman" panose="02020603050405020304" pitchFamily="18" charset="0"/>
              </a:rPr>
              <a:t>）画出相应的流图</a:t>
            </a:r>
            <a:endParaRPr lang="en-US" altLang="zh-CN" sz="1800" dirty="0">
              <a:latin typeface="Times New Roman" panose="02020603050405020304" pitchFamily="18" charset="0"/>
            </a:endParaRPr>
          </a:p>
          <a:p>
            <a:pPr algn="just"/>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）列出状态变量方程与决策变量方程</a:t>
            </a:r>
            <a:endParaRPr lang="en-US" altLang="zh-CN" dirty="0">
              <a:latin typeface="Times New Roman" panose="02020603050405020304" pitchFamily="18" charset="0"/>
            </a:endParaRPr>
          </a:p>
          <a:p>
            <a:pPr algn="just"/>
            <a:r>
              <a:rPr lang="zh-CN" altLang="en-US" sz="1800" dirty="0">
                <a:latin typeface="Times New Roman" panose="02020603050405020304" pitchFamily="18" charset="0"/>
              </a:rPr>
              <a:t>（</a:t>
            </a:r>
            <a:r>
              <a:rPr lang="en-US" altLang="zh-CN" dirty="0">
                <a:latin typeface="Times New Roman" panose="02020603050405020304" pitchFamily="18" charset="0"/>
              </a:rPr>
              <a:t>4</a:t>
            </a:r>
            <a:r>
              <a:rPr lang="zh-CN" altLang="en-US" sz="1800" dirty="0">
                <a:latin typeface="Times New Roman" panose="02020603050405020304" pitchFamily="18" charset="0"/>
              </a:rPr>
              <a:t>）设计表格（根据系统变量及常量求出）并计算</a:t>
            </a:r>
            <a:endParaRPr lang="en-US" altLang="zh-CN" sz="1800" dirty="0">
              <a:latin typeface="Times New Roman" panose="02020603050405020304" pitchFamily="18" charset="0"/>
            </a:endParaRPr>
          </a:p>
          <a:p>
            <a:pPr algn="just"/>
            <a:r>
              <a:rPr lang="zh-CN" altLang="en-US" dirty="0">
                <a:latin typeface="Times New Roman" panose="02020603050405020304" pitchFamily="18" charset="0"/>
              </a:rPr>
              <a:t>（</a:t>
            </a:r>
            <a:r>
              <a:rPr lang="en-US" altLang="zh-CN" dirty="0">
                <a:latin typeface="Times New Roman" panose="02020603050405020304" pitchFamily="18" charset="0"/>
              </a:rPr>
              <a:t>5</a:t>
            </a:r>
            <a:r>
              <a:rPr lang="zh-CN" altLang="en-US" dirty="0">
                <a:latin typeface="Times New Roman" panose="02020603050405020304" pitchFamily="18" charset="0"/>
              </a:rPr>
              <a:t>）画出趋势图</a:t>
            </a:r>
            <a:endParaRPr lang="en-US" altLang="zh-CN" dirty="0">
              <a:latin typeface="Times New Roman" panose="02020603050405020304" pitchFamily="18" charset="0"/>
            </a:endParaRPr>
          </a:p>
          <a:p>
            <a:pPr algn="just"/>
            <a:r>
              <a:rPr lang="zh-CN" altLang="en-US" sz="1800" dirty="0">
                <a:latin typeface="Times New Roman" panose="02020603050405020304" pitchFamily="18" charset="0"/>
              </a:rPr>
              <a:t>（</a:t>
            </a:r>
            <a:r>
              <a:rPr lang="en-US" altLang="zh-CN" sz="1800" dirty="0">
                <a:latin typeface="Times New Roman" panose="02020603050405020304" pitchFamily="18" charset="0"/>
              </a:rPr>
              <a:t>6</a:t>
            </a:r>
            <a:r>
              <a:rPr lang="zh-CN" altLang="en-US" sz="1800" dirty="0">
                <a:latin typeface="Times New Roman" panose="02020603050405020304" pitchFamily="18" charset="0"/>
              </a:rPr>
              <a:t>）分析归纳</a:t>
            </a:r>
          </a:p>
        </p:txBody>
      </p:sp>
    </p:spTree>
    <p:extLst>
      <p:ext uri="{BB962C8B-B14F-4D97-AF65-F5344CB8AC3E}">
        <p14:creationId xmlns:p14="http://schemas.microsoft.com/office/powerpoint/2010/main" val="2312373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1E7868-6AD8-4BAD-9E1F-3E4CDF2BDC60}"/>
              </a:ext>
            </a:extLst>
          </p:cNvPr>
          <p:cNvSpPr/>
          <p:nvPr/>
        </p:nvSpPr>
        <p:spPr>
          <a:xfrm>
            <a:off x="0" y="1214438"/>
            <a:ext cx="9166225" cy="223837"/>
          </a:xfrm>
          <a:prstGeom prst="rect">
            <a:avLst/>
          </a:prstGeom>
          <a:solidFill>
            <a:srgbClr val="BC20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pic>
        <p:nvPicPr>
          <p:cNvPr id="15363" name="图片 2" descr="logo-2">
            <a:extLst>
              <a:ext uri="{FF2B5EF4-FFF2-40B4-BE49-F238E27FC236}">
                <a16:creationId xmlns:a16="http://schemas.microsoft.com/office/drawing/2014/main" id="{083208BD-9616-4371-870A-875EA01D7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263525"/>
            <a:ext cx="37211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文本框 1">
            <a:extLst>
              <a:ext uri="{FF2B5EF4-FFF2-40B4-BE49-F238E27FC236}">
                <a16:creationId xmlns:a16="http://schemas.microsoft.com/office/drawing/2014/main" id="{6FE468AD-BE77-4B50-9DE3-08474507A26D}"/>
              </a:ext>
            </a:extLst>
          </p:cNvPr>
          <p:cNvSpPr txBox="1">
            <a:spLocks noChangeArrowheads="1"/>
          </p:cNvSpPr>
          <p:nvPr/>
        </p:nvSpPr>
        <p:spPr bwMode="auto">
          <a:xfrm>
            <a:off x="-47625" y="1476375"/>
            <a:ext cx="8940800" cy="1018740"/>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buNone/>
            </a:pPr>
            <a:r>
              <a:rPr lang="zh-CN" altLang="en-US" sz="1800" dirty="0">
                <a:effectLst/>
                <a:latin typeface="Arial" panose="020B0604020202020204" pitchFamily="34" charset="0"/>
              </a:rPr>
              <a:t>鲁棒交叉熵方法的基于模型的安全强化学习</a:t>
            </a:r>
          </a:p>
          <a:p>
            <a:pPr algn="ctr">
              <a:lnSpc>
                <a:spcPts val="2100"/>
              </a:lnSpc>
              <a:buFontTx/>
              <a:buNone/>
              <a:defRPr/>
            </a:pPr>
            <a:r>
              <a:rPr lang="en-US" altLang="zh-CN" sz="1800" b="1" spc="75" dirty="0">
                <a:latin typeface="Times New Roman" panose="02020603050405020304" pitchFamily="18" charset="0"/>
                <a:cs typeface="宋体" panose="02010600030101010101" pitchFamily="2" charset="-122"/>
              </a:rPr>
              <a:t>Safe Model-based Reinforcement Learning with </a:t>
            </a:r>
          </a:p>
          <a:p>
            <a:pPr algn="ctr">
              <a:lnSpc>
                <a:spcPts val="2100"/>
              </a:lnSpc>
              <a:buFontTx/>
              <a:buNone/>
              <a:defRPr/>
            </a:pPr>
            <a:r>
              <a:rPr lang="en-US" altLang="zh-CN" sz="1800" b="1" spc="75" dirty="0">
                <a:latin typeface="Times New Roman" panose="02020603050405020304" pitchFamily="18" charset="0"/>
                <a:cs typeface="宋体" panose="02010600030101010101" pitchFamily="2" charset="-122"/>
              </a:rPr>
              <a:t>Robust Cross-Entropy Method</a:t>
            </a:r>
            <a:endParaRPr lang="zh-CN" altLang="zh-CN" sz="1800" kern="100" dirty="0">
              <a:latin typeface="Time New Romans"/>
              <a:cs typeface="宋体" panose="02010600030101010101" pitchFamily="2" charset="-122"/>
            </a:endParaRPr>
          </a:p>
        </p:txBody>
      </p:sp>
      <p:sp>
        <p:nvSpPr>
          <p:cNvPr id="9" name="文本框 8">
            <a:extLst>
              <a:ext uri="{FF2B5EF4-FFF2-40B4-BE49-F238E27FC236}">
                <a16:creationId xmlns:a16="http://schemas.microsoft.com/office/drawing/2014/main" id="{F3A3CD36-2ED1-45AA-B09D-995748C9BCA8}"/>
              </a:ext>
            </a:extLst>
          </p:cNvPr>
          <p:cNvSpPr txBox="1"/>
          <p:nvPr/>
        </p:nvSpPr>
        <p:spPr>
          <a:xfrm>
            <a:off x="377825" y="2761508"/>
            <a:ext cx="7813675" cy="361637"/>
          </a:xfrm>
          <a:prstGeom prst="rect">
            <a:avLst/>
          </a:prstGeom>
          <a:noFill/>
        </p:spPr>
        <p:txBody>
          <a:bodyPr>
            <a:spAutoFit/>
          </a:bodyPr>
          <a:lstStyle/>
          <a:p>
            <a:pPr marL="285750" indent="-285750" algn="just">
              <a:lnSpc>
                <a:spcPts val="2100"/>
              </a:lnSpc>
              <a:buFont typeface="Arial" panose="020B0604020202020204" pitchFamily="34" charset="0"/>
              <a:buChar char="•"/>
              <a:defRPr/>
            </a:pPr>
            <a:r>
              <a:rPr lang="zh-CN" altLang="en-US" b="1" dirty="0"/>
              <a:t>模型预测控制</a:t>
            </a:r>
            <a:r>
              <a:rPr lang="en-US" altLang="zh-CN" b="1" dirty="0"/>
              <a:t>(MPC)</a:t>
            </a:r>
          </a:p>
        </p:txBody>
      </p:sp>
      <p:sp>
        <p:nvSpPr>
          <p:cNvPr id="8" name="文本框 7">
            <a:extLst>
              <a:ext uri="{FF2B5EF4-FFF2-40B4-BE49-F238E27FC236}">
                <a16:creationId xmlns:a16="http://schemas.microsoft.com/office/drawing/2014/main" id="{C41829D3-0998-49E0-91D5-7E0F71D230D7}"/>
              </a:ext>
            </a:extLst>
          </p:cNvPr>
          <p:cNvSpPr txBox="1"/>
          <p:nvPr/>
        </p:nvSpPr>
        <p:spPr>
          <a:xfrm>
            <a:off x="802692" y="3284984"/>
            <a:ext cx="7560840" cy="2862322"/>
          </a:xfrm>
          <a:prstGeom prst="rect">
            <a:avLst/>
          </a:prstGeom>
          <a:noFill/>
        </p:spPr>
        <p:txBody>
          <a:bodyPr wrap="square">
            <a:spAutoFit/>
          </a:bodyPr>
          <a:lstStyle/>
          <a:p>
            <a:r>
              <a:rPr lang="en-US" altLang="zh-CN" b="0" i="0" dirty="0">
                <a:effectLst/>
                <a:latin typeface="-apple-system"/>
              </a:rPr>
              <a:t>MPC</a:t>
            </a:r>
            <a:r>
              <a:rPr lang="zh-CN" altLang="en-US" b="0" i="0" dirty="0">
                <a:effectLst/>
                <a:latin typeface="-apple-system"/>
              </a:rPr>
              <a:t>作用机理描述为：在每一个采用时刻，根据获得的当前测量信息，在线求解一个有限时间开环优化问题，并将得到的控制序列的第一个元素作用于被控对象。在下一个采样时刻，重复上述过程：用新的测量值作为此时预测系统未来动态的初始条件，刷新优化问题并重新求解 。</a:t>
            </a:r>
            <a:br>
              <a:rPr lang="zh-CN" altLang="en-US" dirty="0"/>
            </a:br>
            <a:r>
              <a:rPr lang="zh-CN" altLang="en-US" b="0" i="0" dirty="0">
                <a:effectLst/>
                <a:latin typeface="-apple-system"/>
              </a:rPr>
              <a:t>即</a:t>
            </a:r>
            <a:r>
              <a:rPr lang="en-US" altLang="zh-CN" b="0" i="0" dirty="0">
                <a:effectLst/>
                <a:latin typeface="-apple-system"/>
              </a:rPr>
              <a:t>MPC</a:t>
            </a:r>
            <a:r>
              <a:rPr lang="zh-CN" altLang="en-US" b="0" i="0" dirty="0">
                <a:effectLst/>
                <a:latin typeface="-apple-system"/>
              </a:rPr>
              <a:t>算法包括三个步骤：</a:t>
            </a:r>
            <a:br>
              <a:rPr lang="zh-CN" altLang="en-US" dirty="0"/>
            </a:br>
            <a:r>
              <a:rPr lang="zh-CN" altLang="en-US" b="0" i="0" dirty="0">
                <a:effectLst/>
                <a:latin typeface="-apple-system"/>
              </a:rPr>
              <a:t>（</a:t>
            </a:r>
            <a:r>
              <a:rPr lang="en-US" altLang="zh-CN" b="0" i="0" dirty="0">
                <a:effectLst/>
                <a:latin typeface="-apple-system"/>
              </a:rPr>
              <a:t>1</a:t>
            </a:r>
            <a:r>
              <a:rPr lang="zh-CN" altLang="en-US" b="0" i="0" dirty="0">
                <a:effectLst/>
                <a:latin typeface="-apple-system"/>
              </a:rPr>
              <a:t>）预测系统未来动态；</a:t>
            </a:r>
            <a:br>
              <a:rPr lang="zh-CN" altLang="en-US" dirty="0"/>
            </a:br>
            <a:r>
              <a:rPr lang="zh-CN" altLang="en-US" b="0" i="0" dirty="0">
                <a:effectLst/>
                <a:latin typeface="-apple-system"/>
              </a:rPr>
              <a:t>（</a:t>
            </a:r>
            <a:r>
              <a:rPr lang="en-US" altLang="zh-CN" b="0" i="0" dirty="0">
                <a:effectLst/>
                <a:latin typeface="-apple-system"/>
              </a:rPr>
              <a:t>2</a:t>
            </a:r>
            <a:r>
              <a:rPr lang="zh-CN" altLang="en-US" b="0" i="0" dirty="0">
                <a:effectLst/>
                <a:latin typeface="-apple-system"/>
              </a:rPr>
              <a:t>）（数值）求解开环优化问题；</a:t>
            </a:r>
            <a:br>
              <a:rPr lang="zh-CN" altLang="en-US" dirty="0"/>
            </a:br>
            <a:r>
              <a:rPr lang="zh-CN" altLang="en-US" b="0" i="0" dirty="0">
                <a:effectLst/>
                <a:latin typeface="-apple-system"/>
              </a:rPr>
              <a:t>（</a:t>
            </a:r>
            <a:r>
              <a:rPr lang="en-US" altLang="zh-CN" b="0" i="0" dirty="0">
                <a:effectLst/>
                <a:latin typeface="-apple-system"/>
              </a:rPr>
              <a:t>3</a:t>
            </a:r>
            <a:r>
              <a:rPr lang="zh-CN" altLang="en-US" b="0" i="0" dirty="0">
                <a:effectLst/>
                <a:latin typeface="-apple-system"/>
              </a:rPr>
              <a:t>）将优化解的第一个元素（或者说第一部分）作用于系统</a:t>
            </a:r>
            <a:br>
              <a:rPr lang="zh-CN" altLang="en-US" dirty="0"/>
            </a:br>
            <a:r>
              <a:rPr lang="zh-CN" altLang="en-US" b="0" i="0" dirty="0">
                <a:effectLst/>
                <a:latin typeface="-apple-system"/>
              </a:rPr>
              <a:t>这三步是在每个采样时刻重复进行的，且无论采用什么样的模型，每个采样时刻得到的测量值都作为当前时刻预测系统未来动态的初始条件</a:t>
            </a:r>
            <a:endParaRPr lang="zh-CN" altLang="en-US" dirty="0"/>
          </a:p>
        </p:txBody>
      </p:sp>
    </p:spTree>
    <p:extLst>
      <p:ext uri="{BB962C8B-B14F-4D97-AF65-F5344CB8AC3E}">
        <p14:creationId xmlns:p14="http://schemas.microsoft.com/office/powerpoint/2010/main" val="1984518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1E7868-6AD8-4BAD-9E1F-3E4CDF2BDC60}"/>
              </a:ext>
            </a:extLst>
          </p:cNvPr>
          <p:cNvSpPr/>
          <p:nvPr/>
        </p:nvSpPr>
        <p:spPr>
          <a:xfrm>
            <a:off x="0" y="1214438"/>
            <a:ext cx="9166225" cy="223837"/>
          </a:xfrm>
          <a:prstGeom prst="rect">
            <a:avLst/>
          </a:prstGeom>
          <a:solidFill>
            <a:srgbClr val="BC20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pic>
        <p:nvPicPr>
          <p:cNvPr id="15363" name="图片 2" descr="logo-2">
            <a:extLst>
              <a:ext uri="{FF2B5EF4-FFF2-40B4-BE49-F238E27FC236}">
                <a16:creationId xmlns:a16="http://schemas.microsoft.com/office/drawing/2014/main" id="{083208BD-9616-4371-870A-875EA01D7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263525"/>
            <a:ext cx="37211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文本框 1">
            <a:extLst>
              <a:ext uri="{FF2B5EF4-FFF2-40B4-BE49-F238E27FC236}">
                <a16:creationId xmlns:a16="http://schemas.microsoft.com/office/drawing/2014/main" id="{6FE468AD-BE77-4B50-9DE3-08474507A26D}"/>
              </a:ext>
            </a:extLst>
          </p:cNvPr>
          <p:cNvSpPr txBox="1">
            <a:spLocks noChangeArrowheads="1"/>
          </p:cNvSpPr>
          <p:nvPr/>
        </p:nvSpPr>
        <p:spPr bwMode="auto">
          <a:xfrm>
            <a:off x="-47625" y="1476375"/>
            <a:ext cx="8940800" cy="1018740"/>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buNone/>
            </a:pPr>
            <a:r>
              <a:rPr lang="zh-CN" altLang="en-US" sz="1800" dirty="0">
                <a:effectLst/>
                <a:latin typeface="Arial" panose="020B0604020202020204" pitchFamily="34" charset="0"/>
              </a:rPr>
              <a:t>鲁棒交叉熵方法的基于模型的安全强化学习</a:t>
            </a:r>
          </a:p>
          <a:p>
            <a:pPr algn="ctr">
              <a:lnSpc>
                <a:spcPts val="2100"/>
              </a:lnSpc>
              <a:buFontTx/>
              <a:buNone/>
              <a:defRPr/>
            </a:pPr>
            <a:r>
              <a:rPr lang="en-US" altLang="zh-CN" sz="1800" b="1" spc="75" dirty="0">
                <a:latin typeface="Times New Roman" panose="02020603050405020304" pitchFamily="18" charset="0"/>
                <a:cs typeface="宋体" panose="02010600030101010101" pitchFamily="2" charset="-122"/>
              </a:rPr>
              <a:t>Safe Model-based Reinforcement Learning with </a:t>
            </a:r>
          </a:p>
          <a:p>
            <a:pPr algn="ctr">
              <a:lnSpc>
                <a:spcPts val="2100"/>
              </a:lnSpc>
              <a:buFontTx/>
              <a:buNone/>
              <a:defRPr/>
            </a:pPr>
            <a:r>
              <a:rPr lang="en-US" altLang="zh-CN" sz="1800" b="1" spc="75" dirty="0">
                <a:latin typeface="Times New Roman" panose="02020603050405020304" pitchFamily="18" charset="0"/>
                <a:cs typeface="宋体" panose="02010600030101010101" pitchFamily="2" charset="-122"/>
              </a:rPr>
              <a:t>Robust Cross-Entropy Method</a:t>
            </a:r>
            <a:endParaRPr lang="zh-CN" altLang="zh-CN" sz="1800" kern="100" dirty="0">
              <a:latin typeface="Time New Romans"/>
              <a:cs typeface="宋体" panose="02010600030101010101" pitchFamily="2" charset="-122"/>
            </a:endParaRPr>
          </a:p>
        </p:txBody>
      </p:sp>
      <p:sp>
        <p:nvSpPr>
          <p:cNvPr id="9" name="文本框 8">
            <a:extLst>
              <a:ext uri="{FF2B5EF4-FFF2-40B4-BE49-F238E27FC236}">
                <a16:creationId xmlns:a16="http://schemas.microsoft.com/office/drawing/2014/main" id="{F3A3CD36-2ED1-45AA-B09D-995748C9BCA8}"/>
              </a:ext>
            </a:extLst>
          </p:cNvPr>
          <p:cNvSpPr txBox="1"/>
          <p:nvPr/>
        </p:nvSpPr>
        <p:spPr>
          <a:xfrm>
            <a:off x="377825" y="2761508"/>
            <a:ext cx="7813675" cy="361637"/>
          </a:xfrm>
          <a:prstGeom prst="rect">
            <a:avLst/>
          </a:prstGeom>
          <a:noFill/>
        </p:spPr>
        <p:txBody>
          <a:bodyPr>
            <a:spAutoFit/>
          </a:bodyPr>
          <a:lstStyle/>
          <a:p>
            <a:pPr marL="285750" indent="-285750" algn="just">
              <a:lnSpc>
                <a:spcPts val="2100"/>
              </a:lnSpc>
              <a:buFont typeface="Arial" panose="020B0604020202020204" pitchFamily="34" charset="0"/>
              <a:buChar char="•"/>
              <a:defRPr/>
            </a:pPr>
            <a:r>
              <a:rPr lang="zh-CN" altLang="en-US" b="1" dirty="0"/>
              <a:t>模型预测控制</a:t>
            </a:r>
            <a:r>
              <a:rPr lang="en-US" altLang="zh-CN" b="1" dirty="0"/>
              <a:t>(MPC)</a:t>
            </a:r>
          </a:p>
        </p:txBody>
      </p:sp>
      <p:sp>
        <p:nvSpPr>
          <p:cNvPr id="8" name="文本框 7">
            <a:extLst>
              <a:ext uri="{FF2B5EF4-FFF2-40B4-BE49-F238E27FC236}">
                <a16:creationId xmlns:a16="http://schemas.microsoft.com/office/drawing/2014/main" id="{C41829D3-0998-49E0-91D5-7E0F71D230D7}"/>
              </a:ext>
            </a:extLst>
          </p:cNvPr>
          <p:cNvSpPr txBox="1"/>
          <p:nvPr/>
        </p:nvSpPr>
        <p:spPr>
          <a:xfrm>
            <a:off x="802692" y="3450121"/>
            <a:ext cx="7560840" cy="923330"/>
          </a:xfrm>
          <a:prstGeom prst="rect">
            <a:avLst/>
          </a:prstGeom>
          <a:noFill/>
        </p:spPr>
        <p:txBody>
          <a:bodyPr wrap="square">
            <a:spAutoFit/>
          </a:bodyPr>
          <a:lstStyle/>
          <a:p>
            <a:r>
              <a:rPr lang="zh-CN" altLang="en-US" b="0" i="0" dirty="0">
                <a:effectLst/>
                <a:latin typeface="-apple-system"/>
              </a:rPr>
              <a:t>在线求解开环优化问题获得开环优化序列是</a:t>
            </a:r>
            <a:r>
              <a:rPr lang="en-US" altLang="zh-CN" b="0" i="0" dirty="0">
                <a:effectLst/>
                <a:latin typeface="-apple-system"/>
              </a:rPr>
              <a:t>MPC</a:t>
            </a:r>
            <a:r>
              <a:rPr lang="zh-CN" altLang="en-US" b="0" i="0" dirty="0">
                <a:effectLst/>
                <a:latin typeface="-apple-system"/>
              </a:rPr>
              <a:t>和传统控制方法的主要区别，因为后者通常是离线求解一个反馈控制律，并将得到的反馈控制律一直作用于系统。</a:t>
            </a:r>
            <a:endParaRPr lang="zh-CN" altLang="en-US" dirty="0"/>
          </a:p>
        </p:txBody>
      </p:sp>
    </p:spTree>
    <p:extLst>
      <p:ext uri="{BB962C8B-B14F-4D97-AF65-F5344CB8AC3E}">
        <p14:creationId xmlns:p14="http://schemas.microsoft.com/office/powerpoint/2010/main" val="395561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EF31D0B-B447-4653-8B14-0051CA2336BB}"/>
              </a:ext>
            </a:extLst>
          </p:cNvPr>
          <p:cNvSpPr/>
          <p:nvPr/>
        </p:nvSpPr>
        <p:spPr>
          <a:xfrm>
            <a:off x="141288" y="1135063"/>
            <a:ext cx="8861425" cy="249237"/>
          </a:xfrm>
          <a:prstGeom prst="rect">
            <a:avLst/>
          </a:prstGeom>
          <a:solidFill>
            <a:srgbClr val="BC20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pic>
        <p:nvPicPr>
          <p:cNvPr id="5123" name="图片 2" descr="logo-2">
            <a:extLst>
              <a:ext uri="{FF2B5EF4-FFF2-40B4-BE49-F238E27FC236}">
                <a16:creationId xmlns:a16="http://schemas.microsoft.com/office/drawing/2014/main" id="{D8C9FAE0-F38F-4E82-AD5D-2BCA3698F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263525"/>
            <a:ext cx="37211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文本框 1">
            <a:extLst>
              <a:ext uri="{FF2B5EF4-FFF2-40B4-BE49-F238E27FC236}">
                <a16:creationId xmlns:a16="http://schemas.microsoft.com/office/drawing/2014/main" id="{6BE534A9-50CC-49F5-AF9B-F209189A1BA9}"/>
              </a:ext>
            </a:extLst>
          </p:cNvPr>
          <p:cNvSpPr txBox="1">
            <a:spLocks noChangeArrowheads="1"/>
          </p:cNvSpPr>
          <p:nvPr/>
        </p:nvSpPr>
        <p:spPr bwMode="auto">
          <a:xfrm>
            <a:off x="-171450" y="1541463"/>
            <a:ext cx="9634538" cy="1273682"/>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effectLst/>
                <a:latin typeface="Arial" panose="020B0604020202020204" pitchFamily="34" charset="0"/>
              </a:rPr>
              <a:t>鲁棒交叉熵方法的基于模型的安全强化学习</a:t>
            </a:r>
          </a:p>
          <a:p>
            <a:pPr indent="127000" algn="ctr">
              <a:lnSpc>
                <a:spcPts val="2100"/>
              </a:lnSpc>
              <a:defRPr/>
            </a:pPr>
            <a:r>
              <a:rPr lang="en-US" altLang="zh-CN" b="1" spc="75" dirty="0">
                <a:latin typeface="Times New Roman" panose="02020603050405020304" pitchFamily="18" charset="0"/>
                <a:cs typeface="宋体" panose="02010600030101010101" pitchFamily="2" charset="-122"/>
              </a:rPr>
              <a:t>Safe Model-based Reinforcement Learning with </a:t>
            </a:r>
          </a:p>
          <a:p>
            <a:pPr indent="127000" algn="ctr">
              <a:lnSpc>
                <a:spcPts val="2100"/>
              </a:lnSpc>
              <a:defRPr/>
            </a:pPr>
            <a:r>
              <a:rPr lang="en-US" altLang="zh-CN" b="1" spc="75" dirty="0">
                <a:latin typeface="Times New Roman" panose="02020603050405020304" pitchFamily="18" charset="0"/>
                <a:cs typeface="宋体" panose="02010600030101010101" pitchFamily="2" charset="-122"/>
              </a:rPr>
              <a:t>Robust Cross-Entropy Method</a:t>
            </a:r>
            <a:endParaRPr lang="zh-CN" altLang="zh-CN" kern="100" dirty="0">
              <a:latin typeface="Time New Romans"/>
              <a:cs typeface="宋体" panose="02010600030101010101" pitchFamily="2" charset="-122"/>
            </a:endParaRPr>
          </a:p>
          <a:p>
            <a:pPr indent="127000">
              <a:lnSpc>
                <a:spcPct val="150000"/>
              </a:lnSpc>
              <a:defRPr/>
            </a:pPr>
            <a:endParaRPr lang="zh-CN" altLang="zh-CN" kern="100" dirty="0">
              <a:latin typeface="Times New Roman" panose="02020603050405020304" pitchFamily="18" charset="0"/>
              <a:cs typeface="Times New Roman" panose="02020603050405020304" pitchFamily="18" charset="0"/>
            </a:endParaRPr>
          </a:p>
        </p:txBody>
      </p:sp>
      <p:sp>
        <p:nvSpPr>
          <p:cNvPr id="3078" name="文本框 2">
            <a:extLst>
              <a:ext uri="{FF2B5EF4-FFF2-40B4-BE49-F238E27FC236}">
                <a16:creationId xmlns:a16="http://schemas.microsoft.com/office/drawing/2014/main" id="{7765C3D7-C483-4B32-A0FC-DDC3A75EE2BC}"/>
              </a:ext>
            </a:extLst>
          </p:cNvPr>
          <p:cNvSpPr txBox="1">
            <a:spLocks noChangeArrowheads="1"/>
          </p:cNvSpPr>
          <p:nvPr/>
        </p:nvSpPr>
        <p:spPr bwMode="auto">
          <a:xfrm>
            <a:off x="141288" y="2479715"/>
            <a:ext cx="8713788" cy="498342"/>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a:lnSpc>
                <a:spcPct val="150000"/>
              </a:lnSpc>
              <a:buFont typeface="Arial" panose="020B0604020202020204" pitchFamily="34" charset="0"/>
              <a:buChar char="•"/>
              <a:defRPr/>
            </a:pPr>
            <a:r>
              <a:rPr lang="zh-CN" altLang="en-US" sz="2000" b="1" dirty="0"/>
              <a:t>制定安全强化学习的三个步骤</a:t>
            </a:r>
            <a:endParaRPr lang="zh-CN" altLang="zh-CN" sz="2000" kern="1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84307563-B9A9-4A65-A23B-3B6BE456ECB3}"/>
              </a:ext>
            </a:extLst>
          </p:cNvPr>
          <p:cNvSpPr txBox="1"/>
          <p:nvPr/>
        </p:nvSpPr>
        <p:spPr>
          <a:xfrm>
            <a:off x="1395047" y="3140968"/>
            <a:ext cx="6353905" cy="2031325"/>
          </a:xfrm>
          <a:prstGeom prst="rect">
            <a:avLst/>
          </a:prstGeom>
          <a:noFill/>
        </p:spPr>
        <p:txBody>
          <a:bodyPr wrap="square">
            <a:spAutoFit/>
          </a:bodyPr>
          <a:lstStyle/>
          <a:p>
            <a:pPr marL="285750" indent="-285750" algn="just">
              <a:buFont typeface="Arial" panose="020B0604020202020204" pitchFamily="34" charset="0"/>
              <a:buChar char="•"/>
            </a:pPr>
            <a:r>
              <a:rPr lang="zh-CN" altLang="en-US" sz="1800" b="1" dirty="0">
                <a:latin typeface="Times New Roman" panose="02020603050405020304" pitchFamily="18" charset="0"/>
              </a:rPr>
              <a:t>离线策略评估（</a:t>
            </a:r>
            <a:r>
              <a:rPr lang="en-US" altLang="zh-CN" sz="1800" b="1" dirty="0">
                <a:latin typeface="Times New Roman" panose="02020603050405020304" pitchFamily="18" charset="0"/>
              </a:rPr>
              <a:t>OPE</a:t>
            </a:r>
            <a:r>
              <a:rPr lang="zh-CN" altLang="en-US" sz="1800" b="1" dirty="0">
                <a:latin typeface="Times New Roman" panose="02020603050405020304" pitchFamily="18" charset="0"/>
              </a:rPr>
              <a:t>）</a:t>
            </a:r>
            <a:r>
              <a:rPr lang="zh-CN" altLang="en-US" b="1" dirty="0">
                <a:latin typeface="Times New Roman" panose="02020603050405020304" pitchFamily="18" charset="0"/>
              </a:rPr>
              <a:t>（评估指标</a:t>
            </a:r>
            <a:r>
              <a:rPr lang="en-US" altLang="zh-CN" b="1" dirty="0">
                <a:latin typeface="Times New Roman" panose="02020603050405020304" pitchFamily="18" charset="0"/>
              </a:rPr>
              <a:t>——</a:t>
            </a:r>
            <a:r>
              <a:rPr lang="zh-CN" altLang="en-US" b="1" dirty="0">
                <a:latin typeface="Times New Roman" panose="02020603050405020304" pitchFamily="18" charset="0"/>
              </a:rPr>
              <a:t>均方差）</a:t>
            </a:r>
            <a:endParaRPr lang="en-US" altLang="zh-CN" sz="1800" b="1" dirty="0">
              <a:latin typeface="Times New Roman" panose="02020603050405020304" pitchFamily="18" charset="0"/>
            </a:endParaRPr>
          </a:p>
          <a:p>
            <a:pPr algn="just"/>
            <a:r>
              <a:rPr lang="en-US" altLang="zh-CN" b="1" dirty="0">
                <a:latin typeface="Times New Roman" panose="02020603050405020304" pitchFamily="18" charset="0"/>
              </a:rPr>
              <a:t>	</a:t>
            </a:r>
            <a:r>
              <a:rPr lang="zh-CN" altLang="en-US" dirty="0">
                <a:latin typeface="Times New Roman" panose="02020603050405020304" pitchFamily="18" charset="0"/>
              </a:rPr>
              <a:t>重要采样变量（无偏，但方差大）</a:t>
            </a:r>
            <a:endParaRPr lang="en-US" altLang="zh-CN" dirty="0">
              <a:latin typeface="Times New Roman" panose="02020603050405020304" pitchFamily="18" charset="0"/>
            </a:endParaRPr>
          </a:p>
          <a:p>
            <a:pPr marL="285750" indent="-285750" algn="just">
              <a:buFont typeface="Arial" panose="020B0604020202020204" pitchFamily="34" charset="0"/>
              <a:buChar char="•"/>
            </a:pPr>
            <a:r>
              <a:rPr lang="zh-CN" altLang="en-US" b="1" dirty="0">
                <a:latin typeface="Times New Roman" panose="02020603050405020304" pitchFamily="18" charset="0"/>
              </a:rPr>
              <a:t>高可信度离线策略评估</a:t>
            </a:r>
            <a:endParaRPr lang="en-US" altLang="zh-CN" b="1" dirty="0">
              <a:latin typeface="Times New Roman" panose="02020603050405020304" pitchFamily="18" charset="0"/>
            </a:endParaRPr>
          </a:p>
          <a:p>
            <a:pPr algn="just"/>
            <a:r>
              <a:rPr lang="en-US" altLang="zh-CN" sz="1800" b="1" dirty="0">
                <a:latin typeface="Times New Roman" panose="02020603050405020304" pitchFamily="18" charset="0"/>
              </a:rPr>
              <a:t>	</a:t>
            </a:r>
            <a:r>
              <a:rPr lang="zh-CN" altLang="en-US" sz="1800" dirty="0">
                <a:latin typeface="Times New Roman" panose="02020603050405020304" pitchFamily="18" charset="0"/>
              </a:rPr>
              <a:t>集中不平等</a:t>
            </a:r>
            <a:r>
              <a:rPr lang="en-US" altLang="zh-CN" sz="1800" dirty="0">
                <a:latin typeface="Times New Roman" panose="02020603050405020304" pitchFamily="18" charset="0"/>
              </a:rPr>
              <a:t>/</a:t>
            </a:r>
            <a:r>
              <a:rPr lang="zh-CN" altLang="en-US" sz="1800" dirty="0">
                <a:latin typeface="Times New Roman" panose="02020603050405020304" pitchFamily="18" charset="0"/>
              </a:rPr>
              <a:t>学生的</a:t>
            </a:r>
            <a:r>
              <a:rPr lang="en-US" altLang="zh-CN" sz="1800" dirty="0">
                <a:latin typeface="Times New Roman" panose="02020603050405020304" pitchFamily="18" charset="0"/>
              </a:rPr>
              <a:t>t-Testing/</a:t>
            </a:r>
            <a:r>
              <a:rPr lang="zh-CN" altLang="en-US" sz="1800" dirty="0">
                <a:latin typeface="Times New Roman" panose="02020603050405020304" pitchFamily="18" charset="0"/>
              </a:rPr>
              <a:t>自举</a:t>
            </a:r>
            <a:endParaRPr lang="en-US" altLang="zh-CN" sz="1800" dirty="0">
              <a:latin typeface="Times New Roman" panose="02020603050405020304" pitchFamily="18" charset="0"/>
            </a:endParaRPr>
          </a:p>
          <a:p>
            <a:pPr marL="285750" indent="-285750" algn="just">
              <a:buFont typeface="Arial" panose="020B0604020202020204" pitchFamily="34" charset="0"/>
              <a:buChar char="•"/>
            </a:pPr>
            <a:r>
              <a:rPr lang="zh-CN" altLang="en-US" sz="1800" b="1" dirty="0">
                <a:latin typeface="Times New Roman" panose="02020603050405020304" pitchFamily="18" charset="0"/>
              </a:rPr>
              <a:t>安全策略改进</a:t>
            </a:r>
            <a:endParaRPr lang="en-US" altLang="zh-CN" sz="1800" b="1" dirty="0">
              <a:latin typeface="Times New Roman" panose="02020603050405020304" pitchFamily="18" charset="0"/>
            </a:endParaRPr>
          </a:p>
          <a:p>
            <a:pPr algn="just"/>
            <a:r>
              <a:rPr lang="en-US" altLang="zh-CN" sz="1800" dirty="0">
                <a:latin typeface="Times New Roman" panose="02020603050405020304" pitchFamily="18" charset="0"/>
              </a:rPr>
              <a:t>	</a:t>
            </a:r>
            <a:r>
              <a:rPr lang="zh-CN" altLang="en-US" sz="1800" dirty="0">
                <a:latin typeface="Times New Roman" panose="02020603050405020304" pitchFamily="18" charset="0"/>
              </a:rPr>
              <a:t>使用一些数据选择候选策略，并用其余数据绑定其</a:t>
            </a:r>
            <a:r>
              <a:rPr lang="en-US" altLang="zh-CN" sz="1800" dirty="0">
                <a:latin typeface="Times New Roman" panose="02020603050405020304" pitchFamily="18" charset="0"/>
              </a:rPr>
              <a:t>	</a:t>
            </a:r>
            <a:r>
              <a:rPr lang="zh-CN" altLang="en-US" sz="1800" dirty="0">
                <a:latin typeface="Times New Roman" panose="02020603050405020304" pitchFamily="18" charset="0"/>
              </a:rPr>
              <a:t>性能</a:t>
            </a:r>
          </a:p>
        </p:txBody>
      </p:sp>
    </p:spTree>
    <p:extLst>
      <p:ext uri="{BB962C8B-B14F-4D97-AF65-F5344CB8AC3E}">
        <p14:creationId xmlns:p14="http://schemas.microsoft.com/office/powerpoint/2010/main" val="2427275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EF31D0B-B447-4653-8B14-0051CA2336BB}"/>
              </a:ext>
            </a:extLst>
          </p:cNvPr>
          <p:cNvSpPr/>
          <p:nvPr/>
        </p:nvSpPr>
        <p:spPr>
          <a:xfrm>
            <a:off x="141288" y="1135063"/>
            <a:ext cx="8861425" cy="249237"/>
          </a:xfrm>
          <a:prstGeom prst="rect">
            <a:avLst/>
          </a:prstGeom>
          <a:solidFill>
            <a:srgbClr val="BC20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pic>
        <p:nvPicPr>
          <p:cNvPr id="5123" name="图片 2" descr="logo-2">
            <a:extLst>
              <a:ext uri="{FF2B5EF4-FFF2-40B4-BE49-F238E27FC236}">
                <a16:creationId xmlns:a16="http://schemas.microsoft.com/office/drawing/2014/main" id="{D8C9FAE0-F38F-4E82-AD5D-2BCA3698F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263525"/>
            <a:ext cx="37211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文本框 1">
            <a:extLst>
              <a:ext uri="{FF2B5EF4-FFF2-40B4-BE49-F238E27FC236}">
                <a16:creationId xmlns:a16="http://schemas.microsoft.com/office/drawing/2014/main" id="{6BE534A9-50CC-49F5-AF9B-F209189A1BA9}"/>
              </a:ext>
            </a:extLst>
          </p:cNvPr>
          <p:cNvSpPr txBox="1">
            <a:spLocks noChangeArrowheads="1"/>
          </p:cNvSpPr>
          <p:nvPr/>
        </p:nvSpPr>
        <p:spPr bwMode="auto">
          <a:xfrm>
            <a:off x="-171450" y="1541463"/>
            <a:ext cx="9634538" cy="1273682"/>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effectLst/>
                <a:latin typeface="Arial" panose="020B0604020202020204" pitchFamily="34" charset="0"/>
              </a:rPr>
              <a:t>鲁棒交叉熵方法的基于模型的安全强化学习</a:t>
            </a:r>
          </a:p>
          <a:p>
            <a:pPr indent="127000" algn="ctr">
              <a:lnSpc>
                <a:spcPts val="2100"/>
              </a:lnSpc>
              <a:defRPr/>
            </a:pPr>
            <a:r>
              <a:rPr lang="en-US" altLang="zh-CN" b="1" spc="75" dirty="0">
                <a:latin typeface="Times New Roman" panose="02020603050405020304" pitchFamily="18" charset="0"/>
                <a:cs typeface="宋体" panose="02010600030101010101" pitchFamily="2" charset="-122"/>
              </a:rPr>
              <a:t>Safe Model-based Reinforcement Learning with </a:t>
            </a:r>
          </a:p>
          <a:p>
            <a:pPr indent="127000" algn="ctr">
              <a:lnSpc>
                <a:spcPts val="2100"/>
              </a:lnSpc>
              <a:defRPr/>
            </a:pPr>
            <a:r>
              <a:rPr lang="en-US" altLang="zh-CN" b="1" spc="75" dirty="0">
                <a:latin typeface="Times New Roman" panose="02020603050405020304" pitchFamily="18" charset="0"/>
                <a:cs typeface="宋体" panose="02010600030101010101" pitchFamily="2" charset="-122"/>
              </a:rPr>
              <a:t>Robust Cross-Entropy Method</a:t>
            </a:r>
            <a:endParaRPr lang="zh-CN" altLang="zh-CN" kern="100" dirty="0">
              <a:latin typeface="Time New Romans"/>
              <a:cs typeface="宋体" panose="02010600030101010101" pitchFamily="2" charset="-122"/>
            </a:endParaRPr>
          </a:p>
          <a:p>
            <a:pPr indent="127000">
              <a:lnSpc>
                <a:spcPct val="150000"/>
              </a:lnSpc>
              <a:defRPr/>
            </a:pPr>
            <a:endParaRPr lang="zh-CN" altLang="zh-CN" kern="100" dirty="0">
              <a:latin typeface="Times New Roman" panose="02020603050405020304" pitchFamily="18" charset="0"/>
              <a:cs typeface="Times New Roman" panose="02020603050405020304" pitchFamily="18" charset="0"/>
            </a:endParaRPr>
          </a:p>
        </p:txBody>
      </p:sp>
      <p:sp>
        <p:nvSpPr>
          <p:cNvPr id="3078" name="文本框 2">
            <a:extLst>
              <a:ext uri="{FF2B5EF4-FFF2-40B4-BE49-F238E27FC236}">
                <a16:creationId xmlns:a16="http://schemas.microsoft.com/office/drawing/2014/main" id="{7765C3D7-C483-4B32-A0FC-DDC3A75EE2BC}"/>
              </a:ext>
            </a:extLst>
          </p:cNvPr>
          <p:cNvSpPr txBox="1">
            <a:spLocks noChangeArrowheads="1"/>
          </p:cNvSpPr>
          <p:nvPr/>
        </p:nvSpPr>
        <p:spPr bwMode="auto">
          <a:xfrm>
            <a:off x="141288" y="2479715"/>
            <a:ext cx="8713788" cy="498342"/>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a:lnSpc>
                <a:spcPct val="150000"/>
              </a:lnSpc>
              <a:buFont typeface="Arial" panose="020B0604020202020204" pitchFamily="34" charset="0"/>
              <a:buChar char="•"/>
              <a:defRPr/>
            </a:pPr>
            <a:r>
              <a:rPr lang="zh-CN" altLang="en-US" sz="2000" b="1" dirty="0"/>
              <a:t>离线策略评估（</a:t>
            </a:r>
            <a:r>
              <a:rPr lang="en-US" altLang="zh-CN" sz="2000" b="1" dirty="0"/>
              <a:t>OPE</a:t>
            </a:r>
            <a:r>
              <a:rPr lang="zh-CN" altLang="en-US" sz="2000" b="1" dirty="0"/>
              <a:t>）</a:t>
            </a:r>
            <a:endParaRPr lang="zh-CN" altLang="zh-CN" sz="2000" kern="1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84307563-B9A9-4A65-A23B-3B6BE456ECB3}"/>
              </a:ext>
            </a:extLst>
          </p:cNvPr>
          <p:cNvSpPr txBox="1"/>
          <p:nvPr/>
        </p:nvSpPr>
        <p:spPr>
          <a:xfrm>
            <a:off x="1395047" y="3140968"/>
            <a:ext cx="6353905" cy="1200329"/>
          </a:xfrm>
          <a:prstGeom prst="rect">
            <a:avLst/>
          </a:prstGeom>
          <a:noFill/>
        </p:spPr>
        <p:txBody>
          <a:bodyPr wrap="square">
            <a:spAutoFit/>
          </a:bodyPr>
          <a:lstStyle/>
          <a:p>
            <a:pPr marL="285750" indent="-285750" algn="just">
              <a:buFont typeface="Arial" panose="020B0604020202020204" pitchFamily="34" charset="0"/>
              <a:buChar char="•"/>
            </a:pPr>
            <a:r>
              <a:rPr lang="zh-CN" altLang="en-US" dirty="0">
                <a:latin typeface="Times New Roman" panose="02020603050405020304" pitchFamily="18" charset="0"/>
              </a:rPr>
              <a:t>给定由行为策略</a:t>
            </a:r>
            <a:r>
              <a:rPr lang="en-US" altLang="zh-CN" dirty="0">
                <a:latin typeface="Times New Roman" panose="02020603050405020304" pitchFamily="18" charset="0"/>
              </a:rPr>
              <a:t>       </a:t>
            </a:r>
            <a:r>
              <a:rPr lang="zh-CN" altLang="en-US" dirty="0">
                <a:latin typeface="Times New Roman" panose="02020603050405020304" pitchFamily="18" charset="0"/>
              </a:rPr>
              <a:t>产生的历史数据</a:t>
            </a:r>
            <a:r>
              <a:rPr lang="en-US" altLang="zh-CN" dirty="0">
                <a:latin typeface="Times New Roman" panose="02020603050405020304" pitchFamily="18" charset="0"/>
              </a:rPr>
              <a:t>D</a:t>
            </a:r>
          </a:p>
          <a:p>
            <a:pPr marL="285750" indent="-285750" algn="just">
              <a:buFont typeface="Arial" panose="020B0604020202020204" pitchFamily="34" charset="0"/>
              <a:buChar char="•"/>
            </a:pPr>
            <a:r>
              <a:rPr lang="zh-CN" altLang="en-US" dirty="0">
                <a:latin typeface="Times New Roman" panose="02020603050405020304" pitchFamily="18" charset="0"/>
              </a:rPr>
              <a:t>给定评估策略</a:t>
            </a:r>
            <a:r>
              <a:rPr lang="en-US" altLang="zh-CN" sz="1800" dirty="0">
                <a:latin typeface="Times New Roman" panose="02020603050405020304" pitchFamily="18" charset="0"/>
              </a:rPr>
              <a:t>	   </a:t>
            </a:r>
          </a:p>
          <a:p>
            <a:pPr marL="285750" indent="-285750" algn="just">
              <a:buFont typeface="Arial" panose="020B0604020202020204" pitchFamily="34" charset="0"/>
              <a:buChar char="•"/>
            </a:pPr>
            <a:r>
              <a:rPr lang="zh-CN" altLang="en-US" sz="1800" dirty="0">
                <a:latin typeface="Times New Roman" panose="02020603050405020304" pitchFamily="18" charset="0"/>
              </a:rPr>
              <a:t>预测评估策略的性能</a:t>
            </a:r>
            <a:r>
              <a:rPr lang="en-US" altLang="zh-CN" sz="1800" dirty="0">
                <a:latin typeface="Times New Roman" panose="02020603050405020304" pitchFamily="18" charset="0"/>
              </a:rPr>
              <a:t>	     </a:t>
            </a:r>
          </a:p>
          <a:p>
            <a:pPr marL="285750" indent="-285750" algn="just">
              <a:buFont typeface="Arial" panose="020B0604020202020204" pitchFamily="34" charset="0"/>
              <a:buChar char="•"/>
            </a:pPr>
            <a:r>
              <a:rPr lang="zh-CN" altLang="en-US" dirty="0">
                <a:latin typeface="Times New Roman" panose="02020603050405020304" pitchFamily="18" charset="0"/>
              </a:rPr>
              <a:t>不部署       ，可能会造成高成本或高风险的后果</a:t>
            </a:r>
            <a:endParaRPr lang="zh-CN" altLang="en-US" sz="1800" dirty="0">
              <a:latin typeface="Times New Roman" panose="02020603050405020304" pitchFamily="18" charset="0"/>
            </a:endParaRPr>
          </a:p>
        </p:txBody>
      </p:sp>
      <p:pic>
        <p:nvPicPr>
          <p:cNvPr id="3" name="图片 2">
            <a:extLst>
              <a:ext uri="{FF2B5EF4-FFF2-40B4-BE49-F238E27FC236}">
                <a16:creationId xmlns:a16="http://schemas.microsoft.com/office/drawing/2014/main" id="{A197DC24-89DD-499E-BCD3-8BD41A1CB69A}"/>
              </a:ext>
            </a:extLst>
          </p:cNvPr>
          <p:cNvPicPr>
            <a:picLocks noChangeAspect="1"/>
          </p:cNvPicPr>
          <p:nvPr/>
        </p:nvPicPr>
        <p:blipFill>
          <a:blip r:embed="rId4"/>
          <a:stretch>
            <a:fillRect/>
          </a:stretch>
        </p:blipFill>
        <p:spPr>
          <a:xfrm>
            <a:off x="3408571" y="3174443"/>
            <a:ext cx="304800" cy="285750"/>
          </a:xfrm>
          <a:prstGeom prst="rect">
            <a:avLst/>
          </a:prstGeom>
        </p:spPr>
      </p:pic>
      <p:pic>
        <p:nvPicPr>
          <p:cNvPr id="6" name="图片 5">
            <a:extLst>
              <a:ext uri="{FF2B5EF4-FFF2-40B4-BE49-F238E27FC236}">
                <a16:creationId xmlns:a16="http://schemas.microsoft.com/office/drawing/2014/main" id="{657C8782-5100-4990-AA68-198998464DF1}"/>
              </a:ext>
            </a:extLst>
          </p:cNvPr>
          <p:cNvPicPr>
            <a:picLocks noChangeAspect="1"/>
          </p:cNvPicPr>
          <p:nvPr/>
        </p:nvPicPr>
        <p:blipFill>
          <a:blip r:embed="rId5"/>
          <a:stretch>
            <a:fillRect/>
          </a:stretch>
        </p:blipFill>
        <p:spPr>
          <a:xfrm>
            <a:off x="3185632" y="3490074"/>
            <a:ext cx="247650" cy="228600"/>
          </a:xfrm>
          <a:prstGeom prst="rect">
            <a:avLst/>
          </a:prstGeom>
        </p:spPr>
      </p:pic>
      <p:pic>
        <p:nvPicPr>
          <p:cNvPr id="9" name="图片 8">
            <a:extLst>
              <a:ext uri="{FF2B5EF4-FFF2-40B4-BE49-F238E27FC236}">
                <a16:creationId xmlns:a16="http://schemas.microsoft.com/office/drawing/2014/main" id="{EF282C4A-2DAD-4C46-894F-069F07680E7B}"/>
              </a:ext>
            </a:extLst>
          </p:cNvPr>
          <p:cNvPicPr>
            <a:picLocks noChangeAspect="1"/>
          </p:cNvPicPr>
          <p:nvPr/>
        </p:nvPicPr>
        <p:blipFill>
          <a:blip r:embed="rId6"/>
          <a:stretch>
            <a:fillRect/>
          </a:stretch>
        </p:blipFill>
        <p:spPr>
          <a:xfrm>
            <a:off x="3907631" y="3715361"/>
            <a:ext cx="590550" cy="285750"/>
          </a:xfrm>
          <a:prstGeom prst="rect">
            <a:avLst/>
          </a:prstGeom>
        </p:spPr>
      </p:pic>
      <p:pic>
        <p:nvPicPr>
          <p:cNvPr id="11" name="图片 10">
            <a:extLst>
              <a:ext uri="{FF2B5EF4-FFF2-40B4-BE49-F238E27FC236}">
                <a16:creationId xmlns:a16="http://schemas.microsoft.com/office/drawing/2014/main" id="{B4AB2524-AE0E-48EE-8056-21CFCB5BD1F0}"/>
              </a:ext>
            </a:extLst>
          </p:cNvPr>
          <p:cNvPicPr>
            <a:picLocks noChangeAspect="1"/>
          </p:cNvPicPr>
          <p:nvPr/>
        </p:nvPicPr>
        <p:blipFill>
          <a:blip r:embed="rId7"/>
          <a:stretch>
            <a:fillRect/>
          </a:stretch>
        </p:blipFill>
        <p:spPr>
          <a:xfrm>
            <a:off x="2527514" y="4035192"/>
            <a:ext cx="247650" cy="200025"/>
          </a:xfrm>
          <a:prstGeom prst="rect">
            <a:avLst/>
          </a:prstGeom>
        </p:spPr>
      </p:pic>
      <p:pic>
        <p:nvPicPr>
          <p:cNvPr id="13" name="图片 12">
            <a:extLst>
              <a:ext uri="{FF2B5EF4-FFF2-40B4-BE49-F238E27FC236}">
                <a16:creationId xmlns:a16="http://schemas.microsoft.com/office/drawing/2014/main" id="{78CC1D48-943E-4D76-8113-904A0824141E}"/>
              </a:ext>
            </a:extLst>
          </p:cNvPr>
          <p:cNvPicPr>
            <a:picLocks noChangeAspect="1"/>
          </p:cNvPicPr>
          <p:nvPr/>
        </p:nvPicPr>
        <p:blipFill>
          <a:blip r:embed="rId8"/>
          <a:stretch>
            <a:fillRect/>
          </a:stretch>
        </p:blipFill>
        <p:spPr>
          <a:xfrm>
            <a:off x="1200149" y="4585443"/>
            <a:ext cx="6743700" cy="1190625"/>
          </a:xfrm>
          <a:prstGeom prst="rect">
            <a:avLst/>
          </a:prstGeom>
        </p:spPr>
      </p:pic>
    </p:spTree>
    <p:extLst>
      <p:ext uri="{BB962C8B-B14F-4D97-AF65-F5344CB8AC3E}">
        <p14:creationId xmlns:p14="http://schemas.microsoft.com/office/powerpoint/2010/main" val="395072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EF31D0B-B447-4653-8B14-0051CA2336BB}"/>
              </a:ext>
            </a:extLst>
          </p:cNvPr>
          <p:cNvSpPr/>
          <p:nvPr/>
        </p:nvSpPr>
        <p:spPr>
          <a:xfrm>
            <a:off x="141288" y="1135063"/>
            <a:ext cx="8861425" cy="249237"/>
          </a:xfrm>
          <a:prstGeom prst="rect">
            <a:avLst/>
          </a:prstGeom>
          <a:solidFill>
            <a:srgbClr val="BC20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pic>
        <p:nvPicPr>
          <p:cNvPr id="5123" name="图片 2" descr="logo-2">
            <a:extLst>
              <a:ext uri="{FF2B5EF4-FFF2-40B4-BE49-F238E27FC236}">
                <a16:creationId xmlns:a16="http://schemas.microsoft.com/office/drawing/2014/main" id="{D8C9FAE0-F38F-4E82-AD5D-2BCA3698F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263525"/>
            <a:ext cx="37211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文本框 1">
            <a:extLst>
              <a:ext uri="{FF2B5EF4-FFF2-40B4-BE49-F238E27FC236}">
                <a16:creationId xmlns:a16="http://schemas.microsoft.com/office/drawing/2014/main" id="{6BE534A9-50CC-49F5-AF9B-F209189A1BA9}"/>
              </a:ext>
            </a:extLst>
          </p:cNvPr>
          <p:cNvSpPr txBox="1">
            <a:spLocks noChangeArrowheads="1"/>
          </p:cNvSpPr>
          <p:nvPr/>
        </p:nvSpPr>
        <p:spPr bwMode="auto">
          <a:xfrm>
            <a:off x="-171450" y="1541463"/>
            <a:ext cx="9634538" cy="1273682"/>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effectLst/>
                <a:latin typeface="Arial" panose="020B0604020202020204" pitchFamily="34" charset="0"/>
              </a:rPr>
              <a:t>鲁棒交叉熵方法的基于模型的安全强化学习</a:t>
            </a:r>
          </a:p>
          <a:p>
            <a:pPr indent="127000" algn="ctr">
              <a:lnSpc>
                <a:spcPts val="2100"/>
              </a:lnSpc>
              <a:defRPr/>
            </a:pPr>
            <a:r>
              <a:rPr lang="en-US" altLang="zh-CN" b="1" spc="75" dirty="0">
                <a:latin typeface="Times New Roman" panose="02020603050405020304" pitchFamily="18" charset="0"/>
                <a:cs typeface="宋体" panose="02010600030101010101" pitchFamily="2" charset="-122"/>
              </a:rPr>
              <a:t>Safe Model-based Reinforcement Learning with </a:t>
            </a:r>
          </a:p>
          <a:p>
            <a:pPr indent="127000" algn="ctr">
              <a:lnSpc>
                <a:spcPts val="2100"/>
              </a:lnSpc>
              <a:defRPr/>
            </a:pPr>
            <a:r>
              <a:rPr lang="en-US" altLang="zh-CN" b="1" spc="75" dirty="0">
                <a:latin typeface="Times New Roman" panose="02020603050405020304" pitchFamily="18" charset="0"/>
                <a:cs typeface="宋体" panose="02010600030101010101" pitchFamily="2" charset="-122"/>
              </a:rPr>
              <a:t>Robust Cross-Entropy Method</a:t>
            </a:r>
            <a:endParaRPr lang="zh-CN" altLang="zh-CN" kern="100" dirty="0">
              <a:latin typeface="Time New Romans"/>
              <a:cs typeface="宋体" panose="02010600030101010101" pitchFamily="2" charset="-122"/>
            </a:endParaRPr>
          </a:p>
          <a:p>
            <a:pPr indent="127000">
              <a:lnSpc>
                <a:spcPct val="150000"/>
              </a:lnSpc>
              <a:defRPr/>
            </a:pPr>
            <a:endParaRPr lang="zh-CN" altLang="zh-CN" kern="100" dirty="0">
              <a:latin typeface="Times New Roman" panose="02020603050405020304" pitchFamily="18" charset="0"/>
              <a:cs typeface="Times New Roman" panose="02020603050405020304" pitchFamily="18" charset="0"/>
            </a:endParaRPr>
          </a:p>
        </p:txBody>
      </p:sp>
      <p:sp>
        <p:nvSpPr>
          <p:cNvPr id="3078" name="文本框 2">
            <a:extLst>
              <a:ext uri="{FF2B5EF4-FFF2-40B4-BE49-F238E27FC236}">
                <a16:creationId xmlns:a16="http://schemas.microsoft.com/office/drawing/2014/main" id="{7765C3D7-C483-4B32-A0FC-DDC3A75EE2BC}"/>
              </a:ext>
            </a:extLst>
          </p:cNvPr>
          <p:cNvSpPr txBox="1">
            <a:spLocks noChangeArrowheads="1"/>
          </p:cNvSpPr>
          <p:nvPr/>
        </p:nvSpPr>
        <p:spPr bwMode="auto">
          <a:xfrm>
            <a:off x="141288" y="2479715"/>
            <a:ext cx="8713788" cy="498342"/>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a:lnSpc>
                <a:spcPct val="150000"/>
              </a:lnSpc>
              <a:buFont typeface="Arial" panose="020B0604020202020204" pitchFamily="34" charset="0"/>
              <a:buChar char="•"/>
              <a:defRPr/>
            </a:pPr>
            <a:r>
              <a:rPr lang="zh-CN" altLang="en-US" sz="2000" b="1" dirty="0"/>
              <a:t>高可信度离线策略评估（</a:t>
            </a:r>
            <a:r>
              <a:rPr lang="en-US" altLang="zh-CN" sz="2000" b="1" dirty="0"/>
              <a:t>HCOPE</a:t>
            </a:r>
            <a:r>
              <a:rPr lang="zh-CN" altLang="en-US" sz="2000" b="1" dirty="0"/>
              <a:t>）</a:t>
            </a:r>
            <a:endParaRPr lang="zh-CN" altLang="zh-CN" sz="2000" kern="100" dirty="0">
              <a:latin typeface="Times New Roman" panose="02020603050405020304" pitchFamily="18" charset="0"/>
              <a:cs typeface="Times New Roman" panose="02020603050405020304" pitchFamily="18" charset="0"/>
            </a:endParaRPr>
          </a:p>
        </p:txBody>
      </p:sp>
      <p:sp>
        <p:nvSpPr>
          <p:cNvPr id="12" name="文本框 2">
            <a:extLst>
              <a:ext uri="{FF2B5EF4-FFF2-40B4-BE49-F238E27FC236}">
                <a16:creationId xmlns:a16="http://schemas.microsoft.com/office/drawing/2014/main" id="{9195FF3B-C7D6-4D7D-8C13-B87CF370E1D0}"/>
              </a:ext>
            </a:extLst>
          </p:cNvPr>
          <p:cNvSpPr txBox="1">
            <a:spLocks noChangeArrowheads="1"/>
          </p:cNvSpPr>
          <p:nvPr/>
        </p:nvSpPr>
        <p:spPr bwMode="auto">
          <a:xfrm>
            <a:off x="215106" y="4437112"/>
            <a:ext cx="8713788" cy="498342"/>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a:lnSpc>
                <a:spcPct val="150000"/>
              </a:lnSpc>
              <a:buFont typeface="Arial" panose="020B0604020202020204" pitchFamily="34" charset="0"/>
              <a:buChar char="•"/>
              <a:defRPr/>
            </a:pPr>
            <a:r>
              <a:rPr lang="zh-CN" altLang="en-US" sz="2000" b="1" dirty="0"/>
              <a:t>安全策略改进</a:t>
            </a:r>
            <a:endParaRPr lang="zh-CN" altLang="zh-CN" sz="2000" kern="1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3A50F3EB-AB3A-4DDE-972F-003E71541A34}"/>
              </a:ext>
            </a:extLst>
          </p:cNvPr>
          <p:cNvPicPr>
            <a:picLocks noChangeAspect="1"/>
          </p:cNvPicPr>
          <p:nvPr/>
        </p:nvPicPr>
        <p:blipFill>
          <a:blip r:embed="rId4"/>
          <a:stretch>
            <a:fillRect/>
          </a:stretch>
        </p:blipFill>
        <p:spPr>
          <a:xfrm>
            <a:off x="883444" y="3162847"/>
            <a:ext cx="7229475" cy="1181100"/>
          </a:xfrm>
          <a:prstGeom prst="rect">
            <a:avLst/>
          </a:prstGeom>
        </p:spPr>
      </p:pic>
      <p:pic>
        <p:nvPicPr>
          <p:cNvPr id="10" name="图片 9">
            <a:extLst>
              <a:ext uri="{FF2B5EF4-FFF2-40B4-BE49-F238E27FC236}">
                <a16:creationId xmlns:a16="http://schemas.microsoft.com/office/drawing/2014/main" id="{5355910B-8FAB-41AE-8E63-FD3605422783}"/>
              </a:ext>
            </a:extLst>
          </p:cNvPr>
          <p:cNvPicPr>
            <a:picLocks noChangeAspect="1"/>
          </p:cNvPicPr>
          <p:nvPr/>
        </p:nvPicPr>
        <p:blipFill>
          <a:blip r:embed="rId5"/>
          <a:stretch>
            <a:fillRect/>
          </a:stretch>
        </p:blipFill>
        <p:spPr>
          <a:xfrm>
            <a:off x="1031081" y="5091567"/>
            <a:ext cx="7229475" cy="1209675"/>
          </a:xfrm>
          <a:prstGeom prst="rect">
            <a:avLst/>
          </a:prstGeom>
        </p:spPr>
      </p:pic>
    </p:spTree>
    <p:extLst>
      <p:ext uri="{BB962C8B-B14F-4D97-AF65-F5344CB8AC3E}">
        <p14:creationId xmlns:p14="http://schemas.microsoft.com/office/powerpoint/2010/main" val="5303104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3105</TotalTime>
  <Words>1208</Words>
  <Application>Microsoft Office PowerPoint</Application>
  <PresentationFormat>全屏显示(4:3)</PresentationFormat>
  <Paragraphs>138</Paragraphs>
  <Slides>17</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-apple-system</vt:lpstr>
      <vt:lpstr>Time New Romans</vt:lpstr>
      <vt:lpstr>等线</vt:lpstr>
      <vt:lpstr>黑体</vt:lpstr>
      <vt:lpstr>宋体</vt:lpstr>
      <vt:lpstr>Arial</vt:lpstr>
      <vt:lpstr>Times New Roman</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joe</cp:lastModifiedBy>
  <cp:revision>116</cp:revision>
  <dcterms:created xsi:type="dcterms:W3CDTF">2018-09-01T03:51:04Z</dcterms:created>
  <dcterms:modified xsi:type="dcterms:W3CDTF">2020-12-08T09:01:34Z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y fmtid="{D5CDD505-2E9C-101B-9397-08002B2CF9AE}" pid="3" name="KSORubyTemplateID">
    <vt:lpwstr>2</vt:lpwstr>
  </property>
</Properties>
</file>