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71" r:id="rId14"/>
    <p:sldId id="266" r:id="rId15"/>
    <p:sldId id="26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3A32-7D25-454D-B9D7-EE4BBB7CF22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9076-8E7D-48C1-987A-6B7CED76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2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75E9-BA32-4A8C-94A5-91224ABD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A6801-D768-49C3-AD20-B2E9FC86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018D3-C867-44D5-9AA6-9FB970F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A04-26E9-4995-A6EB-00A1812ED3FA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184D8-3FC0-4950-8319-F53469BA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1069A-FD8C-4C82-9983-BA7AFAE1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1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7E658-90F2-4184-B740-BB25EB74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9ABA0-7E35-482D-B4F3-1A86C5197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04421-DB75-4997-A4A4-F7D38DFA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5278-6F43-42CC-B547-D866BA7A2205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CBD67-18B7-48D3-999A-47EEC2C1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C40E3-AABE-470F-80B0-35A7F694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6D9B5-08C3-4266-AFBE-F5C350B1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64E59-B499-44F3-A285-39938039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A91A8-4E0B-474D-A333-7B97F334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D1DE-F2D2-4376-8DD6-52578911DB84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2D605-888D-47F0-B21C-6BB85C4C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2BA29-79D8-439E-884D-B9D68092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50B90-359C-4A1F-837F-2949FE8E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A336C-6D8A-44AF-8C20-AD3F230F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9D7EC-E108-4DE4-A178-497B2412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E861C-BE7C-4C34-BBE1-ED817EF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F403B-5042-42C6-9409-6F2FFDC9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7558-0FFE-4B4D-82A3-43CD5FB3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0728C-5E66-413F-ACD9-87CBF081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D193D-6723-4776-87D4-7C2BAB4F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101B-9290-4787-B665-5C8B3CF97577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84E85-5DD3-466D-99DE-D86A8E2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FF576-56E5-43D9-B6EA-3FD2E54E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8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8ABC-C0C5-47E0-BA42-2D729C83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70D3-FF76-4890-8041-F9859EE41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6C24-C006-434B-A7F7-98349AE4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EF907-FD96-4249-A4B8-044F6460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1ACF-6480-462B-A828-67B76011541E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932E5-899D-40C4-82C0-8DA92F95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A7647-C8E5-4A3F-8381-284F06A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3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3690F-8A78-4F40-B4F3-A36ED504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AF0E3-A13A-469A-B6CD-549CAD2C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7F4AB-3043-4CD5-81C9-6C1BE28B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C83A2-767D-4B93-9C2F-75BDDC8AE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EE237-B22B-4EED-ACA0-2BB747590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AD3DB-2209-4620-9B2D-634A1A80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C772-DFA6-4A67-95D7-65EF84664318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356E1-D599-43F4-B292-4B61B305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4FA59-2100-4BBD-A7FD-F87B2FD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8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24646-8036-4DCB-A4CD-3AB5CAC5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E8D550-91A7-473B-B761-DCAECA1D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9C8B-CAFD-41C8-9729-2D2D14CBA070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AD4D4-3AA7-4579-928B-B71F07CC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B68E7-A6EF-45C9-9425-DF733EBE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1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F1EC8A-CC23-4529-9BA6-D5DDD744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F10-6AB9-4ADF-A7F4-D1C8A822FD28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6C6BA4-CFFA-4DD6-B38D-71C11CD7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806B2-F99B-4D5F-BCF9-2B1BC149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48995-C35F-400C-B7EE-8B08C22F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6D41B-4DE1-44DD-BB52-FCBF9B4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7CE44-C573-47AF-9E75-6AC75F8D8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4BB3D-69C2-4360-9DB9-C476F6E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DCC0-7360-4F20-85D8-D5E7E4852CB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97C7C-BD5F-41F4-AF6C-BB3258F5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A19FE-32A8-4E60-80F4-40A7AE3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C9CE-3094-47B4-9A47-A692AD25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9B241-834A-4A3B-8FF8-16F10770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2BE85-0234-44B5-8D68-C2717D9AB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AEDB5-C312-4A1E-A74E-53FFDAED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7CF2-428C-4580-8739-9B04B52D4048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CD7E7-0C62-49FC-889F-E34ADA6D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4A93-1A74-4776-B912-B5018A1E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88920-2C0E-4471-87A6-4BDC7DA6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CE8D8-C55D-4654-9A7C-3A054490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E34A9-2E0B-4947-9B84-FCBACFE0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B271-9B79-4212-98D1-AA90666BB30E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97FD7-72B5-4D58-8526-8C5C912B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689DF-6A4C-4D53-8482-2B62FC522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ACA3-D9A2-4CBD-A4B9-CF890D77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1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98F4-3A23-48C8-8CC2-A4E39588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671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/>
              <a:t>《</a:t>
            </a:r>
            <a:r>
              <a:rPr lang="zh-CN" altLang="en-US" sz="5400" b="1"/>
              <a:t>强化学习导论</a:t>
            </a:r>
            <a:r>
              <a:rPr lang="en-US" altLang="zh-CN" sz="5400" b="1"/>
              <a:t>》</a:t>
            </a:r>
            <a:r>
              <a:rPr lang="zh-CN" altLang="en-US" sz="5400" b="1"/>
              <a:t>学习汇报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10014-9053-46A6-B1CF-2E53B302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2DB0-1FF6-4D82-9214-92D2EC5439C4}" type="datetime1">
              <a:rPr lang="en-US" altLang="zh-CN" smtClean="0"/>
              <a:t>6/17/2019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Approximate Solution Methods</a:t>
            </a:r>
            <a:r>
              <a:rPr lang="zh-CN" altLang="en-US" sz="4000" b="1"/>
              <a:t>（书中第二大块）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46A7A7-F1F5-4344-ABFE-86BD651E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6" y="877035"/>
            <a:ext cx="10544939" cy="1916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E111DD-0969-4B6C-A68E-DE24E485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74" y="2912832"/>
            <a:ext cx="6076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Approximate Solution Methods</a:t>
            </a:r>
            <a:r>
              <a:rPr lang="zh-CN" altLang="en-US" sz="4000" b="1"/>
              <a:t>（书中第二大块）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E111DD-0969-4B6C-A68E-DE24E485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" y="775369"/>
            <a:ext cx="6076950" cy="3286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925CFE-3C04-443B-A778-69A7CA43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36" y="825500"/>
            <a:ext cx="6352381" cy="48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0B4CF-3E2E-4017-8FDA-26A5FADED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4668804"/>
            <a:ext cx="6304762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Approximate Solution Methods</a:t>
            </a:r>
            <a:r>
              <a:rPr lang="zh-CN" altLang="en-US" sz="4000" b="1"/>
              <a:t>（书中第二大块）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08A9B-C5C9-43A2-ABEB-F99F594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24337"/>
            <a:ext cx="12068175" cy="3714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DB24DD-D47D-416B-9848-F01B6EDE83F1}"/>
              </a:ext>
            </a:extLst>
          </p:cNvPr>
          <p:cNvSpPr txBox="1"/>
          <p:nvPr/>
        </p:nvSpPr>
        <p:spPr>
          <a:xfrm>
            <a:off x="1143000" y="1742090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Value-based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3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Approximate Solution Methods</a:t>
            </a:r>
            <a:r>
              <a:rPr lang="zh-CN" altLang="en-US" sz="4000" b="1"/>
              <a:t>（书中第二大块）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16C4FE-622B-45DF-B336-604F91B4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527"/>
            <a:ext cx="10823887" cy="32775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EC285A-C4FB-402F-853B-ABB595625756}"/>
              </a:ext>
            </a:extLst>
          </p:cNvPr>
          <p:cNvSpPr txBox="1"/>
          <p:nvPr/>
        </p:nvSpPr>
        <p:spPr>
          <a:xfrm>
            <a:off x="1245476" y="1631731"/>
            <a:ext cx="22958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Policy-based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7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94295-979E-46B9-A7AF-C087EDA7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532" y="276444"/>
            <a:ext cx="6370745" cy="616732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801F9-CD21-4D7D-9A24-BF185B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801F9-CD21-4D7D-9A24-BF185B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DBF5DE8-23B6-4150-B159-CD7930BD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1" y="1204105"/>
            <a:ext cx="8936054" cy="44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801F9-CD21-4D7D-9A24-BF185B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AB76C0-6367-4480-92DF-0488FF7D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7" y="1105553"/>
            <a:ext cx="7270405" cy="49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1F1A-AAF1-4994-9B10-036173A9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/>
              <a:t>1</a:t>
            </a:r>
            <a:r>
              <a:rPr lang="zh-CN" altLang="en-US" sz="4000" b="1"/>
              <a:t>、马尔可夫决策过程（无记忆性）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BDB10E-0234-4A56-BC00-E30A4870B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71" y="1018387"/>
            <a:ext cx="5388429" cy="30432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F9339-9C2F-4CA3-95A1-0A42CB7B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0DB8-93B1-4C4A-9C5B-44D6C802B689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16EE1F-9685-4201-A565-307EA3BB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71" y="861225"/>
            <a:ext cx="6126631" cy="3357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BE63D8-1E37-4896-918B-44F231EB78C0}"/>
              </a:ext>
            </a:extLst>
          </p:cNvPr>
          <p:cNvSpPr txBox="1"/>
          <p:nvPr/>
        </p:nvSpPr>
        <p:spPr>
          <a:xfrm>
            <a:off x="404161" y="4061625"/>
            <a:ext cx="49053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要素：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一组可能的世界</a:t>
            </a:r>
            <a:r>
              <a:rPr lang="zh-CN" altLang="en-US" sz="2000" b="1">
                <a:solidFill>
                  <a:srgbClr val="FF0000"/>
                </a:solidFill>
              </a:rPr>
              <a:t>状态</a:t>
            </a:r>
            <a:r>
              <a:rPr lang="en-US" altLang="zh-CN" sz="2000" b="1">
                <a:solidFill>
                  <a:srgbClr val="FF0000"/>
                </a:solidFill>
              </a:rPr>
              <a:t>S</a:t>
            </a:r>
            <a:r>
              <a:rPr lang="en-US" altLang="zh-CN" sz="20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一组可能的</a:t>
            </a:r>
            <a:r>
              <a:rPr lang="zh-CN" altLang="en-US" sz="2000" b="1">
                <a:solidFill>
                  <a:srgbClr val="FF0000"/>
                </a:solidFill>
              </a:rPr>
              <a:t>动作</a:t>
            </a: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en-US" altLang="zh-CN" sz="20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真正有价值的</a:t>
            </a:r>
            <a:r>
              <a:rPr lang="zh-CN" altLang="en-US" sz="2000" b="1">
                <a:solidFill>
                  <a:srgbClr val="FF0000"/>
                </a:solidFill>
              </a:rPr>
              <a:t>奖励函数</a:t>
            </a:r>
            <a:r>
              <a:rPr lang="en-US" altLang="zh-CN" sz="2000" b="1">
                <a:solidFill>
                  <a:srgbClr val="FF0000"/>
                </a:solidFill>
              </a:rPr>
              <a:t>R</a:t>
            </a:r>
            <a:r>
              <a:rPr lang="zh-CN" altLang="en-US" sz="2000" b="1">
                <a:solidFill>
                  <a:srgbClr val="FF0000"/>
                </a:solidFill>
              </a:rPr>
              <a:t>（</a:t>
            </a:r>
            <a:r>
              <a:rPr lang="en-US" altLang="zh-CN" sz="2000" b="1">
                <a:solidFill>
                  <a:srgbClr val="FF0000"/>
                </a:solidFill>
              </a:rPr>
              <a:t>s</a:t>
            </a:r>
            <a:r>
              <a:rPr lang="zh-CN" altLang="en-US" sz="2000" b="1">
                <a:solidFill>
                  <a:srgbClr val="FF0000"/>
                </a:solidFill>
              </a:rPr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每个动作在每个状态中的效果的描述</a:t>
            </a:r>
            <a:r>
              <a:rPr lang="en-US" altLang="zh-CN" sz="2000"/>
              <a:t>T.</a:t>
            </a:r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5C6DD4-159B-4222-9DD3-331AAC85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326" y="4431281"/>
            <a:ext cx="2247447" cy="4043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786438-2D33-4C0B-B076-9458D14CC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536" y="4901477"/>
            <a:ext cx="5182682" cy="7855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A2CEA1-F608-4C03-9876-69F65B3B8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60" y="5769687"/>
            <a:ext cx="8149547" cy="1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1F1A-AAF1-4994-9B10-036173A9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/>
              <a:t>1</a:t>
            </a:r>
            <a:r>
              <a:rPr lang="zh-CN" altLang="en-US" sz="4000" b="1"/>
              <a:t>、马尔可夫决策过程（无记忆性）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F9339-9C2F-4CA3-95A1-0A42CB7B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0DB8-93B1-4C4A-9C5B-44D6C802B689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B23B5D-D8B7-4805-BF80-E132D5F10D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4167" y="909637"/>
            <a:ext cx="11243666" cy="3233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5C1D78-6A4D-4425-B101-FF7C09E668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4167" y="4418012"/>
            <a:ext cx="8120065" cy="19383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8E2BB31-8484-4869-B682-3940A9DCFC08}"/>
              </a:ext>
            </a:extLst>
          </p:cNvPr>
          <p:cNvSpPr txBox="1"/>
          <p:nvPr/>
        </p:nvSpPr>
        <p:spPr>
          <a:xfrm>
            <a:off x="7161924" y="104014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贝尔曼方程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EB171-473F-49D0-B7AC-B53B57D1B40C}"/>
              </a:ext>
            </a:extLst>
          </p:cNvPr>
          <p:cNvSpPr txBox="1"/>
          <p:nvPr/>
        </p:nvSpPr>
        <p:spPr>
          <a:xfrm>
            <a:off x="4700752" y="977662"/>
            <a:ext cx="13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State value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F324FB-E997-47C7-9D06-587689DF1301}"/>
              </a:ext>
            </a:extLst>
          </p:cNvPr>
          <p:cNvSpPr txBox="1"/>
          <p:nvPr/>
        </p:nvSpPr>
        <p:spPr>
          <a:xfrm>
            <a:off x="8678917" y="5214144"/>
            <a:ext cx="253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Return at </a:t>
            </a:r>
            <a:r>
              <a:rPr lang="en-US" altLang="zh-CN" sz="2400" b="1" i="1">
                <a:solidFill>
                  <a:srgbClr val="FF0000"/>
                </a:solidFill>
              </a:rPr>
              <a:t>t(step)</a:t>
            </a:r>
            <a:endParaRPr lang="zh-CN" altLang="en-US" sz="24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2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Tabular Solution Methods</a:t>
            </a:r>
            <a:r>
              <a:rPr lang="zh-CN" altLang="en-US" sz="4000" b="1"/>
              <a:t>（书中第一大块）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Dynamic Programing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model based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D4CA57-2EF8-46BC-B063-FBE1A3BC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6" y="1336016"/>
            <a:ext cx="8682037" cy="5131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D8992A-B2B8-498F-AE58-A8D71196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11" y="2243032"/>
            <a:ext cx="3628547" cy="19885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54E792-28A4-4541-A65D-05FF871DCF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21011" y="4395143"/>
            <a:ext cx="6257143" cy="12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E984A4-EE3D-442D-9D72-FC17DB763C9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5284" y="5765833"/>
            <a:ext cx="3438095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Tabular Solution Methods</a:t>
            </a:r>
            <a:r>
              <a:rPr lang="zh-CN" altLang="en-US" sz="4000" b="1"/>
              <a:t>（书中第一大块）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Dynamic Programing(summary)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B12D2-58FD-4C2B-8E8C-B3B7E7D8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0" y="1392430"/>
            <a:ext cx="10515600" cy="1957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F16B17-E1CA-4E98-B918-B2969859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0" y="3988613"/>
            <a:ext cx="10813150" cy="205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8933E6-9FE1-4899-A273-1C5823AF24CF}"/>
              </a:ext>
            </a:extLst>
          </p:cNvPr>
          <p:cNvSpPr txBox="1"/>
          <p:nvPr/>
        </p:nvSpPr>
        <p:spPr>
          <a:xfrm>
            <a:off x="675290" y="3478961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Keywords:Policy evaluation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Policy Improvement;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1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Tabular Solution Methods</a:t>
            </a:r>
            <a:r>
              <a:rPr lang="zh-CN" altLang="en-US" sz="4000" b="1"/>
              <a:t>（书中第一大块）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Monte Carlo Methods(</a:t>
            </a:r>
            <a:r>
              <a:rPr lang="zh-CN" altLang="en-US" b="1">
                <a:solidFill>
                  <a:srgbClr val="FF0000"/>
                </a:solidFill>
              </a:rPr>
              <a:t>回合更新</a:t>
            </a:r>
            <a:r>
              <a:rPr lang="en-US" altLang="zh-CN" b="1">
                <a:solidFill>
                  <a:srgbClr val="FF0000"/>
                </a:solidFill>
              </a:rPr>
              <a:t>)  &amp; Temporal-Difference(</a:t>
            </a:r>
            <a:r>
              <a:rPr lang="zh-CN" altLang="en-US" b="1">
                <a:solidFill>
                  <a:srgbClr val="FF0000"/>
                </a:solidFill>
              </a:rPr>
              <a:t>单步更新）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CC8C63-D51E-48E6-BAF0-BC8D9F81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364"/>
            <a:ext cx="10716664" cy="44952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CD9278-0EFF-4A12-B92D-E045EDF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739" y="2905410"/>
            <a:ext cx="4502013" cy="24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8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Tabular Solution Methods</a:t>
            </a:r>
            <a:r>
              <a:rPr lang="zh-CN" altLang="en-US" sz="4000" b="1"/>
              <a:t>（书中第一大块）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Monte Carlo Methods(</a:t>
            </a:r>
            <a:r>
              <a:rPr lang="zh-CN" altLang="en-US" b="1">
                <a:solidFill>
                  <a:srgbClr val="FF0000"/>
                </a:solidFill>
              </a:rPr>
              <a:t>回合更新</a:t>
            </a:r>
            <a:r>
              <a:rPr lang="en-US" altLang="zh-CN" b="1">
                <a:solidFill>
                  <a:srgbClr val="FF0000"/>
                </a:solidFill>
              </a:rPr>
              <a:t>)  &amp; Temporal-Difference(</a:t>
            </a:r>
            <a:r>
              <a:rPr lang="zh-CN" altLang="en-US" b="1">
                <a:solidFill>
                  <a:srgbClr val="FF0000"/>
                </a:solidFill>
              </a:rPr>
              <a:t>单步更新）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DED0D-0A3B-4457-AEA2-1671BB56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07" y="1239538"/>
            <a:ext cx="8771428" cy="28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B06A01-D211-4FDF-9FAC-86B0EA65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97" y="4288473"/>
            <a:ext cx="4502013" cy="24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Tabular Solution Methods</a:t>
            </a:r>
            <a:r>
              <a:rPr lang="zh-CN" altLang="en-US" sz="4000" b="1"/>
              <a:t>（书中第一大块）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Monte Carlo Methods(</a:t>
            </a:r>
            <a:r>
              <a:rPr lang="zh-CN" altLang="en-US" b="1">
                <a:solidFill>
                  <a:srgbClr val="FF0000"/>
                </a:solidFill>
              </a:rPr>
              <a:t>回合更新</a:t>
            </a:r>
            <a:r>
              <a:rPr lang="en-US" altLang="zh-CN" b="1">
                <a:solidFill>
                  <a:srgbClr val="FF0000"/>
                </a:solidFill>
              </a:rPr>
              <a:t>)  &amp; Temporal-Difference(</a:t>
            </a:r>
            <a:r>
              <a:rPr lang="zh-CN" altLang="en-US" b="1">
                <a:solidFill>
                  <a:srgbClr val="FF0000"/>
                </a:solidFill>
              </a:rPr>
              <a:t>单步更新）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B06A01-D211-4FDF-9FAC-86B0EA65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97" y="4288473"/>
            <a:ext cx="4502013" cy="2467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052C29-4BF1-4AC5-B13D-4A7DE058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22" y="1206205"/>
            <a:ext cx="8904762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2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22B1-3196-4C23-9E5E-745C7376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Tabular Solution Methods</a:t>
            </a:r>
            <a:r>
              <a:rPr lang="zh-CN" altLang="en-US" sz="4000" b="1"/>
              <a:t>（书中第一大块）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7B913-CE4F-4EAA-9F21-361AE21B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825500"/>
            <a:ext cx="11188700" cy="5493024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Monte Carlo Methods(</a:t>
            </a:r>
            <a:r>
              <a:rPr lang="zh-CN" altLang="en-US" b="1">
                <a:solidFill>
                  <a:srgbClr val="FF0000"/>
                </a:solidFill>
              </a:rPr>
              <a:t>回合更新</a:t>
            </a:r>
            <a:r>
              <a:rPr lang="en-US" altLang="zh-CN" b="1">
                <a:solidFill>
                  <a:srgbClr val="FF0000"/>
                </a:solidFill>
              </a:rPr>
              <a:t>)  &amp; Temporal-Difference(</a:t>
            </a:r>
            <a:r>
              <a:rPr lang="zh-CN" altLang="en-US" b="1">
                <a:solidFill>
                  <a:srgbClr val="FF0000"/>
                </a:solidFill>
              </a:rPr>
              <a:t>单步更新）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C518-7552-4022-9F1C-DC9DC48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74C3-E267-4B98-9540-EBA316532F22}" type="datetime1">
              <a:rPr lang="en-US" altLang="zh-CN" smtClean="0"/>
              <a:t>6/17/2019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B06A01-D211-4FDF-9FAC-86B0EA65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97" y="4288473"/>
            <a:ext cx="4502013" cy="2467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F5B38-ADB1-4139-B5C8-7FE76176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14" y="1417426"/>
            <a:ext cx="8838095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1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274</Words>
  <Application>Microsoft Office PowerPoint</Application>
  <PresentationFormat>宽屏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《强化学习导论》学习汇报</vt:lpstr>
      <vt:lpstr>1、马尔可夫决策过程（无记忆性）</vt:lpstr>
      <vt:lpstr>1、马尔可夫决策过程（无记忆性）</vt:lpstr>
      <vt:lpstr>2、Tabular Solution Methods（书中第一大块）</vt:lpstr>
      <vt:lpstr>2、Tabular Solution Methods（书中第一大块）</vt:lpstr>
      <vt:lpstr>2、Tabular Solution Methods（书中第一大块）</vt:lpstr>
      <vt:lpstr>2、Tabular Solution Methods（书中第一大块）</vt:lpstr>
      <vt:lpstr>2、Tabular Solution Methods（书中第一大块）</vt:lpstr>
      <vt:lpstr>2、Tabular Solution Methods（书中第一大块）</vt:lpstr>
      <vt:lpstr>2、Approximate Solution Methods（书中第二大块）</vt:lpstr>
      <vt:lpstr>2、Approximate Solution Methods（书中第二大块）</vt:lpstr>
      <vt:lpstr>2、Approximate Solution Methods（书中第二大块）</vt:lpstr>
      <vt:lpstr>2、Approximate Solution Methods（书中第二大块）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ZHONGJIE</dc:creator>
  <cp:lastModifiedBy>ZHONGJIE</cp:lastModifiedBy>
  <cp:revision>41</cp:revision>
  <dcterms:created xsi:type="dcterms:W3CDTF">2019-06-14T07:55:34Z</dcterms:created>
  <dcterms:modified xsi:type="dcterms:W3CDTF">2019-06-17T05:00:40Z</dcterms:modified>
</cp:coreProperties>
</file>