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5" r:id="rId4"/>
    <p:sldId id="266" r:id="rId5"/>
    <p:sldId id="261" r:id="rId6"/>
    <p:sldId id="268" r:id="rId7"/>
    <p:sldId id="269" r:id="rId8"/>
    <p:sldId id="257" r:id="rId9"/>
    <p:sldId id="258" r:id="rId10"/>
    <p:sldId id="267" r:id="rId11"/>
    <p:sldId id="25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03"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DB148-E718-4C05-8528-65945B6638F3}"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B829D-1774-4183-90E8-AE7008CA1FA1}" type="slidenum">
              <a:rPr lang="zh-CN" altLang="en-US" smtClean="0"/>
              <a:t>‹#›</a:t>
            </a:fld>
            <a:endParaRPr lang="zh-CN" altLang="en-US"/>
          </a:p>
        </p:txBody>
      </p:sp>
    </p:spTree>
    <p:extLst>
      <p:ext uri="{BB962C8B-B14F-4D97-AF65-F5344CB8AC3E}">
        <p14:creationId xmlns:p14="http://schemas.microsoft.com/office/powerpoint/2010/main" val="318185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、负循环是从节点返回到自身的路径，路径上的边缘权重之和为负。如果负循环在两个节点之间的路径上，则节点之间不存在最短路径，因为通过遍历负循环总是可以找到较短路径。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、无向图中的单个负边缘权重会产生负循环。</a:t>
            </a:r>
            <a:endParaRPr lang="zh-CN" altLang="en-US" dirty="0"/>
          </a:p>
        </p:txBody>
      </p:sp>
      <p:sp>
        <p:nvSpPr>
          <p:cNvPr id="4" name="灯片编号占位符 3"/>
          <p:cNvSpPr>
            <a:spLocks noGrp="1"/>
          </p:cNvSpPr>
          <p:nvPr>
            <p:ph type="sldNum" sz="quarter" idx="5"/>
          </p:nvPr>
        </p:nvSpPr>
        <p:spPr/>
        <p:txBody>
          <a:bodyPr/>
          <a:lstStyle/>
          <a:p>
            <a:fld id="{3CAB829D-1774-4183-90E8-AE7008CA1FA1}" type="slidenum">
              <a:rPr lang="zh-CN" altLang="en-US" smtClean="0"/>
              <a:t>5</a:t>
            </a:fld>
            <a:endParaRPr lang="zh-CN" altLang="en-US"/>
          </a:p>
        </p:txBody>
      </p:sp>
    </p:spTree>
    <p:extLst>
      <p:ext uri="{BB962C8B-B14F-4D97-AF65-F5344CB8AC3E}">
        <p14:creationId xmlns:p14="http://schemas.microsoft.com/office/powerpoint/2010/main" val="196001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C34CF-25B3-454B-B2CC-BA5438DB5C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03BCC1-AB90-4C0C-AEA8-483F7560A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27E051-BFAE-486E-8559-41208DE43E0D}"/>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6B34A79F-7954-4672-A694-CDBF8D26D0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8AB255-E9EC-40FC-8E7E-83FF064A8B3F}"/>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100532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06DD6-5A40-484A-8861-94AE1EB723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B259A3-16A5-47E9-A869-F894AFF289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22E707-91C8-4BB8-8EFC-504FEBDDA140}"/>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DADABADC-9911-4AAD-9884-B91BD6724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5F3F6B-7954-4ED4-9734-EFB8E0406EC1}"/>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333512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3E0EA6-98E5-4D4D-B174-5EF12F5A0B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28F9EB-4BC0-4830-A4C9-840249C583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24D714-F2E8-4F56-9CBB-E773219C3E24}"/>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F861D184-B193-4A62-AD0F-DA8BD0306C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191808-5F5A-4CED-A6AC-79D142403D9D}"/>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72001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8B3FA-2503-4370-80FD-2B3D80EFBA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E01FB8-A08A-420E-999C-8C015F8D5A0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81A38-6C16-4A8B-8451-67F683BD4F27}"/>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1B1557A8-7EAA-4216-B7EB-C11620FA46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1751B5-781E-4569-9752-7ECB60705FBE}"/>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422737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D39CD-4174-4B3A-99AE-E290804F2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E8EABC-EBF6-4811-95D7-5907BAE22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F2363E9-1608-4265-9CBF-DFA3BB72D1E4}"/>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66D01078-99E0-47CF-B8B1-4FC1CFB3C8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0C4A54-3921-4402-9C75-707AAA3BCBEE}"/>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196185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199CD-8DBD-46AA-97AF-582A2A0615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86CF4B-FC51-488B-B7B7-9E5707BFA4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4C2D3A-5B09-4C66-AE14-ED2D9A5793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86A63E-5D6F-4A62-891B-C0E658033978}"/>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FE65EB05-BEE2-492D-99B7-E7FBD66A5B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FF7C9E-9E28-4F32-9D2A-15FE59F700B5}"/>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269878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0A768-77B2-44AD-A41A-4D9B6D5AA7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396BBC-88BD-46C9-B3BF-BDDA16983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D663A8-EAF9-471E-BC53-3A90B5F6D3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7E11BD-883E-4FE5-9AF9-64436DF29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D3CBF2-C9A1-4749-8D38-72757F523B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256970-E4CB-407F-B9B2-7948D6334B23}"/>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8" name="页脚占位符 7">
            <a:extLst>
              <a:ext uri="{FF2B5EF4-FFF2-40B4-BE49-F238E27FC236}">
                <a16:creationId xmlns:a16="http://schemas.microsoft.com/office/drawing/2014/main" id="{737CE144-C9B4-4E15-A5F0-C38B9B2B36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18CA1A-7700-4B7F-B9A2-77AC9ECA1ACB}"/>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397830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9B82C-0CCA-41A5-9A37-876350723C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D017A5-2112-4BE9-A228-B3F05DB425DC}"/>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9D8433CB-343D-4703-AA63-29958EDA51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F3B8DD-27CF-4866-81C8-7A868AE9A9BF}"/>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136198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9B18E8-3A59-488E-84FA-29DC78A10F54}"/>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EAF2F036-DF01-4CC3-9EEF-DB31EA0306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5E91EA-358B-4CDB-8176-93D62A4EFA91}"/>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148190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8EC93-E4B3-4D49-9CF0-403EB704B9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9555D8-974B-49BB-B724-DFCEF994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709254-785A-4B02-8649-F23AE2DE6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9E60A3-F8BD-4615-AB9C-2D33984B5DC9}"/>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329E03FA-BAA3-4E20-9478-2BA241E04F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D21DBE-E489-4609-90BD-7BC8090BF56E}"/>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96276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361F2-6DAD-4B9C-9F03-0C2D96FA97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C7BC96-4619-4C36-B65C-71CE10E1E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B3B184-B770-476A-9E5D-8D0222046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B8C819-1334-474E-BD44-8368F22D8CBC}"/>
              </a:ext>
            </a:extLst>
          </p:cNvPr>
          <p:cNvSpPr>
            <a:spLocks noGrp="1"/>
          </p:cNvSpPr>
          <p:nvPr>
            <p:ph type="dt" sz="half" idx="10"/>
          </p:nvPr>
        </p:nvSpPr>
        <p:spPr/>
        <p:txBody>
          <a:bodyPr/>
          <a:lstStyle/>
          <a:p>
            <a:fld id="{1667A173-592A-47D8-A5D0-725D3A68073F}"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79887FA3-985C-4320-A4AE-8B92975A7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BE2318-56E7-4FB1-9896-30F284B7A13D}"/>
              </a:ext>
            </a:extLst>
          </p:cNvPr>
          <p:cNvSpPr>
            <a:spLocks noGrp="1"/>
          </p:cNvSpPr>
          <p:nvPr>
            <p:ph type="sldNum" sz="quarter" idx="12"/>
          </p:nvPr>
        </p:nvSpPr>
        <p:spPr/>
        <p:txBody>
          <a:body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226764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B30811-E2BD-4886-A811-E5EA40A8A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474F21-BF73-4871-B84A-13CD6AE73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693E32-167F-451D-96E6-5D7867D7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7A173-592A-47D8-A5D0-725D3A68073F}"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918C071D-9CC8-4459-89F8-651E843B9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A25C3CC-FF13-4913-8625-FA82DE1B2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D2303-DD52-4117-B6BB-C04AE551204B}" type="slidenum">
              <a:rPr lang="zh-CN" altLang="en-US" smtClean="0"/>
              <a:t>‹#›</a:t>
            </a:fld>
            <a:endParaRPr lang="zh-CN" altLang="en-US"/>
          </a:p>
        </p:txBody>
      </p:sp>
    </p:spTree>
    <p:extLst>
      <p:ext uri="{BB962C8B-B14F-4D97-AF65-F5344CB8AC3E}">
        <p14:creationId xmlns:p14="http://schemas.microsoft.com/office/powerpoint/2010/main" val="421537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FEB7E-ECF8-4D50-B9E9-487D94AB934F}"/>
              </a:ext>
            </a:extLst>
          </p:cNvPr>
          <p:cNvSpPr>
            <a:spLocks noGrp="1"/>
          </p:cNvSpPr>
          <p:nvPr>
            <p:ph type="ctrTitle"/>
          </p:nvPr>
        </p:nvSpPr>
        <p:spPr/>
        <p:txBody>
          <a:bodyPr>
            <a:normAutofit fontScale="90000"/>
          </a:bodyPr>
          <a:lstStyle/>
          <a:p>
            <a:r>
              <a:rPr lang="en-US" altLang="zh-CN" dirty="0"/>
              <a:t>Sampling-based Algorithms for Optimal Motion Planning</a:t>
            </a:r>
            <a:endParaRPr lang="zh-CN" altLang="en-US" dirty="0"/>
          </a:p>
        </p:txBody>
      </p:sp>
      <p:sp>
        <p:nvSpPr>
          <p:cNvPr id="3" name="副标题 2">
            <a:extLst>
              <a:ext uri="{FF2B5EF4-FFF2-40B4-BE49-F238E27FC236}">
                <a16:creationId xmlns:a16="http://schemas.microsoft.com/office/drawing/2014/main" id="{A90693BD-AC58-4F7A-95A5-A1C65128A525}"/>
              </a:ext>
            </a:extLst>
          </p:cNvPr>
          <p:cNvSpPr>
            <a:spLocks noGrp="1"/>
          </p:cNvSpPr>
          <p:nvPr>
            <p:ph type="subTitle" idx="1"/>
          </p:nvPr>
        </p:nvSpPr>
        <p:spPr/>
        <p:txBody>
          <a:bodyPr/>
          <a:lstStyle/>
          <a:p>
            <a:r>
              <a:rPr lang="en-US" altLang="zh-CN" dirty="0"/>
              <a:t>RRT</a:t>
            </a:r>
            <a:r>
              <a:rPr lang="zh-CN" altLang="en-US" dirty="0"/>
              <a:t>、</a:t>
            </a:r>
            <a:r>
              <a:rPr lang="en-US" altLang="zh-CN" dirty="0"/>
              <a:t>RRT</a:t>
            </a:r>
            <a:r>
              <a:rPr lang="zh-CN" altLang="en-US" dirty="0"/>
              <a:t>*</a:t>
            </a:r>
          </a:p>
        </p:txBody>
      </p:sp>
    </p:spTree>
    <p:extLst>
      <p:ext uri="{BB962C8B-B14F-4D97-AF65-F5344CB8AC3E}">
        <p14:creationId xmlns:p14="http://schemas.microsoft.com/office/powerpoint/2010/main" val="412801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39D84-30C7-4BFA-9561-ACA50D2F1A0A}"/>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CFE99322-DD12-4729-91B7-5114B18A2325}"/>
              </a:ext>
            </a:extLst>
          </p:cNvPr>
          <p:cNvSpPr>
            <a:spLocks noGrp="1"/>
          </p:cNvSpPr>
          <p:nvPr>
            <p:ph idx="1"/>
          </p:nvPr>
        </p:nvSpPr>
        <p:spPr/>
        <p:txBody>
          <a:bodyPr/>
          <a:lstStyle/>
          <a:p>
            <a:r>
              <a:rPr lang="zh-CN" altLang="en-US" dirty="0"/>
              <a:t>地图的数据类型：</a:t>
            </a:r>
            <a:endParaRPr lang="en-US" altLang="zh-CN" dirty="0"/>
          </a:p>
          <a:p>
            <a:r>
              <a:rPr lang="zh-CN" altLang="en-US" dirty="0"/>
              <a:t>碰撞检测的实现：</a:t>
            </a:r>
            <a:endParaRPr lang="en-US" altLang="zh-CN" dirty="0"/>
          </a:p>
          <a:p>
            <a:endParaRPr lang="zh-CN" altLang="en-US" dirty="0"/>
          </a:p>
        </p:txBody>
      </p:sp>
    </p:spTree>
    <p:extLst>
      <p:ext uri="{BB962C8B-B14F-4D97-AF65-F5344CB8AC3E}">
        <p14:creationId xmlns:p14="http://schemas.microsoft.com/office/powerpoint/2010/main" val="310548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744E0-2DDA-40D8-B1FB-5D935C8D1959}"/>
              </a:ext>
            </a:extLst>
          </p:cNvPr>
          <p:cNvSpPr>
            <a:spLocks noGrp="1"/>
          </p:cNvSpPr>
          <p:nvPr>
            <p:ph type="title"/>
          </p:nvPr>
        </p:nvSpPr>
        <p:spPr/>
        <p:txBody>
          <a:bodyPr/>
          <a:lstStyle/>
          <a:p>
            <a:r>
              <a:rPr lang="zh-CN" altLang="en-US" dirty="0"/>
              <a:t>结果图</a:t>
            </a:r>
          </a:p>
        </p:txBody>
      </p:sp>
      <p:pic>
        <p:nvPicPr>
          <p:cNvPr id="6" name="内容占位符 5">
            <a:extLst>
              <a:ext uri="{FF2B5EF4-FFF2-40B4-BE49-F238E27FC236}">
                <a16:creationId xmlns:a16="http://schemas.microsoft.com/office/drawing/2014/main" id="{26FEC2AB-DEB7-48BB-9F34-AA0DD961F4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9161" y="1825625"/>
            <a:ext cx="4899677" cy="4351338"/>
          </a:xfrm>
        </p:spPr>
      </p:pic>
      <p:pic>
        <p:nvPicPr>
          <p:cNvPr id="7" name="内容占位符 2">
            <a:extLst>
              <a:ext uri="{FF2B5EF4-FFF2-40B4-BE49-F238E27FC236}">
                <a16:creationId xmlns:a16="http://schemas.microsoft.com/office/drawing/2014/main" id="{F9BB74DC-6EBA-4E7A-891F-81B1E753C6B7}"/>
              </a:ext>
            </a:extLst>
          </p:cNvPr>
          <p:cNvPicPr>
            <a:picLocks noGrp="1" noChangeAspect="1"/>
          </p:cNvPicPr>
          <p:nvPr>
            <p:ph sz="half" idx="2"/>
          </p:nvPr>
        </p:nvPicPr>
        <p:blipFill rotWithShape="1">
          <a:blip r:embed="rId3"/>
          <a:srcRect l="20798" r="20714"/>
          <a:stretch/>
        </p:blipFill>
        <p:spPr>
          <a:xfrm>
            <a:off x="6321062" y="1825625"/>
            <a:ext cx="4883875" cy="4351338"/>
          </a:xfrm>
          <a:prstGeom prst="rect">
            <a:avLst/>
          </a:prstGeom>
        </p:spPr>
      </p:pic>
    </p:spTree>
    <p:extLst>
      <p:ext uri="{BB962C8B-B14F-4D97-AF65-F5344CB8AC3E}">
        <p14:creationId xmlns:p14="http://schemas.microsoft.com/office/powerpoint/2010/main" val="40735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08122-56F9-4096-9C2A-CCECEA5C78AC}"/>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28B6E7A2-56D0-495E-90D3-D30B0375C659}"/>
              </a:ext>
            </a:extLst>
          </p:cNvPr>
          <p:cNvSpPr>
            <a:spLocks noGrp="1"/>
          </p:cNvSpPr>
          <p:nvPr>
            <p:ph idx="1"/>
          </p:nvPr>
        </p:nvSpPr>
        <p:spPr/>
        <p:txBody>
          <a:bodyPr>
            <a:normAutofit/>
          </a:bodyPr>
          <a:lstStyle/>
          <a:p>
            <a:r>
              <a:rPr lang="zh-CN" altLang="en-US" dirty="0"/>
              <a:t>图的类型</a:t>
            </a:r>
            <a:r>
              <a:rPr lang="en-US" altLang="zh-CN" dirty="0"/>
              <a:t>:</a:t>
            </a:r>
          </a:p>
          <a:p>
            <a:r>
              <a:rPr lang="zh-CN" altLang="en-US" dirty="0"/>
              <a:t>有向图（</a:t>
            </a:r>
            <a:r>
              <a:rPr lang="en-US" altLang="zh-CN" dirty="0"/>
              <a:t>MF</a:t>
            </a:r>
            <a:r>
              <a:rPr lang="zh-CN" altLang="en-US" dirty="0"/>
              <a:t>：</a:t>
            </a:r>
            <a:r>
              <a:rPr lang="en-US" altLang="zh-CN" dirty="0"/>
              <a:t>graph</a:t>
            </a:r>
            <a:r>
              <a:rPr lang="zh-CN" altLang="en-US" dirty="0"/>
              <a:t>）</a:t>
            </a:r>
            <a:r>
              <a:rPr lang="en-US" altLang="zh-CN" dirty="0"/>
              <a:t>		</a:t>
            </a:r>
            <a:r>
              <a:rPr lang="en-US" altLang="zh-CN" dirty="0" err="1"/>
              <a:t>ps</a:t>
            </a:r>
            <a:r>
              <a:rPr lang="zh-CN" altLang="en-US" dirty="0"/>
              <a:t>：</a:t>
            </a:r>
            <a:r>
              <a:rPr lang="en-US" altLang="zh-CN" dirty="0" err="1"/>
              <a:t>MatlabFuction</a:t>
            </a:r>
            <a:r>
              <a:rPr lang="zh-CN" altLang="en-US" dirty="0"/>
              <a:t>简写</a:t>
            </a:r>
            <a:r>
              <a:rPr lang="en-US" altLang="zh-CN" dirty="0"/>
              <a:t>MF</a:t>
            </a:r>
          </a:p>
          <a:p>
            <a:r>
              <a:rPr lang="zh-CN" altLang="en-US" dirty="0"/>
              <a:t>无向图（</a:t>
            </a:r>
            <a:r>
              <a:rPr lang="en-US" altLang="zh-CN" dirty="0"/>
              <a:t>MF</a:t>
            </a:r>
            <a:r>
              <a:rPr lang="zh-CN" altLang="en-US" dirty="0"/>
              <a:t>：</a:t>
            </a:r>
            <a:r>
              <a:rPr lang="en-US" altLang="zh-CN" dirty="0"/>
              <a:t>digraph</a:t>
            </a:r>
            <a:r>
              <a:rPr lang="zh-CN" altLang="en-US" dirty="0"/>
              <a:t>）</a:t>
            </a:r>
            <a:endParaRPr lang="en-US" altLang="zh-CN" dirty="0"/>
          </a:p>
          <a:p>
            <a:r>
              <a:rPr lang="zh-CN" altLang="en-US" dirty="0"/>
              <a:t>图的组成：</a:t>
            </a:r>
            <a:endParaRPr lang="en-US" altLang="zh-CN" dirty="0"/>
          </a:p>
          <a:p>
            <a:r>
              <a:rPr lang="zh-CN" altLang="en-US" dirty="0"/>
              <a:t>节点（</a:t>
            </a:r>
            <a:r>
              <a:rPr lang="en-US" altLang="zh-CN" dirty="0"/>
              <a:t>Nodes</a:t>
            </a:r>
            <a:r>
              <a:rPr lang="zh-CN" altLang="en-US" dirty="0"/>
              <a:t>）</a:t>
            </a:r>
            <a:endParaRPr lang="en-US" altLang="zh-CN" dirty="0"/>
          </a:p>
          <a:p>
            <a:r>
              <a:rPr lang="zh-CN" altLang="en-US" dirty="0"/>
              <a:t>边缘（</a:t>
            </a:r>
            <a:r>
              <a:rPr lang="en-US" altLang="zh-CN" dirty="0"/>
              <a:t>Edges</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19913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17B6D-6E34-43DC-90FE-AB727A40CE82}"/>
              </a:ext>
            </a:extLst>
          </p:cNvPr>
          <p:cNvSpPr>
            <a:spLocks noGrp="1"/>
          </p:cNvSpPr>
          <p:nvPr>
            <p:ph type="title"/>
          </p:nvPr>
        </p:nvSpPr>
        <p:spPr/>
        <p:txBody>
          <a:bodyPr/>
          <a:lstStyle/>
          <a:p>
            <a:r>
              <a:rPr lang="zh-CN" altLang="en-US" dirty="0"/>
              <a:t>图的表示：</a:t>
            </a:r>
          </a:p>
        </p:txBody>
      </p:sp>
      <p:sp>
        <p:nvSpPr>
          <p:cNvPr id="3" name="文本占位符 2">
            <a:extLst>
              <a:ext uri="{FF2B5EF4-FFF2-40B4-BE49-F238E27FC236}">
                <a16:creationId xmlns:a16="http://schemas.microsoft.com/office/drawing/2014/main" id="{1BDB1A17-CB48-4CAB-B44F-6DEC471FCE62}"/>
              </a:ext>
            </a:extLst>
          </p:cNvPr>
          <p:cNvSpPr>
            <a:spLocks noGrp="1"/>
          </p:cNvSpPr>
          <p:nvPr>
            <p:ph type="body" idx="1"/>
          </p:nvPr>
        </p:nvSpPr>
        <p:spPr>
          <a:xfrm>
            <a:off x="839788" y="1681163"/>
            <a:ext cx="10512424" cy="823912"/>
          </a:xfrm>
        </p:spPr>
        <p:txBody>
          <a:bodyPr/>
          <a:lstStyle/>
          <a:p>
            <a:r>
              <a:rPr lang="en-US" altLang="zh-CN" dirty="0"/>
              <a:t>1</a:t>
            </a:r>
            <a:r>
              <a:rPr lang="zh-CN" altLang="en-US" dirty="0"/>
              <a:t>、邻接矩阵表示图（</a:t>
            </a:r>
            <a:r>
              <a:rPr lang="en-US" altLang="zh-CN" dirty="0"/>
              <a:t>adjacency matrix</a:t>
            </a:r>
            <a:r>
              <a:rPr lang="zh-CN" altLang="en-US" dirty="0"/>
              <a:t>）</a:t>
            </a:r>
            <a:endParaRPr lang="en-US" altLang="zh-CN" dirty="0"/>
          </a:p>
          <a:p>
            <a:endParaRPr lang="en-US" altLang="zh-CN" dirty="0"/>
          </a:p>
        </p:txBody>
      </p:sp>
      <p:pic>
        <p:nvPicPr>
          <p:cNvPr id="8" name="内容占位符 7">
            <a:extLst>
              <a:ext uri="{FF2B5EF4-FFF2-40B4-BE49-F238E27FC236}">
                <a16:creationId xmlns:a16="http://schemas.microsoft.com/office/drawing/2014/main" id="{F5873A3B-6BB0-44CA-BA2B-969F29F50A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8837" y="2077494"/>
            <a:ext cx="3928373" cy="3894114"/>
          </a:xfrm>
        </p:spPr>
      </p:pic>
      <p:pic>
        <p:nvPicPr>
          <p:cNvPr id="10" name="内容占位符 9">
            <a:extLst>
              <a:ext uri="{FF2B5EF4-FFF2-40B4-BE49-F238E27FC236}">
                <a16:creationId xmlns:a16="http://schemas.microsoft.com/office/drawing/2014/main" id="{CC859BA6-A3B5-4297-BC79-143C0CF510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64425" y="2077494"/>
            <a:ext cx="5132402" cy="4112169"/>
          </a:xfrm>
        </p:spPr>
      </p:pic>
    </p:spTree>
    <p:extLst>
      <p:ext uri="{BB962C8B-B14F-4D97-AF65-F5344CB8AC3E}">
        <p14:creationId xmlns:p14="http://schemas.microsoft.com/office/powerpoint/2010/main" val="45245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17B6D-6E34-43DC-90FE-AB727A40CE82}"/>
              </a:ext>
            </a:extLst>
          </p:cNvPr>
          <p:cNvSpPr>
            <a:spLocks noGrp="1"/>
          </p:cNvSpPr>
          <p:nvPr>
            <p:ph type="title"/>
          </p:nvPr>
        </p:nvSpPr>
        <p:spPr/>
        <p:txBody>
          <a:bodyPr/>
          <a:lstStyle/>
          <a:p>
            <a:r>
              <a:rPr lang="zh-CN" altLang="en-US" dirty="0"/>
              <a:t>图的表示：</a:t>
            </a:r>
          </a:p>
        </p:txBody>
      </p:sp>
      <p:sp>
        <p:nvSpPr>
          <p:cNvPr id="3" name="文本占位符 2">
            <a:extLst>
              <a:ext uri="{FF2B5EF4-FFF2-40B4-BE49-F238E27FC236}">
                <a16:creationId xmlns:a16="http://schemas.microsoft.com/office/drawing/2014/main" id="{1BDB1A17-CB48-4CAB-B44F-6DEC471FCE62}"/>
              </a:ext>
            </a:extLst>
          </p:cNvPr>
          <p:cNvSpPr>
            <a:spLocks noGrp="1"/>
          </p:cNvSpPr>
          <p:nvPr>
            <p:ph type="body" idx="1"/>
          </p:nvPr>
        </p:nvSpPr>
        <p:spPr>
          <a:xfrm>
            <a:off x="839788" y="1681163"/>
            <a:ext cx="10512424" cy="823912"/>
          </a:xfrm>
        </p:spPr>
        <p:txBody>
          <a:bodyPr/>
          <a:lstStyle/>
          <a:p>
            <a:r>
              <a:rPr lang="en-US" altLang="zh-CN" dirty="0"/>
              <a:t>2</a:t>
            </a:r>
            <a:r>
              <a:rPr lang="zh-CN" altLang="en-US" dirty="0"/>
              <a:t>、节点</a:t>
            </a:r>
            <a:r>
              <a:rPr lang="en-US" altLang="zh-CN" dirty="0"/>
              <a:t>+</a:t>
            </a:r>
            <a:r>
              <a:rPr lang="zh-CN" altLang="en-US" dirty="0"/>
              <a:t>边长表示图</a:t>
            </a:r>
            <a:endParaRPr lang="en-US" altLang="zh-CN" dirty="0"/>
          </a:p>
          <a:p>
            <a:endParaRPr lang="en-US" altLang="zh-CN" dirty="0"/>
          </a:p>
        </p:txBody>
      </p:sp>
      <p:pic>
        <p:nvPicPr>
          <p:cNvPr id="10" name="内容占位符 9">
            <a:extLst>
              <a:ext uri="{FF2B5EF4-FFF2-40B4-BE49-F238E27FC236}">
                <a16:creationId xmlns:a16="http://schemas.microsoft.com/office/drawing/2014/main" id="{CC859BA6-A3B5-4297-BC79-143C0CF5103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64425" y="2077494"/>
            <a:ext cx="5132402" cy="4112169"/>
          </a:xfrm>
        </p:spPr>
      </p:pic>
      <p:pic>
        <p:nvPicPr>
          <p:cNvPr id="7" name="内容占位符 6">
            <a:extLst>
              <a:ext uri="{FF2B5EF4-FFF2-40B4-BE49-F238E27FC236}">
                <a16:creationId xmlns:a16="http://schemas.microsoft.com/office/drawing/2014/main" id="{AEFA375A-7CE4-477C-A693-B612CAF3D1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6612" y="2201283"/>
            <a:ext cx="5329935" cy="1074145"/>
          </a:xfrm>
        </p:spPr>
      </p:pic>
      <p:pic>
        <p:nvPicPr>
          <p:cNvPr id="11" name="图片 10">
            <a:extLst>
              <a:ext uri="{FF2B5EF4-FFF2-40B4-BE49-F238E27FC236}">
                <a16:creationId xmlns:a16="http://schemas.microsoft.com/office/drawing/2014/main" id="{24606BE5-CA2C-4F87-A3DE-0BA310F9E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12" y="3390096"/>
            <a:ext cx="4890964" cy="2367847"/>
          </a:xfrm>
          <a:prstGeom prst="rect">
            <a:avLst/>
          </a:prstGeom>
        </p:spPr>
      </p:pic>
    </p:spTree>
    <p:extLst>
      <p:ext uri="{BB962C8B-B14F-4D97-AF65-F5344CB8AC3E}">
        <p14:creationId xmlns:p14="http://schemas.microsoft.com/office/powerpoint/2010/main" val="11329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B1394-4BA3-45CD-90F9-19AC289F2A51}"/>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EE60A24A-90D4-46B5-B86E-BCBEC2030C5C}"/>
              </a:ext>
            </a:extLst>
          </p:cNvPr>
          <p:cNvSpPr>
            <a:spLocks noGrp="1"/>
          </p:cNvSpPr>
          <p:nvPr>
            <p:ph idx="1"/>
          </p:nvPr>
        </p:nvSpPr>
        <p:spPr/>
        <p:txBody>
          <a:bodyPr/>
          <a:lstStyle/>
          <a:p>
            <a:r>
              <a:rPr lang="zh-CN" altLang="en-US" dirty="0"/>
              <a:t>图的搜索：</a:t>
            </a:r>
            <a:endParaRPr lang="en-US" altLang="zh-CN" dirty="0"/>
          </a:p>
          <a:p>
            <a:r>
              <a:rPr lang="en-US" altLang="zh-CN" dirty="0"/>
              <a:t>MF</a:t>
            </a:r>
            <a:r>
              <a:rPr lang="zh-CN" altLang="en-US" dirty="0"/>
              <a:t>：</a:t>
            </a:r>
            <a:r>
              <a:rPr lang="en-US" altLang="zh-CN" dirty="0" err="1"/>
              <a:t>shortestpath</a:t>
            </a:r>
            <a:r>
              <a:rPr lang="en-US" altLang="zh-CN" dirty="0"/>
              <a:t> </a:t>
            </a:r>
            <a:r>
              <a:rPr lang="zh-CN" altLang="en-US" dirty="0"/>
              <a:t>两个单点之间的最短路径</a:t>
            </a:r>
            <a:endParaRPr lang="en-US" altLang="zh-CN" dirty="0"/>
          </a:p>
          <a:p>
            <a:r>
              <a:rPr lang="zh-CN" altLang="en-US" dirty="0"/>
              <a:t>句法：</a:t>
            </a:r>
            <a:endParaRPr lang="en-US" altLang="zh-CN" dirty="0"/>
          </a:p>
          <a:p>
            <a:endParaRPr lang="en-US" altLang="zh-CN" dirty="0"/>
          </a:p>
          <a:p>
            <a:endParaRPr lang="en-US" altLang="zh-CN" dirty="0"/>
          </a:p>
          <a:p>
            <a:endParaRPr lang="en-US" altLang="zh-CN" dirty="0"/>
          </a:p>
          <a:p>
            <a:r>
              <a:rPr lang="en-US" altLang="zh-CN" dirty="0"/>
              <a:t>Tips</a:t>
            </a:r>
            <a:r>
              <a:rPr lang="zh-CN" altLang="en-US" dirty="0"/>
              <a:t>：边的权重不能为负数。</a:t>
            </a:r>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57A45E15-1A02-4DA0-ADE0-0C486DF13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848" y="2924534"/>
            <a:ext cx="6996194" cy="1621340"/>
          </a:xfrm>
          <a:prstGeom prst="rect">
            <a:avLst/>
          </a:prstGeom>
        </p:spPr>
      </p:pic>
    </p:spTree>
    <p:extLst>
      <p:ext uri="{BB962C8B-B14F-4D97-AF65-F5344CB8AC3E}">
        <p14:creationId xmlns:p14="http://schemas.microsoft.com/office/powerpoint/2010/main" val="185682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88BE9-B3FF-4241-A4BE-41DBDC9652D9}"/>
              </a:ext>
            </a:extLst>
          </p:cNvPr>
          <p:cNvSpPr>
            <a:spLocks noGrp="1"/>
          </p:cNvSpPr>
          <p:nvPr>
            <p:ph type="title"/>
          </p:nvPr>
        </p:nvSpPr>
        <p:spPr/>
        <p:txBody>
          <a:bodyPr/>
          <a:lstStyle/>
          <a:p>
            <a:r>
              <a:rPr lang="zh-CN" altLang="en-US" dirty="0"/>
              <a:t>基于采样的规划算法</a:t>
            </a:r>
          </a:p>
        </p:txBody>
      </p:sp>
      <p:sp>
        <p:nvSpPr>
          <p:cNvPr id="3" name="内容占位符 2">
            <a:extLst>
              <a:ext uri="{FF2B5EF4-FFF2-40B4-BE49-F238E27FC236}">
                <a16:creationId xmlns:a16="http://schemas.microsoft.com/office/drawing/2014/main" id="{B02F271B-C35A-4229-9F77-472CC64F2C06}"/>
              </a:ext>
            </a:extLst>
          </p:cNvPr>
          <p:cNvSpPr>
            <a:spLocks noGrp="1"/>
          </p:cNvSpPr>
          <p:nvPr>
            <p:ph sz="half" idx="1"/>
          </p:nvPr>
        </p:nvSpPr>
        <p:spPr/>
        <p:txBody>
          <a:bodyPr/>
          <a:lstStyle/>
          <a:p>
            <a:r>
              <a:rPr lang="zh-CN" altLang="en-US" dirty="0"/>
              <a:t>算法应用</a:t>
            </a:r>
            <a:endParaRPr lang="en-US" altLang="zh-CN" dirty="0"/>
          </a:p>
          <a:p>
            <a:r>
              <a:rPr lang="zh-CN" altLang="en-US" dirty="0"/>
              <a:t>常用于全局规划；</a:t>
            </a:r>
            <a:endParaRPr lang="en-US" altLang="zh-CN" dirty="0"/>
          </a:p>
          <a:p>
            <a:pPr marL="0" indent="0">
              <a:buNone/>
            </a:pPr>
            <a:r>
              <a:rPr lang="zh-CN" altLang="en-US" dirty="0"/>
              <a:t>全局路径规划属于静态规划</a:t>
            </a:r>
            <a:r>
              <a:rPr lang="en-US" altLang="zh-CN" dirty="0"/>
              <a:t>(</a:t>
            </a:r>
            <a:r>
              <a:rPr lang="zh-CN" altLang="en-US" dirty="0"/>
              <a:t>又称离线规划</a:t>
            </a:r>
            <a:r>
              <a:rPr lang="en-US" altLang="zh-CN" dirty="0"/>
              <a:t>)</a:t>
            </a:r>
          </a:p>
          <a:p>
            <a:pPr marL="0" indent="0">
              <a:buNone/>
            </a:pPr>
            <a:endParaRPr lang="zh-CN" altLang="en-US" dirty="0"/>
          </a:p>
        </p:txBody>
      </p:sp>
      <p:sp>
        <p:nvSpPr>
          <p:cNvPr id="4" name="内容占位符 3">
            <a:extLst>
              <a:ext uri="{FF2B5EF4-FFF2-40B4-BE49-F238E27FC236}">
                <a16:creationId xmlns:a16="http://schemas.microsoft.com/office/drawing/2014/main" id="{EB77F3B2-8C79-4263-804C-E13C915E0776}"/>
              </a:ext>
            </a:extLst>
          </p:cNvPr>
          <p:cNvSpPr>
            <a:spLocks noGrp="1"/>
          </p:cNvSpPr>
          <p:nvPr>
            <p:ph sz="half" idx="2"/>
          </p:nvPr>
        </p:nvSpPr>
        <p:spPr/>
        <p:txBody>
          <a:bodyPr/>
          <a:lstStyle/>
          <a:p>
            <a:r>
              <a:rPr lang="zh-CN" altLang="en-US" dirty="0"/>
              <a:t>算法类型</a:t>
            </a:r>
            <a:endParaRPr lang="en-US" altLang="zh-CN" dirty="0"/>
          </a:p>
          <a:p>
            <a:r>
              <a:rPr lang="en-US" altLang="zh-CN" dirty="0"/>
              <a:t>PRM</a:t>
            </a:r>
            <a:r>
              <a:rPr lang="zh-CN" altLang="en-US" dirty="0"/>
              <a:t>：概率路图法</a:t>
            </a:r>
            <a:endParaRPr lang="en-US" altLang="zh-CN" dirty="0"/>
          </a:p>
          <a:p>
            <a:r>
              <a:rPr lang="en-US" altLang="zh-CN" dirty="0"/>
              <a:t>RRT</a:t>
            </a:r>
            <a:r>
              <a:rPr lang="zh-CN" altLang="en-US" dirty="0"/>
              <a:t>：快速随机扩展书法</a:t>
            </a:r>
          </a:p>
        </p:txBody>
      </p:sp>
    </p:spTree>
    <p:extLst>
      <p:ext uri="{BB962C8B-B14F-4D97-AF65-F5344CB8AC3E}">
        <p14:creationId xmlns:p14="http://schemas.microsoft.com/office/powerpoint/2010/main" val="202477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9AE29-3EEA-4574-BFF7-6B1D93ED3E48}"/>
              </a:ext>
            </a:extLst>
          </p:cNvPr>
          <p:cNvSpPr>
            <a:spLocks noGrp="1"/>
          </p:cNvSpPr>
          <p:nvPr>
            <p:ph type="title"/>
          </p:nvPr>
        </p:nvSpPr>
        <p:spPr/>
        <p:txBody>
          <a:bodyPr/>
          <a:lstStyle/>
          <a:p>
            <a:r>
              <a:rPr lang="zh-CN" altLang="en-US" dirty="0"/>
              <a:t>路径规划的一般步骤</a:t>
            </a:r>
          </a:p>
        </p:txBody>
      </p:sp>
      <p:sp>
        <p:nvSpPr>
          <p:cNvPr id="3" name="内容占位符 2">
            <a:extLst>
              <a:ext uri="{FF2B5EF4-FFF2-40B4-BE49-F238E27FC236}">
                <a16:creationId xmlns:a16="http://schemas.microsoft.com/office/drawing/2014/main" id="{B8AEDD0D-9D61-4A61-B04A-AAFDBDB50CFB}"/>
              </a:ext>
            </a:extLst>
          </p:cNvPr>
          <p:cNvSpPr>
            <a:spLocks noGrp="1"/>
          </p:cNvSpPr>
          <p:nvPr>
            <p:ph idx="1"/>
          </p:nvPr>
        </p:nvSpPr>
        <p:spPr/>
        <p:txBody>
          <a:bodyPr>
            <a:normAutofit fontScale="77500" lnSpcReduction="20000"/>
          </a:bodyPr>
          <a:lstStyle/>
          <a:p>
            <a:pPr marL="0" indent="0">
              <a:lnSpc>
                <a:spcPct val="110000"/>
              </a:lnSpc>
              <a:buNone/>
            </a:pPr>
            <a:r>
              <a:rPr lang="zh-CN" altLang="en-US" sz="3000" dirty="0"/>
              <a:t>一般的连续域范围内路径规划问题，如机器人、飞行器等的动态路径规划问题，其一般步骤主要包括环境建模、路径搜索、路径平滑三个环节。</a:t>
            </a:r>
          </a:p>
          <a:p>
            <a:pPr marL="0" indent="0">
              <a:lnSpc>
                <a:spcPct val="110000"/>
              </a:lnSpc>
              <a:buNone/>
            </a:pPr>
            <a:r>
              <a:rPr lang="zh-CN" altLang="en-US" sz="3000" dirty="0"/>
              <a:t>（</a:t>
            </a:r>
            <a:r>
              <a:rPr lang="en-US" altLang="zh-CN" sz="3000" dirty="0"/>
              <a:t>1</a:t>
            </a:r>
            <a:r>
              <a:rPr lang="zh-CN" altLang="en-US" sz="3000" dirty="0"/>
              <a:t>）环境建模。目的是建立一个便于计算机进行路径规划所使用的环境模型。</a:t>
            </a:r>
            <a:endParaRPr lang="en-US" altLang="zh-CN" sz="3000" dirty="0"/>
          </a:p>
          <a:p>
            <a:pPr marL="0" indent="0">
              <a:lnSpc>
                <a:spcPct val="110000"/>
              </a:lnSpc>
              <a:buNone/>
            </a:pPr>
            <a:r>
              <a:rPr lang="zh-CN" altLang="en-US" sz="3000" dirty="0"/>
              <a:t>（</a:t>
            </a:r>
            <a:r>
              <a:rPr lang="en-US" altLang="zh-CN" sz="3000" dirty="0"/>
              <a:t>2</a:t>
            </a:r>
            <a:r>
              <a:rPr lang="zh-CN" altLang="en-US" sz="3000" dirty="0"/>
              <a:t>）路径搜索。路径搜索阶段是在环境模型的基础上应用相应算法寻找一条行走路径，使预定的性能函数获得最优值。</a:t>
            </a:r>
          </a:p>
          <a:p>
            <a:pPr marL="0" indent="0">
              <a:lnSpc>
                <a:spcPct val="110000"/>
              </a:lnSpc>
              <a:buNone/>
            </a:pPr>
            <a:r>
              <a:rPr lang="zh-CN" altLang="en-US" sz="3000" dirty="0"/>
              <a:t>（</a:t>
            </a:r>
            <a:r>
              <a:rPr lang="en-US" altLang="zh-CN" sz="3000" dirty="0"/>
              <a:t>3</a:t>
            </a:r>
            <a:r>
              <a:rPr lang="zh-CN" altLang="en-US" sz="3000" dirty="0"/>
              <a:t>）路径平滑。通过相应算法搜索出的路径并不一定是一条运动体可以行走的可行路径，需要作进一步处理与平滑才能使其成为一条实际可行的路径。</a:t>
            </a:r>
            <a:endParaRPr lang="en-US" altLang="zh-CN" sz="3000" dirty="0"/>
          </a:p>
          <a:p>
            <a:pPr marL="0" indent="0">
              <a:lnSpc>
                <a:spcPct val="110000"/>
              </a:lnSpc>
              <a:buNone/>
            </a:pPr>
            <a:endParaRPr lang="zh-CN" altLang="en-US" sz="3000" dirty="0"/>
          </a:p>
          <a:p>
            <a:pPr marL="0" indent="0">
              <a:lnSpc>
                <a:spcPct val="110000"/>
              </a:lnSpc>
              <a:buNone/>
            </a:pPr>
            <a:r>
              <a:rPr lang="zh-CN" altLang="en-US" sz="3000" dirty="0"/>
              <a:t>对于离散域范围内的路径规划问题，或者在环境建模或路径搜索前己经做好路径可行性分析的问题，路径平滑环节可以省去。</a:t>
            </a:r>
          </a:p>
          <a:p>
            <a:endParaRPr lang="zh-CN" altLang="en-US" dirty="0"/>
          </a:p>
        </p:txBody>
      </p:sp>
    </p:spTree>
    <p:extLst>
      <p:ext uri="{BB962C8B-B14F-4D97-AF65-F5344CB8AC3E}">
        <p14:creationId xmlns:p14="http://schemas.microsoft.com/office/powerpoint/2010/main" val="32002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BEF46-891D-42F4-B791-0DE77F127EFD}"/>
              </a:ext>
            </a:extLst>
          </p:cNvPr>
          <p:cNvSpPr>
            <a:spLocks noGrp="1"/>
          </p:cNvSpPr>
          <p:nvPr>
            <p:ph type="title"/>
          </p:nvPr>
        </p:nvSpPr>
        <p:spPr/>
        <p:txBody>
          <a:bodyPr/>
          <a:lstStyle/>
          <a:p>
            <a:r>
              <a:rPr lang="zh-CN" altLang="en-US" dirty="0"/>
              <a:t>伪代码</a:t>
            </a:r>
          </a:p>
        </p:txBody>
      </p:sp>
      <p:pic>
        <p:nvPicPr>
          <p:cNvPr id="6" name="内容占位符 5">
            <a:extLst>
              <a:ext uri="{FF2B5EF4-FFF2-40B4-BE49-F238E27FC236}">
                <a16:creationId xmlns:a16="http://schemas.microsoft.com/office/drawing/2014/main" id="{4D1C3055-18CC-41D5-B5B6-3EDEB2D9BCB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191669"/>
            <a:ext cx="5181600" cy="1619250"/>
          </a:xfrm>
        </p:spPr>
      </p:pic>
      <p:pic>
        <p:nvPicPr>
          <p:cNvPr id="8" name="内容占位符 7">
            <a:extLst>
              <a:ext uri="{FF2B5EF4-FFF2-40B4-BE49-F238E27FC236}">
                <a16:creationId xmlns:a16="http://schemas.microsoft.com/office/drawing/2014/main" id="{53FCAFCE-408A-4AF7-86DA-195DAD20EA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01884"/>
            <a:ext cx="5181600" cy="3198819"/>
          </a:xfrm>
        </p:spPr>
      </p:pic>
    </p:spTree>
    <p:extLst>
      <p:ext uri="{BB962C8B-B14F-4D97-AF65-F5344CB8AC3E}">
        <p14:creationId xmlns:p14="http://schemas.microsoft.com/office/powerpoint/2010/main" val="282795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9CBC1-068D-4795-8BCD-4C28D1811906}"/>
              </a:ext>
            </a:extLst>
          </p:cNvPr>
          <p:cNvSpPr>
            <a:spLocks noGrp="1"/>
          </p:cNvSpPr>
          <p:nvPr>
            <p:ph type="title"/>
          </p:nvPr>
        </p:nvSpPr>
        <p:spPr/>
        <p:txBody>
          <a:bodyPr/>
          <a:lstStyle/>
          <a:p>
            <a:r>
              <a:rPr lang="zh-CN" altLang="en-US" dirty="0"/>
              <a:t>伪代码</a:t>
            </a:r>
          </a:p>
        </p:txBody>
      </p:sp>
      <p:pic>
        <p:nvPicPr>
          <p:cNvPr id="6" name="内容占位符 5">
            <a:extLst>
              <a:ext uri="{FF2B5EF4-FFF2-40B4-BE49-F238E27FC236}">
                <a16:creationId xmlns:a16="http://schemas.microsoft.com/office/drawing/2014/main" id="{B640AE36-53B6-41BC-BC96-8A911917D9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4373" y="2011680"/>
            <a:ext cx="11503254" cy="3594767"/>
          </a:xfrm>
        </p:spPr>
      </p:pic>
      <p:sp>
        <p:nvSpPr>
          <p:cNvPr id="4" name="内容占位符 3">
            <a:extLst>
              <a:ext uri="{FF2B5EF4-FFF2-40B4-BE49-F238E27FC236}">
                <a16:creationId xmlns:a16="http://schemas.microsoft.com/office/drawing/2014/main" id="{B4532D26-9C28-42F1-A59F-D9D0EC8BC171}"/>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164109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367</Words>
  <Application>Microsoft Office PowerPoint</Application>
  <PresentationFormat>宽屏</PresentationFormat>
  <Paragraphs>45</Paragraphs>
  <Slides>11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Sampling-based Algorithms for Optimal Motion Planning</vt:lpstr>
      <vt:lpstr>基础知识</vt:lpstr>
      <vt:lpstr>图的表示：</vt:lpstr>
      <vt:lpstr>图的表示：</vt:lpstr>
      <vt:lpstr>基础知识</vt:lpstr>
      <vt:lpstr>基于采样的规划算法</vt:lpstr>
      <vt:lpstr>路径规划的一般步骤</vt:lpstr>
      <vt:lpstr>伪代码</vt:lpstr>
      <vt:lpstr>伪代码</vt:lpstr>
      <vt:lpstr>基础知识</vt:lpstr>
      <vt:lpstr>结果图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冠聪 罗</dc:creator>
  <cp:lastModifiedBy>冠聪 罗</cp:lastModifiedBy>
  <cp:revision>10</cp:revision>
  <dcterms:created xsi:type="dcterms:W3CDTF">2019-05-30T12:14:40Z</dcterms:created>
  <dcterms:modified xsi:type="dcterms:W3CDTF">2019-06-03T07:11:42Z</dcterms:modified>
</cp:coreProperties>
</file>