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799763" cy="7205663"/>
  <p:notesSz cx="6858000" cy="9144000"/>
  <p:defaultTextStyle>
    <a:defPPr>
      <a:defRPr lang="en-US"/>
    </a:defPPr>
    <a:lvl1pPr marL="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9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91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187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583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979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374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770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5166" algn="l" defTabSz="5143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EB1"/>
    <a:srgbClr val="20385F"/>
    <a:srgbClr val="6ABC93"/>
    <a:srgbClr val="227157"/>
    <a:srgbClr val="00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928" y="-96"/>
      </p:cViewPr>
      <p:guideLst>
        <p:guide orient="horz" pos="227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2291-B8F3-D248-AA00-546E8D4B4562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685800"/>
            <a:ext cx="5137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D0000-FDE6-9749-BD16-9584B457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9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88561"/>
            <a:ext cx="2429947" cy="61481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88561"/>
            <a:ext cx="7109844" cy="61481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630306"/>
            <a:ext cx="9179799" cy="143112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3054068"/>
            <a:ext cx="9179799" cy="15762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9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3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7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5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81322"/>
            <a:ext cx="4769895" cy="47554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81322"/>
            <a:ext cx="4769895" cy="47554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12935"/>
            <a:ext cx="4771771" cy="672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285129"/>
            <a:ext cx="4771771" cy="415159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612935"/>
            <a:ext cx="4773645" cy="672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96" indent="0">
              <a:buNone/>
              <a:defRPr sz="2300" b="1"/>
            </a:lvl2pPr>
            <a:lvl3pPr marL="1028791" indent="0">
              <a:buNone/>
              <a:defRPr sz="2000" b="1"/>
            </a:lvl3pPr>
            <a:lvl4pPr marL="1543187" indent="0">
              <a:buNone/>
              <a:defRPr sz="1800" b="1"/>
            </a:lvl4pPr>
            <a:lvl5pPr marL="2057583" indent="0">
              <a:buNone/>
              <a:defRPr sz="1800" b="1"/>
            </a:lvl5pPr>
            <a:lvl6pPr marL="2571979" indent="0">
              <a:buNone/>
              <a:defRPr sz="1800" b="1"/>
            </a:lvl6pPr>
            <a:lvl7pPr marL="3086374" indent="0">
              <a:buNone/>
              <a:defRPr sz="1800" b="1"/>
            </a:lvl7pPr>
            <a:lvl8pPr marL="3600770" indent="0">
              <a:buNone/>
              <a:defRPr sz="1800" b="1"/>
            </a:lvl8pPr>
            <a:lvl9pPr marL="411516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285129"/>
            <a:ext cx="4773645" cy="415159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86892"/>
            <a:ext cx="3553048" cy="122096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86893"/>
            <a:ext cx="6037368" cy="6149834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507852"/>
            <a:ext cx="3553048" cy="4928874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5043964"/>
            <a:ext cx="6479858" cy="5954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43839"/>
            <a:ext cx="6479858" cy="4323398"/>
          </a:xfrm>
        </p:spPr>
        <p:txBody>
          <a:bodyPr/>
          <a:lstStyle>
            <a:lvl1pPr marL="0" indent="0">
              <a:buNone/>
              <a:defRPr sz="3600"/>
            </a:lvl1pPr>
            <a:lvl2pPr marL="514396" indent="0">
              <a:buNone/>
              <a:defRPr sz="3200"/>
            </a:lvl2pPr>
            <a:lvl3pPr marL="1028791" indent="0">
              <a:buNone/>
              <a:defRPr sz="2700"/>
            </a:lvl3pPr>
            <a:lvl4pPr marL="1543187" indent="0">
              <a:buNone/>
              <a:defRPr sz="2300"/>
            </a:lvl4pPr>
            <a:lvl5pPr marL="2057583" indent="0">
              <a:buNone/>
              <a:defRPr sz="2300"/>
            </a:lvl5pPr>
            <a:lvl6pPr marL="2571979" indent="0">
              <a:buNone/>
              <a:defRPr sz="2300"/>
            </a:lvl6pPr>
            <a:lvl7pPr marL="3086374" indent="0">
              <a:buNone/>
              <a:defRPr sz="2300"/>
            </a:lvl7pPr>
            <a:lvl8pPr marL="3600770" indent="0">
              <a:buNone/>
              <a:defRPr sz="2300"/>
            </a:lvl8pPr>
            <a:lvl9pPr marL="4115166" indent="0">
              <a:buNone/>
              <a:defRPr sz="23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639433"/>
            <a:ext cx="6479858" cy="845664"/>
          </a:xfrm>
        </p:spPr>
        <p:txBody>
          <a:bodyPr/>
          <a:lstStyle>
            <a:lvl1pPr marL="0" indent="0">
              <a:buNone/>
              <a:defRPr sz="1600"/>
            </a:lvl1pPr>
            <a:lvl2pPr marL="514396" indent="0">
              <a:buNone/>
              <a:defRPr sz="1400"/>
            </a:lvl2pPr>
            <a:lvl3pPr marL="1028791" indent="0">
              <a:buNone/>
              <a:defRPr sz="1100"/>
            </a:lvl3pPr>
            <a:lvl4pPr marL="1543187" indent="0">
              <a:buNone/>
              <a:defRPr sz="1000"/>
            </a:lvl4pPr>
            <a:lvl5pPr marL="2057583" indent="0">
              <a:buNone/>
              <a:defRPr sz="1000"/>
            </a:lvl5pPr>
            <a:lvl6pPr marL="2571979" indent="0">
              <a:buNone/>
              <a:defRPr sz="1000"/>
            </a:lvl6pPr>
            <a:lvl7pPr marL="3086374" indent="0">
              <a:buNone/>
              <a:defRPr sz="1000"/>
            </a:lvl7pPr>
            <a:lvl8pPr marL="3600770" indent="0">
              <a:buNone/>
              <a:defRPr sz="1000"/>
            </a:lvl8pPr>
            <a:lvl9pPr marL="411516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AB7D-5A9A-E243-B3DB-0343135DFCF4}" type="datetimeFigureOut">
              <a:rPr lang="en-US" smtClean="0"/>
              <a:t>03.07.20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0252-8BFB-8D41-8BB9-FEF2B68EB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35655"/>
            <a:ext cx="9719787" cy="365508"/>
          </a:xfrm>
          <a:prstGeom prst="rect">
            <a:avLst/>
          </a:prstGeom>
        </p:spPr>
        <p:txBody>
          <a:bodyPr vert="horz" lIns="102879" tIns="51440" rIns="102879" bIns="5144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479651"/>
            <a:ext cx="9719787" cy="5957075"/>
          </a:xfrm>
          <a:prstGeom prst="rect">
            <a:avLst/>
          </a:prstGeom>
        </p:spPr>
        <p:txBody>
          <a:bodyPr vert="horz" lIns="102879" tIns="51440" rIns="102879" bIns="5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685659"/>
            <a:ext cx="2519945" cy="383635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AB7D-5A9A-E243-B3DB-0343135DFCF4}" type="datetimeFigureOut">
              <a:rPr lang="en-US" smtClean="0"/>
              <a:t>03.07.20</a:t>
            </a:fld>
            <a:r>
              <a:rPr lang="en-US" dirty="0" smtClean="0"/>
              <a:t> 4:35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678583"/>
            <a:ext cx="3419925" cy="383635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678583"/>
            <a:ext cx="2519945" cy="383635"/>
          </a:xfrm>
          <a:prstGeom prst="rect">
            <a:avLst/>
          </a:prstGeom>
        </p:spPr>
        <p:txBody>
          <a:bodyPr vert="horz" lIns="102879" tIns="51440" rIns="102879" bIns="5144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err="1" smtClean="0"/>
              <a:t>Keine</a:t>
            </a:r>
            <a:r>
              <a:rPr lang="en-US" b="1" dirty="0" smtClean="0"/>
              <a:t> </a:t>
            </a:r>
            <a:r>
              <a:rPr lang="en-US" b="1" dirty="0" err="1" smtClean="0"/>
              <a:t>Weitergabe</a:t>
            </a:r>
            <a:r>
              <a:rPr lang="en-US" b="1" dirty="0" smtClean="0"/>
              <a:t> an </a:t>
            </a:r>
            <a:r>
              <a:rPr lang="en-US" b="1" dirty="0" err="1" smtClean="0"/>
              <a:t>Dritte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0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514396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97" indent="-385797" algn="l" defTabSz="514396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93" indent="-321497" algn="l" defTabSz="514396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989" indent="-257198" algn="l" defTabSz="51439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385" indent="-257198" algn="l" defTabSz="51439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781" indent="-257198" algn="l" defTabSz="51439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9176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572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968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2364" indent="-257198" algn="l" defTabSz="51439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91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187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3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979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374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770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5166" algn="l" defTabSz="5143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n 43"/>
          <p:cNvSpPr/>
          <p:nvPr/>
        </p:nvSpPr>
        <p:spPr>
          <a:xfrm>
            <a:off x="1397939" y="4938233"/>
            <a:ext cx="858864" cy="1101730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400" b="1" dirty="0" err="1" smtClean="0"/>
              <a:t>Weitere</a:t>
            </a:r>
            <a:endParaRPr lang="en-US" sz="1400" b="1" dirty="0" smtClean="0"/>
          </a:p>
          <a:p>
            <a:pPr algn="ctr"/>
            <a:r>
              <a:rPr lang="en-US" sz="1400" b="1" dirty="0" err="1" smtClean="0"/>
              <a:t>Daten</a:t>
            </a:r>
            <a:endParaRPr lang="en-US" sz="1400" b="1" dirty="0"/>
          </a:p>
        </p:txBody>
      </p:sp>
      <p:sp>
        <p:nvSpPr>
          <p:cNvPr id="43" name="Can 42"/>
          <p:cNvSpPr/>
          <p:nvPr/>
        </p:nvSpPr>
        <p:spPr>
          <a:xfrm>
            <a:off x="1399338" y="4025577"/>
            <a:ext cx="858864" cy="1101730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400" b="1" dirty="0" err="1" smtClean="0"/>
              <a:t>Katalog</a:t>
            </a:r>
            <a:r>
              <a:rPr lang="en-US" sz="1400" b="1" dirty="0" smtClean="0"/>
              <a:t>-</a:t>
            </a:r>
          </a:p>
          <a:p>
            <a:pPr algn="ctr"/>
            <a:r>
              <a:rPr lang="en-US" sz="1400" b="1" dirty="0" err="1"/>
              <a:t>d</a:t>
            </a:r>
            <a:r>
              <a:rPr lang="en-US" sz="1400" b="1" dirty="0" err="1" smtClean="0"/>
              <a:t>aten</a:t>
            </a:r>
            <a:endParaRPr lang="en-US" sz="1400" b="1" dirty="0"/>
          </a:p>
        </p:txBody>
      </p:sp>
      <p:sp>
        <p:nvSpPr>
          <p:cNvPr id="42" name="Can 41"/>
          <p:cNvSpPr/>
          <p:nvPr/>
        </p:nvSpPr>
        <p:spPr>
          <a:xfrm>
            <a:off x="1397939" y="3112921"/>
            <a:ext cx="858864" cy="1101730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400" b="1" dirty="0" err="1" smtClean="0"/>
              <a:t>Kfm</a:t>
            </a:r>
            <a:r>
              <a:rPr lang="en-US" sz="1400" b="1" dirty="0" smtClean="0"/>
              <a:t>.</a:t>
            </a:r>
          </a:p>
          <a:p>
            <a:pPr algn="ctr"/>
            <a:r>
              <a:rPr lang="en-US" sz="1400" b="1" dirty="0" err="1" smtClean="0"/>
              <a:t>Daten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1223" y="132420"/>
            <a:ext cx="1467547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b="1" dirty="0" err="1" smtClean="0">
                <a:latin typeface="Microsoft Sans Serif"/>
                <a:cs typeface="Microsoft Sans Serif"/>
              </a:rPr>
              <a:t>Ist-Zustand</a:t>
            </a:r>
            <a:endParaRPr lang="en-US" b="1" dirty="0" smtClean="0">
              <a:latin typeface="Microsoft Sans Serif"/>
              <a:cs typeface="Microsoft Sans Serif"/>
            </a:endParaRPr>
          </a:p>
        </p:txBody>
      </p:sp>
      <p:pic>
        <p:nvPicPr>
          <p:cNvPr id="18" name="Picture 17" descr="ig_1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32" y="117930"/>
            <a:ext cx="2577720" cy="5961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05479" y="6878022"/>
            <a:ext cx="7381245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Copyright </a:t>
            </a:r>
            <a:r>
              <a:rPr lang="de-DE" sz="1200" dirty="0" smtClean="0">
                <a:solidFill>
                  <a:srgbClr val="595959"/>
                </a:solidFill>
              </a:rPr>
              <a:t>© 2013 </a:t>
            </a:r>
            <a:r>
              <a:rPr lang="mr-IN" sz="1200" dirty="0" smtClean="0">
                <a:solidFill>
                  <a:srgbClr val="595959"/>
                </a:solidFill>
              </a:rPr>
              <a:t>–</a:t>
            </a:r>
            <a:r>
              <a:rPr lang="de-DE" sz="1200" dirty="0" smtClean="0">
                <a:solidFill>
                  <a:srgbClr val="595959"/>
                </a:solidFill>
              </a:rPr>
              <a:t> 2020 </a:t>
            </a:r>
            <a:r>
              <a:rPr lang="de-DE" sz="1200" dirty="0" err="1" smtClean="0">
                <a:solidFill>
                  <a:srgbClr val="595959"/>
                </a:solidFill>
              </a:rPr>
              <a:t>intelligentgraphics</a:t>
            </a:r>
            <a:r>
              <a:rPr lang="de-DE" sz="1200" dirty="0" smtClean="0">
                <a:solidFill>
                  <a:srgbClr val="595959"/>
                </a:solidFill>
              </a:rPr>
              <a:t>. All </a:t>
            </a:r>
            <a:r>
              <a:rPr lang="de-DE" sz="1200" dirty="0" err="1" smtClean="0">
                <a:solidFill>
                  <a:srgbClr val="595959"/>
                </a:solidFill>
              </a:rPr>
              <a:t>Rights</a:t>
            </a:r>
            <a:r>
              <a:rPr lang="de-DE" sz="1200" dirty="0" smtClean="0">
                <a:solidFill>
                  <a:srgbClr val="595959"/>
                </a:solidFill>
              </a:rPr>
              <a:t> </a:t>
            </a:r>
            <a:r>
              <a:rPr lang="de-DE" sz="1200" dirty="0" err="1" smtClean="0">
                <a:solidFill>
                  <a:srgbClr val="595959"/>
                </a:solidFill>
              </a:rPr>
              <a:t>Reserved</a:t>
            </a:r>
            <a:r>
              <a:rPr lang="de-DE" sz="1200" dirty="0" smtClean="0">
                <a:solidFill>
                  <a:srgbClr val="595959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223" y="560159"/>
            <a:ext cx="99546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Im</a:t>
            </a:r>
            <a:r>
              <a:rPr lang="en-US" sz="1400" dirty="0" smtClean="0"/>
              <a:t> </a:t>
            </a:r>
            <a:r>
              <a:rPr lang="en-US" sz="1400" dirty="0" err="1" smtClean="0"/>
              <a:t>Bereich</a:t>
            </a:r>
            <a:r>
              <a:rPr lang="en-US" sz="1400" dirty="0" smtClean="0"/>
              <a:t> der </a:t>
            </a:r>
            <a:r>
              <a:rPr lang="en-US" sz="1400" dirty="0" err="1" smtClean="0"/>
              <a:t>Produktkonfiguration</a:t>
            </a:r>
            <a:r>
              <a:rPr lang="en-US" sz="1400" dirty="0" smtClean="0"/>
              <a:t> </a:t>
            </a:r>
            <a:r>
              <a:rPr lang="en-US" sz="1400" dirty="0" err="1" smtClean="0"/>
              <a:t>findet</a:t>
            </a:r>
            <a:r>
              <a:rPr lang="en-US" sz="1400" dirty="0" smtClean="0"/>
              <a:t> man </a:t>
            </a:r>
            <a:r>
              <a:rPr lang="en-US" sz="1400" dirty="0" err="1" smtClean="0"/>
              <a:t>heute</a:t>
            </a:r>
            <a:r>
              <a:rPr lang="en-US" sz="1400" dirty="0" smtClean="0"/>
              <a:t> in der Regel </a:t>
            </a:r>
            <a:r>
              <a:rPr lang="en-US" sz="1400" dirty="0" err="1" smtClean="0"/>
              <a:t>schwergewichtige</a:t>
            </a:r>
            <a:endParaRPr lang="en-US" sz="1400" dirty="0" smtClean="0"/>
          </a:p>
          <a:p>
            <a:r>
              <a:rPr lang="en-US" sz="1400" dirty="0" err="1" smtClean="0"/>
              <a:t>Stammdatenansaetze</a:t>
            </a:r>
            <a:r>
              <a:rPr lang="en-US" sz="1400" dirty="0" smtClean="0"/>
              <a:t>, die </a:t>
            </a:r>
            <a:r>
              <a:rPr lang="en-US" sz="1400" dirty="0" err="1" smtClean="0"/>
              <a:t>sehr</a:t>
            </a:r>
            <a:r>
              <a:rPr lang="en-US" sz="1400" dirty="0" smtClean="0"/>
              <a:t> </a:t>
            </a:r>
            <a:r>
              <a:rPr lang="en-US" sz="1400" dirty="0" err="1" smtClean="0"/>
              <a:t>kostenintensiv</a:t>
            </a:r>
            <a:r>
              <a:rPr lang="en-US" sz="1400" dirty="0" smtClean="0"/>
              <a:t> </a:t>
            </a:r>
            <a:r>
              <a:rPr lang="en-US" sz="1400" dirty="0" err="1" smtClean="0"/>
              <a:t>sind</a:t>
            </a:r>
            <a:r>
              <a:rPr lang="en-US" sz="1400" dirty="0" smtClean="0"/>
              <a:t> und oft </a:t>
            </a:r>
            <a:r>
              <a:rPr lang="en-US" sz="1400" dirty="0" err="1" smtClean="0"/>
              <a:t>zu</a:t>
            </a:r>
            <a:r>
              <a:rPr lang="en-US" sz="1400" dirty="0" smtClean="0"/>
              <a:t> </a:t>
            </a:r>
            <a:r>
              <a:rPr lang="en-US" sz="1400" dirty="0" err="1" smtClean="0"/>
              <a:t>proprietaeren</a:t>
            </a:r>
            <a:r>
              <a:rPr lang="en-US" sz="1400" dirty="0" smtClean="0"/>
              <a:t> </a:t>
            </a:r>
            <a:r>
              <a:rPr lang="en-US" sz="1400" dirty="0" err="1" smtClean="0"/>
              <a:t>Infrastrukturen</a:t>
            </a:r>
            <a:r>
              <a:rPr lang="en-US" sz="1400" dirty="0" smtClean="0"/>
              <a:t> </a:t>
            </a:r>
            <a:r>
              <a:rPr lang="en-US" sz="1400" dirty="0" err="1" smtClean="0"/>
              <a:t>fuehren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Fuer</a:t>
            </a:r>
            <a:r>
              <a:rPr lang="en-US" sz="1400" dirty="0" smtClean="0"/>
              <a:t> den </a:t>
            </a:r>
            <a:r>
              <a:rPr lang="en-US" sz="1400" dirty="0" err="1" smtClean="0"/>
              <a:t>Industriekunden</a:t>
            </a:r>
            <a:r>
              <a:rPr lang="en-US" sz="1400" dirty="0" smtClean="0"/>
              <a:t> </a:t>
            </a:r>
            <a:r>
              <a:rPr lang="en-US" sz="1400" dirty="0" err="1" smtClean="0"/>
              <a:t>bedeutet</a:t>
            </a:r>
            <a:r>
              <a:rPr lang="en-US" sz="1400" dirty="0" smtClean="0"/>
              <a:t> das oft </a:t>
            </a:r>
            <a:r>
              <a:rPr lang="en-US" sz="1400" dirty="0" err="1" smtClean="0"/>
              <a:t>ein</a:t>
            </a:r>
            <a:r>
              <a:rPr lang="en-US" sz="1400" dirty="0" smtClean="0"/>
              <a:t> Vendor-</a:t>
            </a:r>
            <a:r>
              <a:rPr lang="en-US" sz="1400" dirty="0" err="1" smtClean="0"/>
              <a:t>Lockin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err="1" smtClean="0"/>
              <a:t>mit</a:t>
            </a:r>
            <a:r>
              <a:rPr lang="en-US" sz="1400" dirty="0" smtClean="0"/>
              <a:t> </a:t>
            </a:r>
            <a:r>
              <a:rPr lang="en-US" sz="1400" dirty="0" err="1" smtClean="0"/>
              <a:t>einigen</a:t>
            </a:r>
            <a:r>
              <a:rPr lang="en-US" sz="1400" dirty="0" smtClean="0"/>
              <a:t> </a:t>
            </a:r>
            <a:r>
              <a:rPr lang="en-US" sz="1400" dirty="0" err="1" smtClean="0"/>
              <a:t>Vorteilen</a:t>
            </a:r>
            <a:r>
              <a:rPr lang="en-US" sz="1400" dirty="0" smtClean="0"/>
              <a:t>, </a:t>
            </a:r>
            <a:r>
              <a:rPr lang="en-US" sz="1400" dirty="0" err="1" smtClean="0"/>
              <a:t>aber</a:t>
            </a:r>
            <a:r>
              <a:rPr lang="en-US" sz="1400" dirty="0" smtClean="0"/>
              <a:t> </a:t>
            </a:r>
            <a:r>
              <a:rPr lang="en-US" sz="1400" dirty="0" err="1" smtClean="0"/>
              <a:t>auch</a:t>
            </a:r>
            <a:r>
              <a:rPr lang="en-US" sz="1400" dirty="0" smtClean="0"/>
              <a:t> </a:t>
            </a:r>
            <a:r>
              <a:rPr lang="en-US" sz="1400" dirty="0" err="1" smtClean="0"/>
              <a:t>gravierenden</a:t>
            </a:r>
            <a:endParaRPr lang="en-US" sz="1400" dirty="0"/>
          </a:p>
          <a:p>
            <a:r>
              <a:rPr lang="en-US" sz="1400" dirty="0" err="1" smtClean="0"/>
              <a:t>Nachteilen</a:t>
            </a:r>
            <a:r>
              <a:rPr lang="en-US" sz="1400" dirty="0" smtClean="0"/>
              <a:t> </a:t>
            </a:r>
            <a:r>
              <a:rPr lang="en-US" sz="1400" dirty="0" err="1" smtClean="0"/>
              <a:t>angesichts</a:t>
            </a:r>
            <a:r>
              <a:rPr lang="en-US" sz="1400" dirty="0" smtClean="0"/>
              <a:t> </a:t>
            </a:r>
            <a:r>
              <a:rPr lang="en-US" sz="1400" dirty="0" err="1" smtClean="0"/>
              <a:t>steigender</a:t>
            </a:r>
            <a:r>
              <a:rPr lang="en-US" sz="1400" dirty="0" smtClean="0"/>
              <a:t> </a:t>
            </a:r>
            <a:r>
              <a:rPr lang="en-US" sz="1400" dirty="0" err="1" smtClean="0"/>
              <a:t>Diversifizierung</a:t>
            </a:r>
            <a:r>
              <a:rPr lang="en-US" sz="1400" dirty="0" smtClean="0"/>
              <a:t> der </a:t>
            </a:r>
            <a:r>
              <a:rPr lang="en-US" sz="1400" dirty="0" err="1" smtClean="0"/>
              <a:t>Zielsysteme</a:t>
            </a:r>
            <a:r>
              <a:rPr lang="en-US" sz="1400" dirty="0" smtClean="0"/>
              <a:t> und </a:t>
            </a:r>
            <a:r>
              <a:rPr lang="en-US" sz="1400" dirty="0" err="1" smtClean="0"/>
              <a:t>beschleunigender</a:t>
            </a:r>
            <a:r>
              <a:rPr lang="en-US" sz="1400" dirty="0"/>
              <a:t> </a:t>
            </a:r>
            <a:r>
              <a:rPr lang="en-US" sz="1400" dirty="0" err="1" smtClean="0"/>
              <a:t>Entwicklung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Die </a:t>
            </a:r>
            <a:r>
              <a:rPr lang="en-US" sz="1400" dirty="0" err="1" smtClean="0"/>
              <a:t>Schwergewichtigkeit</a:t>
            </a:r>
            <a:r>
              <a:rPr lang="en-US" sz="1400" dirty="0" smtClean="0"/>
              <a:t> </a:t>
            </a:r>
            <a:r>
              <a:rPr lang="en-US" sz="1400" dirty="0" err="1" smtClean="0"/>
              <a:t>ist</a:t>
            </a:r>
            <a:r>
              <a:rPr lang="en-US" sz="1400" dirty="0" smtClean="0"/>
              <a:t> </a:t>
            </a:r>
            <a:r>
              <a:rPr lang="en-US" sz="1400" dirty="0" err="1" smtClean="0"/>
              <a:t>nicht</a:t>
            </a:r>
            <a:r>
              <a:rPr lang="en-US" sz="1400" dirty="0" smtClean="0"/>
              <a:t> </a:t>
            </a:r>
            <a:r>
              <a:rPr lang="en-US" sz="1400" dirty="0" err="1" smtClean="0"/>
              <a:t>nur</a:t>
            </a:r>
            <a:r>
              <a:rPr lang="en-US" sz="1400" dirty="0" smtClean="0"/>
              <a:t> </a:t>
            </a:r>
            <a:r>
              <a:rPr lang="en-US" sz="1400" dirty="0" err="1" smtClean="0"/>
              <a:t>ein</a:t>
            </a:r>
            <a:r>
              <a:rPr lang="en-US" sz="1400" dirty="0" smtClean="0"/>
              <a:t> </a:t>
            </a:r>
            <a:r>
              <a:rPr lang="en-US" sz="1400" dirty="0" err="1" smtClean="0"/>
              <a:t>Kostentreiber</a:t>
            </a:r>
            <a:r>
              <a:rPr lang="en-US" sz="1400" dirty="0" smtClean="0"/>
              <a:t>, </a:t>
            </a:r>
            <a:r>
              <a:rPr lang="en-US" sz="1400" dirty="0" err="1" smtClean="0"/>
              <a:t>gleichzeitig</a:t>
            </a:r>
            <a:r>
              <a:rPr lang="en-US" sz="1400" dirty="0" smtClean="0"/>
              <a:t> </a:t>
            </a:r>
            <a:r>
              <a:rPr lang="en-US" sz="1400" dirty="0" err="1" smtClean="0"/>
              <a:t>verlangt</a:t>
            </a:r>
            <a:r>
              <a:rPr lang="en-US" sz="1400" dirty="0" smtClean="0"/>
              <a:t> der E-Commerce </a:t>
            </a:r>
            <a:r>
              <a:rPr lang="en-US" sz="1400" dirty="0" err="1" smtClean="0"/>
              <a:t>auch</a:t>
            </a:r>
            <a:r>
              <a:rPr lang="en-US" sz="1400" dirty="0" smtClean="0"/>
              <a:t> </a:t>
            </a:r>
            <a:r>
              <a:rPr lang="en-US" sz="1400" dirty="0" err="1" smtClean="0"/>
              <a:t>nach</a:t>
            </a:r>
            <a:r>
              <a:rPr lang="en-US" sz="1400" dirty="0" smtClean="0"/>
              <a:t> </a:t>
            </a:r>
            <a:r>
              <a:rPr lang="en-US" sz="1400" dirty="0" err="1" smtClean="0"/>
              <a:t>leichtgewichtigen</a:t>
            </a:r>
            <a:r>
              <a:rPr lang="en-US" sz="1400" dirty="0" smtClean="0"/>
              <a:t> </a:t>
            </a:r>
            <a:r>
              <a:rPr lang="en-US" sz="1400" dirty="0" err="1" smtClean="0"/>
              <a:t>Loesungen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>
            <a:off x="1397939" y="2191321"/>
            <a:ext cx="858864" cy="1101730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400" b="1" dirty="0" smtClean="0"/>
              <a:t>3D-</a:t>
            </a:r>
          </a:p>
          <a:p>
            <a:pPr algn="ctr"/>
            <a:r>
              <a:rPr lang="en-US" sz="1400" b="1" dirty="0" err="1" smtClean="0"/>
              <a:t>Daten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2826273" y="3700360"/>
            <a:ext cx="1350529" cy="102858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/>
              <a:t>Daten</a:t>
            </a:r>
            <a:r>
              <a:rPr lang="en-US" sz="1400" b="1" dirty="0" smtClean="0"/>
              <a:t>-</a:t>
            </a:r>
          </a:p>
          <a:p>
            <a:pPr algn="ctr"/>
            <a:r>
              <a:rPr lang="en-US" sz="1400" b="1" dirty="0" smtClean="0"/>
              <a:t>distribution</a:t>
            </a:r>
            <a:endParaRPr lang="en-US" sz="14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062602" y="3700360"/>
            <a:ext cx="1350529" cy="102858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/>
              <a:t>Daten</a:t>
            </a:r>
            <a:r>
              <a:rPr lang="en-US" sz="1400" b="1" dirty="0" smtClean="0"/>
              <a:t>-</a:t>
            </a:r>
          </a:p>
          <a:p>
            <a:pPr algn="ctr"/>
            <a:r>
              <a:rPr lang="en-US" sz="1400" b="1" dirty="0" err="1" smtClean="0"/>
              <a:t>verarbeitung</a:t>
            </a:r>
            <a:endParaRPr lang="en-US" sz="1400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8083632" y="3363010"/>
            <a:ext cx="1287922" cy="168150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/>
              <a:t>Anwendung</a:t>
            </a: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2808" y="6445472"/>
            <a:ext cx="1526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Stammdaten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28545" y="6397817"/>
            <a:ext cx="197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Bewegungsdaten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88222" y="2083991"/>
            <a:ext cx="17888" cy="436148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4"/>
            <a:endCxn id="5" idx="1"/>
          </p:cNvCxnSpPr>
          <p:nvPr/>
        </p:nvCxnSpPr>
        <p:spPr>
          <a:xfrm>
            <a:off x="2256803" y="2742186"/>
            <a:ext cx="569470" cy="1472465"/>
          </a:xfrm>
          <a:prstGeom prst="bentConnector3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4"/>
            <a:endCxn id="5" idx="1"/>
          </p:cNvCxnSpPr>
          <p:nvPr/>
        </p:nvCxnSpPr>
        <p:spPr>
          <a:xfrm>
            <a:off x="2256803" y="3663786"/>
            <a:ext cx="569470" cy="55086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4"/>
            <a:endCxn id="5" idx="1"/>
          </p:cNvCxnSpPr>
          <p:nvPr/>
        </p:nvCxnSpPr>
        <p:spPr>
          <a:xfrm flipV="1">
            <a:off x="2258202" y="4214651"/>
            <a:ext cx="568071" cy="361791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4" idx="4"/>
            <a:endCxn id="5" idx="1"/>
          </p:cNvCxnSpPr>
          <p:nvPr/>
        </p:nvCxnSpPr>
        <p:spPr>
          <a:xfrm flipV="1">
            <a:off x="2256803" y="4214651"/>
            <a:ext cx="569470" cy="1274447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9" idx="1"/>
          </p:cNvCxnSpPr>
          <p:nvPr/>
        </p:nvCxnSpPr>
        <p:spPr>
          <a:xfrm>
            <a:off x="4176802" y="4214651"/>
            <a:ext cx="885800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3"/>
            <a:endCxn id="6" idx="1"/>
          </p:cNvCxnSpPr>
          <p:nvPr/>
        </p:nvCxnSpPr>
        <p:spPr>
          <a:xfrm flipV="1">
            <a:off x="6413131" y="4203764"/>
            <a:ext cx="1670501" cy="108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6985188" y="3517352"/>
            <a:ext cx="482970" cy="564181"/>
          </a:xfrm>
          <a:prstGeom prst="foldedCorner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466795" y="4265432"/>
            <a:ext cx="1511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Proprietaere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Hartverdrahtete</a:t>
            </a:r>
            <a:endParaRPr lang="en-US" sz="1400" dirty="0"/>
          </a:p>
          <a:p>
            <a:pPr algn="ctr"/>
            <a:r>
              <a:rPr lang="en-US" sz="1400" dirty="0" smtClean="0"/>
              <a:t>3D-/</a:t>
            </a:r>
            <a:r>
              <a:rPr lang="en-US" sz="1400" dirty="0" err="1" smtClean="0"/>
              <a:t>kfm</a:t>
            </a:r>
            <a:r>
              <a:rPr lang="en-US" sz="1400" dirty="0" smtClean="0"/>
              <a:t>. </a:t>
            </a:r>
            <a:r>
              <a:rPr lang="en-US" sz="1400" dirty="0" err="1" smtClean="0"/>
              <a:t>Produkt</a:t>
            </a:r>
            <a:r>
              <a:rPr lang="en-US" sz="1400" dirty="0" smtClean="0"/>
              <a:t>-</a:t>
            </a:r>
          </a:p>
          <a:p>
            <a:pPr algn="ctr"/>
            <a:r>
              <a:rPr lang="en-US" sz="1400" dirty="0" err="1" smtClean="0"/>
              <a:t>repraesentation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630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n 43"/>
          <p:cNvSpPr/>
          <p:nvPr/>
        </p:nvSpPr>
        <p:spPr>
          <a:xfrm>
            <a:off x="1354866" y="3199379"/>
            <a:ext cx="681277" cy="745003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/>
              <a:t>Weitere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Daten</a:t>
            </a:r>
            <a:endParaRPr lang="en-US" sz="1000" b="1" dirty="0"/>
          </a:p>
        </p:txBody>
      </p:sp>
      <p:sp>
        <p:nvSpPr>
          <p:cNvPr id="43" name="Can 42"/>
          <p:cNvSpPr/>
          <p:nvPr/>
        </p:nvSpPr>
        <p:spPr>
          <a:xfrm>
            <a:off x="1354867" y="2600224"/>
            <a:ext cx="682676" cy="762543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/>
              <a:t>Katalog</a:t>
            </a:r>
            <a:r>
              <a:rPr lang="en-US" sz="1000" b="1" dirty="0" smtClean="0"/>
              <a:t>-</a:t>
            </a:r>
          </a:p>
          <a:p>
            <a:pPr algn="ctr"/>
            <a:r>
              <a:rPr lang="en-US" sz="1000" b="1" dirty="0" err="1"/>
              <a:t>d</a:t>
            </a:r>
            <a:r>
              <a:rPr lang="en-US" sz="1000" b="1" dirty="0" err="1" smtClean="0"/>
              <a:t>aten</a:t>
            </a:r>
            <a:endParaRPr lang="en-US" sz="1000" b="1" dirty="0"/>
          </a:p>
        </p:txBody>
      </p:sp>
      <p:sp>
        <p:nvSpPr>
          <p:cNvPr id="42" name="Can 41"/>
          <p:cNvSpPr/>
          <p:nvPr/>
        </p:nvSpPr>
        <p:spPr>
          <a:xfrm>
            <a:off x="1354867" y="2036119"/>
            <a:ext cx="682676" cy="762194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/>
              <a:t>Kfm</a:t>
            </a:r>
            <a:r>
              <a:rPr lang="en-US" sz="1000" b="1" dirty="0" smtClean="0"/>
              <a:t>.</a:t>
            </a:r>
          </a:p>
          <a:p>
            <a:pPr algn="ctr"/>
            <a:r>
              <a:rPr lang="en-US" sz="1000" b="1" dirty="0" err="1" smtClean="0"/>
              <a:t>Daten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1223" y="132420"/>
            <a:ext cx="4141431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b="1" dirty="0" err="1" smtClean="0">
                <a:latin typeface="Microsoft Sans Serif"/>
                <a:cs typeface="Microsoft Sans Serif"/>
              </a:rPr>
              <a:t>Soll</a:t>
            </a:r>
            <a:r>
              <a:rPr lang="en-US" b="1" dirty="0" err="1" smtClean="0">
                <a:latin typeface="Microsoft Sans Serif"/>
                <a:cs typeface="Microsoft Sans Serif"/>
              </a:rPr>
              <a:t>-Zustand</a:t>
            </a:r>
            <a:r>
              <a:rPr lang="en-US" b="1" dirty="0" smtClean="0">
                <a:latin typeface="Microsoft Sans Serif"/>
                <a:cs typeface="Microsoft Sans Serif"/>
              </a:rPr>
              <a:t> - Open Configuration</a:t>
            </a:r>
            <a:endParaRPr lang="en-US" b="1" dirty="0" smtClean="0">
              <a:latin typeface="Microsoft Sans Serif"/>
              <a:cs typeface="Microsoft Sans Serif"/>
            </a:endParaRPr>
          </a:p>
        </p:txBody>
      </p:sp>
      <p:pic>
        <p:nvPicPr>
          <p:cNvPr id="18" name="Picture 17" descr="ig_1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32" y="117930"/>
            <a:ext cx="2577720" cy="5961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05479" y="6878022"/>
            <a:ext cx="7381245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Copyright </a:t>
            </a:r>
            <a:r>
              <a:rPr lang="de-DE" sz="1200" dirty="0" smtClean="0">
                <a:solidFill>
                  <a:srgbClr val="595959"/>
                </a:solidFill>
              </a:rPr>
              <a:t>© 2013 </a:t>
            </a:r>
            <a:r>
              <a:rPr lang="mr-IN" sz="1200" dirty="0" smtClean="0">
                <a:solidFill>
                  <a:srgbClr val="595959"/>
                </a:solidFill>
              </a:rPr>
              <a:t>–</a:t>
            </a:r>
            <a:r>
              <a:rPr lang="de-DE" sz="1200" dirty="0" smtClean="0">
                <a:solidFill>
                  <a:srgbClr val="595959"/>
                </a:solidFill>
              </a:rPr>
              <a:t> 2020 </a:t>
            </a:r>
            <a:r>
              <a:rPr lang="de-DE" sz="1200" dirty="0" err="1" smtClean="0">
                <a:solidFill>
                  <a:srgbClr val="595959"/>
                </a:solidFill>
              </a:rPr>
              <a:t>intelligentgraphics</a:t>
            </a:r>
            <a:r>
              <a:rPr lang="de-DE" sz="1200" dirty="0" smtClean="0">
                <a:solidFill>
                  <a:srgbClr val="595959"/>
                </a:solidFill>
              </a:rPr>
              <a:t>. All </a:t>
            </a:r>
            <a:r>
              <a:rPr lang="de-DE" sz="1200" dirty="0" err="1" smtClean="0">
                <a:solidFill>
                  <a:srgbClr val="595959"/>
                </a:solidFill>
              </a:rPr>
              <a:t>Rights</a:t>
            </a:r>
            <a:r>
              <a:rPr lang="de-DE" sz="1200" dirty="0" smtClean="0">
                <a:solidFill>
                  <a:srgbClr val="595959"/>
                </a:solidFill>
              </a:rPr>
              <a:t> </a:t>
            </a:r>
            <a:r>
              <a:rPr lang="de-DE" sz="1200" dirty="0" err="1" smtClean="0">
                <a:solidFill>
                  <a:srgbClr val="595959"/>
                </a:solidFill>
              </a:rPr>
              <a:t>Reserved</a:t>
            </a:r>
            <a:r>
              <a:rPr lang="de-DE" sz="1200" dirty="0" smtClean="0">
                <a:solidFill>
                  <a:srgbClr val="595959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223" y="560159"/>
            <a:ext cx="87880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Durch</a:t>
            </a:r>
            <a:r>
              <a:rPr lang="en-US" sz="1400" dirty="0" smtClean="0"/>
              <a:t> </a:t>
            </a:r>
            <a:r>
              <a:rPr lang="en-US" sz="1400" dirty="0" err="1" smtClean="0"/>
              <a:t>ein</a:t>
            </a:r>
            <a:r>
              <a:rPr lang="en-US" sz="1400" dirty="0" smtClean="0"/>
              <a:t> </a:t>
            </a:r>
            <a:r>
              <a:rPr lang="en-US" sz="1400" dirty="0" err="1" smtClean="0"/>
              <a:t>normalisiertes</a:t>
            </a:r>
            <a:r>
              <a:rPr lang="en-US" sz="1400" dirty="0" smtClean="0"/>
              <a:t> und </a:t>
            </a:r>
            <a:r>
              <a:rPr lang="en-US" sz="1400" dirty="0" err="1" smtClean="0"/>
              <a:t>abstrahiertes</a:t>
            </a:r>
            <a:r>
              <a:rPr lang="en-US" sz="1400" dirty="0" smtClean="0"/>
              <a:t> </a:t>
            </a:r>
            <a:r>
              <a:rPr lang="en-US" sz="1400" dirty="0" err="1" smtClean="0"/>
              <a:t>Produktrepraesentationsformat</a:t>
            </a:r>
            <a:r>
              <a:rPr lang="en-US" sz="1400" dirty="0" smtClean="0"/>
              <a:t>, welches optional </a:t>
            </a:r>
            <a:r>
              <a:rPr lang="en-US" sz="1400" dirty="0" err="1" smtClean="0"/>
              <a:t>Konfigurations</a:t>
            </a:r>
            <a:r>
              <a:rPr lang="en-US" sz="1400" dirty="0" smtClean="0"/>
              <a:t>- und/</a:t>
            </a:r>
          </a:p>
          <a:p>
            <a:r>
              <a:rPr lang="en-US" sz="1400" dirty="0" err="1"/>
              <a:t>o</a:t>
            </a:r>
            <a:r>
              <a:rPr lang="en-US" sz="1400" dirty="0" err="1" smtClean="0"/>
              <a:t>der</a:t>
            </a:r>
            <a:r>
              <a:rPr lang="en-US" sz="1400" dirty="0" smtClean="0"/>
              <a:t> </a:t>
            </a:r>
            <a:r>
              <a:rPr lang="en-US" sz="1400" dirty="0" err="1" smtClean="0"/>
              <a:t>Planungsinformationen</a:t>
            </a:r>
            <a:r>
              <a:rPr lang="en-US" sz="1400" dirty="0" smtClean="0"/>
              <a:t> </a:t>
            </a:r>
            <a:r>
              <a:rPr lang="en-US" sz="1400" dirty="0" err="1" smtClean="0"/>
              <a:t>beinhalten</a:t>
            </a:r>
            <a:r>
              <a:rPr lang="en-US" sz="1400" dirty="0" smtClean="0"/>
              <a:t> </a:t>
            </a:r>
            <a:r>
              <a:rPr lang="en-US" sz="1400" dirty="0" err="1" smtClean="0"/>
              <a:t>kann</a:t>
            </a:r>
            <a:r>
              <a:rPr lang="en-US" sz="1400" dirty="0" smtClean="0"/>
              <a:t>, </a:t>
            </a:r>
            <a:r>
              <a:rPr lang="en-US" sz="1400" dirty="0" err="1" smtClean="0"/>
              <a:t>soll</a:t>
            </a:r>
            <a:r>
              <a:rPr lang="en-US" sz="1400" dirty="0" smtClean="0"/>
              <a:t> </a:t>
            </a:r>
            <a:r>
              <a:rPr lang="en-US" sz="1400" dirty="0" err="1" smtClean="0"/>
              <a:t>es</a:t>
            </a:r>
            <a:r>
              <a:rPr lang="en-US" sz="1400" dirty="0" smtClean="0"/>
              <a:t> </a:t>
            </a:r>
            <a:r>
              <a:rPr lang="en-US" sz="1400" dirty="0" err="1" smtClean="0"/>
              <a:t>einerseits</a:t>
            </a:r>
            <a:r>
              <a:rPr lang="en-US" sz="1400" dirty="0" smtClean="0"/>
              <a:t> </a:t>
            </a:r>
            <a:r>
              <a:rPr lang="en-US" sz="1400" dirty="0" err="1" smtClean="0"/>
              <a:t>moeglich</a:t>
            </a:r>
            <a:r>
              <a:rPr lang="en-US" sz="1400" dirty="0" smtClean="0"/>
              <a:t> </a:t>
            </a:r>
            <a:r>
              <a:rPr lang="en-US" sz="1400" dirty="0" err="1" smtClean="0"/>
              <a:t>sein</a:t>
            </a:r>
            <a:r>
              <a:rPr lang="en-US" sz="1400" dirty="0" smtClean="0"/>
              <a:t>, </a:t>
            </a:r>
            <a:r>
              <a:rPr lang="en-US" sz="1400" dirty="0" err="1" smtClean="0"/>
              <a:t>verschiedene</a:t>
            </a:r>
            <a:r>
              <a:rPr lang="en-US" sz="1400" dirty="0" smtClean="0"/>
              <a:t> </a:t>
            </a:r>
            <a:r>
              <a:rPr lang="en-US" sz="1400" dirty="0" err="1" smtClean="0"/>
              <a:t>Datenquellen</a:t>
            </a:r>
            <a:r>
              <a:rPr lang="en-US" sz="1400" dirty="0" smtClean="0"/>
              <a:t> </a:t>
            </a:r>
            <a:r>
              <a:rPr lang="en-US" sz="1400" dirty="0" err="1" smtClean="0"/>
              <a:t>zusammen</a:t>
            </a:r>
            <a:endParaRPr lang="en-US" sz="1400" dirty="0" smtClean="0"/>
          </a:p>
          <a:p>
            <a:r>
              <a:rPr lang="en-US" sz="1400" dirty="0" err="1"/>
              <a:t>z</a:t>
            </a:r>
            <a:r>
              <a:rPr lang="en-US" sz="1400" dirty="0" err="1" smtClean="0"/>
              <a:t>u</a:t>
            </a:r>
            <a:r>
              <a:rPr lang="en-US" sz="1400" dirty="0" smtClean="0"/>
              <a:t> </a:t>
            </a:r>
            <a:r>
              <a:rPr lang="en-US" sz="1400" dirty="0" err="1" smtClean="0"/>
              <a:t>fuehren</a:t>
            </a:r>
            <a:r>
              <a:rPr lang="en-US" sz="1400" dirty="0" smtClean="0"/>
              <a:t> (B2B, B2C, etc.), </a:t>
            </a:r>
            <a:r>
              <a:rPr lang="en-US" sz="1400" dirty="0" err="1" smtClean="0"/>
              <a:t>aber</a:t>
            </a:r>
            <a:r>
              <a:rPr lang="en-US" sz="1400" dirty="0" smtClean="0"/>
              <a:t> </a:t>
            </a:r>
            <a:r>
              <a:rPr lang="en-US" sz="1400" dirty="0" err="1" smtClean="0"/>
              <a:t>gleichzeitig</a:t>
            </a:r>
            <a:r>
              <a:rPr lang="en-US" sz="1400" dirty="0" smtClean="0"/>
              <a:t> </a:t>
            </a:r>
            <a:r>
              <a:rPr lang="en-US" sz="1400" dirty="0" err="1" smtClean="0"/>
              <a:t>auch</a:t>
            </a:r>
            <a:r>
              <a:rPr lang="en-US" sz="1400" dirty="0" smtClean="0"/>
              <a:t> </a:t>
            </a:r>
            <a:r>
              <a:rPr lang="en-US" sz="1400" dirty="0" err="1" smtClean="0"/>
              <a:t>verschiedene</a:t>
            </a:r>
            <a:r>
              <a:rPr lang="en-US" sz="1400" dirty="0" smtClean="0"/>
              <a:t> </a:t>
            </a:r>
            <a:r>
              <a:rPr lang="en-US" sz="1400" dirty="0" err="1" smtClean="0"/>
              <a:t>Zielplattformen</a:t>
            </a:r>
            <a:r>
              <a:rPr lang="en-US" sz="1400" dirty="0" smtClean="0"/>
              <a:t> </a:t>
            </a:r>
            <a:r>
              <a:rPr lang="en-US" sz="1400" dirty="0" err="1" smtClean="0"/>
              <a:t>flexibel</a:t>
            </a:r>
            <a:r>
              <a:rPr lang="en-US" sz="1400" dirty="0" smtClean="0"/>
              <a:t> </a:t>
            </a:r>
            <a:r>
              <a:rPr lang="en-US" sz="1400" dirty="0" err="1" smtClean="0"/>
              <a:t>anzusteuern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>
            <a:off x="1353468" y="1404237"/>
            <a:ext cx="682676" cy="788678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smtClean="0"/>
              <a:t>3D-</a:t>
            </a:r>
          </a:p>
          <a:p>
            <a:pPr algn="ctr"/>
            <a:r>
              <a:rPr lang="en-US" sz="1000" b="1" dirty="0" err="1" smtClean="0"/>
              <a:t>Daten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3052809" y="2417216"/>
            <a:ext cx="903334" cy="64731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Daten</a:t>
            </a:r>
            <a:r>
              <a:rPr lang="en-US" sz="1000" b="1" dirty="0" smtClean="0"/>
              <a:t>-</a:t>
            </a:r>
          </a:p>
          <a:p>
            <a:pPr algn="ctr"/>
            <a:r>
              <a:rPr lang="en-US" sz="1000" b="1" dirty="0" smtClean="0"/>
              <a:t>distribution</a:t>
            </a:r>
            <a:endParaRPr lang="en-US" sz="10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4847595" y="2417216"/>
            <a:ext cx="903334" cy="64731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Daten</a:t>
            </a:r>
            <a:r>
              <a:rPr lang="en-US" sz="1000" b="1" dirty="0" smtClean="0"/>
              <a:t>-</a:t>
            </a:r>
          </a:p>
          <a:p>
            <a:pPr algn="ctr"/>
            <a:r>
              <a:rPr lang="en-US" sz="1000" b="1" dirty="0" err="1" smtClean="0"/>
              <a:t>verarbeitung</a:t>
            </a:r>
            <a:endParaRPr lang="en-US" sz="1000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8291351" y="1264006"/>
            <a:ext cx="1073268" cy="1069140"/>
          </a:xfrm>
          <a:prstGeom prst="roundRect">
            <a:avLst/>
          </a:prstGeom>
          <a:solidFill>
            <a:srgbClr val="FF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Anwendung</a:t>
            </a:r>
            <a:r>
              <a:rPr lang="en-US" sz="1000" b="1" dirty="0" smtClean="0"/>
              <a:t>:</a:t>
            </a:r>
          </a:p>
          <a:p>
            <a:pPr algn="ctr"/>
            <a:r>
              <a:rPr lang="en-US" sz="1000" b="1" dirty="0" smtClean="0"/>
              <a:t>Sales 3D B2C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2808" y="6445472"/>
            <a:ext cx="1526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Stammdaten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28545" y="6397817"/>
            <a:ext cx="197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Bewegungsdaten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88222" y="2083991"/>
            <a:ext cx="17888" cy="4361481"/>
          </a:xfrm>
          <a:prstGeom prst="lin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4"/>
            <a:endCxn id="5" idx="1"/>
          </p:cNvCxnSpPr>
          <p:nvPr/>
        </p:nvCxnSpPr>
        <p:spPr>
          <a:xfrm>
            <a:off x="2036144" y="1798576"/>
            <a:ext cx="1016665" cy="942295"/>
          </a:xfrm>
          <a:prstGeom prst="bentConnector3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4"/>
            <a:endCxn id="5" idx="1"/>
          </p:cNvCxnSpPr>
          <p:nvPr/>
        </p:nvCxnSpPr>
        <p:spPr>
          <a:xfrm>
            <a:off x="2037543" y="2417216"/>
            <a:ext cx="1015266" cy="32365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4"/>
            <a:endCxn id="5" idx="1"/>
          </p:cNvCxnSpPr>
          <p:nvPr/>
        </p:nvCxnSpPr>
        <p:spPr>
          <a:xfrm flipV="1">
            <a:off x="2037543" y="2740871"/>
            <a:ext cx="1015266" cy="24062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4" idx="4"/>
            <a:endCxn id="5" idx="1"/>
          </p:cNvCxnSpPr>
          <p:nvPr/>
        </p:nvCxnSpPr>
        <p:spPr>
          <a:xfrm flipV="1">
            <a:off x="2036143" y="2740871"/>
            <a:ext cx="1016666" cy="83101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9" idx="1"/>
          </p:cNvCxnSpPr>
          <p:nvPr/>
        </p:nvCxnSpPr>
        <p:spPr>
          <a:xfrm>
            <a:off x="3956143" y="2740871"/>
            <a:ext cx="891452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6904693" y="3662291"/>
            <a:ext cx="482970" cy="564181"/>
          </a:xfrm>
          <a:prstGeom prst="foldedCorner">
            <a:avLst/>
          </a:prstGeom>
          <a:solidFill>
            <a:srgbClr val="00C7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046079" y="4265432"/>
            <a:ext cx="2245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Normalisiertes</a:t>
            </a:r>
            <a:endParaRPr lang="en-US" sz="1400" dirty="0"/>
          </a:p>
          <a:p>
            <a:pPr algn="ctr"/>
            <a:r>
              <a:rPr lang="en-US" sz="1400" dirty="0" err="1" smtClean="0"/>
              <a:t>Beschreibungsformat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 smtClean="0"/>
              <a:t>Abstrakt</a:t>
            </a:r>
            <a:r>
              <a:rPr lang="en-US" sz="1400" dirty="0" smtClean="0"/>
              <a:t> </a:t>
            </a:r>
            <a:r>
              <a:rPr lang="en-US" sz="1400" dirty="0" err="1" smtClean="0"/>
              <a:t>bzgl</a:t>
            </a:r>
            <a:r>
              <a:rPr lang="en-US" sz="1400" dirty="0" smtClean="0"/>
              <a:t>. Asset-</a:t>
            </a:r>
          </a:p>
          <a:p>
            <a:pPr algn="ctr"/>
            <a:r>
              <a:rPr lang="en-US" sz="1400" dirty="0" err="1" smtClean="0"/>
              <a:t>Formate</a:t>
            </a:r>
            <a:r>
              <a:rPr lang="en-US" sz="1400" dirty="0" smtClean="0"/>
              <a:t> und </a:t>
            </a:r>
            <a:r>
              <a:rPr lang="mr-IN" sz="1400" dirty="0" smtClean="0"/>
              <a:t>–</a:t>
            </a:r>
            <a:r>
              <a:rPr lang="en-US" sz="1400" dirty="0" err="1" smtClean="0"/>
              <a:t>Qualitaet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/>
              <a:t>g</a:t>
            </a:r>
            <a:r>
              <a:rPr lang="en-US" sz="1400" dirty="0" err="1" smtClean="0"/>
              <a:t>gf</a:t>
            </a:r>
            <a:r>
              <a:rPr lang="en-US" sz="1400" dirty="0" smtClean="0"/>
              <a:t>. </a:t>
            </a:r>
            <a:r>
              <a:rPr lang="en-US" sz="1400" dirty="0" err="1"/>
              <a:t>m</a:t>
            </a:r>
            <a:r>
              <a:rPr lang="en-US" sz="1400" dirty="0" err="1" smtClean="0"/>
              <a:t>it</a:t>
            </a:r>
            <a:r>
              <a:rPr lang="en-US" sz="1400" dirty="0" smtClean="0"/>
              <a:t> </a:t>
            </a:r>
            <a:r>
              <a:rPr lang="en-US" sz="1400" dirty="0" err="1" smtClean="0"/>
              <a:t>eingebettetem</a:t>
            </a:r>
            <a:endParaRPr lang="en-US" sz="1400" dirty="0" smtClean="0"/>
          </a:p>
          <a:p>
            <a:pPr algn="ctr"/>
            <a:r>
              <a:rPr lang="en-US" sz="1400" dirty="0" err="1" smtClean="0"/>
              <a:t>Konfigurations</a:t>
            </a:r>
            <a:r>
              <a:rPr lang="en-US" sz="1400" dirty="0" smtClean="0"/>
              <a:t>- und/</a:t>
            </a:r>
            <a:r>
              <a:rPr lang="en-US" sz="1400" dirty="0" err="1" smtClean="0"/>
              <a:t>oder</a:t>
            </a:r>
            <a:endParaRPr lang="en-US" sz="1400" dirty="0" smtClean="0"/>
          </a:p>
          <a:p>
            <a:pPr algn="ctr"/>
            <a:r>
              <a:rPr lang="en-US" sz="1400" dirty="0" err="1" smtClean="0"/>
              <a:t>Planungsverhalten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49" idx="3"/>
            <a:endCxn id="25" idx="1"/>
          </p:cNvCxnSpPr>
          <p:nvPr/>
        </p:nvCxnSpPr>
        <p:spPr>
          <a:xfrm>
            <a:off x="5750929" y="2740871"/>
            <a:ext cx="1153764" cy="1203511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04188" y="2876213"/>
            <a:ext cx="149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Open</a:t>
            </a:r>
          </a:p>
          <a:p>
            <a:pPr algn="ctr"/>
            <a:r>
              <a:rPr lang="en-US" sz="1800" b="1" dirty="0" smtClean="0"/>
              <a:t>Configuration</a:t>
            </a:r>
            <a:endParaRPr lang="en-US" sz="1800" b="1" dirty="0"/>
          </a:p>
        </p:txBody>
      </p:sp>
      <p:sp>
        <p:nvSpPr>
          <p:cNvPr id="63" name="Can 62"/>
          <p:cNvSpPr/>
          <p:nvPr/>
        </p:nvSpPr>
        <p:spPr>
          <a:xfrm>
            <a:off x="494585" y="4892147"/>
            <a:ext cx="682676" cy="762543"/>
          </a:xfrm>
          <a:prstGeom prst="can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/>
              <a:t>Katalog</a:t>
            </a:r>
            <a:r>
              <a:rPr lang="en-US" sz="1000" b="1" dirty="0" smtClean="0"/>
              <a:t>-</a:t>
            </a:r>
          </a:p>
          <a:p>
            <a:pPr algn="ctr"/>
            <a:r>
              <a:rPr lang="en-US" sz="1000" b="1" dirty="0" err="1"/>
              <a:t>d</a:t>
            </a:r>
            <a:r>
              <a:rPr lang="en-US" sz="1000" b="1" dirty="0" err="1" smtClean="0"/>
              <a:t>aten</a:t>
            </a:r>
            <a:endParaRPr lang="en-US" sz="1000" b="1" dirty="0"/>
          </a:p>
        </p:txBody>
      </p:sp>
      <p:sp>
        <p:nvSpPr>
          <p:cNvPr id="64" name="Can 63"/>
          <p:cNvSpPr/>
          <p:nvPr/>
        </p:nvSpPr>
        <p:spPr>
          <a:xfrm>
            <a:off x="494585" y="4328042"/>
            <a:ext cx="682676" cy="762194"/>
          </a:xfrm>
          <a:prstGeom prst="can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/>
              <a:t>Kfm</a:t>
            </a:r>
            <a:r>
              <a:rPr lang="en-US" sz="1000" b="1" dirty="0" smtClean="0"/>
              <a:t>.</a:t>
            </a:r>
          </a:p>
          <a:p>
            <a:pPr algn="ctr"/>
            <a:r>
              <a:rPr lang="en-US" sz="1000" b="1" dirty="0" err="1" smtClean="0"/>
              <a:t>Daten</a:t>
            </a:r>
            <a:endParaRPr lang="en-US" sz="1000" b="1" dirty="0"/>
          </a:p>
        </p:txBody>
      </p:sp>
      <p:sp>
        <p:nvSpPr>
          <p:cNvPr id="66" name="Can 65"/>
          <p:cNvSpPr/>
          <p:nvPr/>
        </p:nvSpPr>
        <p:spPr>
          <a:xfrm>
            <a:off x="493186" y="3696160"/>
            <a:ext cx="682676" cy="788678"/>
          </a:xfrm>
          <a:prstGeom prst="can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smtClean="0"/>
              <a:t>3D-</a:t>
            </a:r>
          </a:p>
          <a:p>
            <a:pPr algn="ctr"/>
            <a:r>
              <a:rPr lang="en-US" sz="1000" b="1" dirty="0" err="1" smtClean="0"/>
              <a:t>Daten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2192527" y="4385484"/>
            <a:ext cx="903334" cy="647310"/>
          </a:xfrm>
          <a:prstGeom prst="rect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Daten</a:t>
            </a:r>
            <a:r>
              <a:rPr lang="en-US" sz="1000" b="1" dirty="0" smtClean="0"/>
              <a:t>-</a:t>
            </a:r>
          </a:p>
          <a:p>
            <a:pPr algn="ctr"/>
            <a:r>
              <a:rPr lang="en-US" sz="1000" b="1" dirty="0" smtClean="0"/>
              <a:t>distribution</a:t>
            </a:r>
            <a:endParaRPr lang="en-US" sz="1000" b="1" dirty="0" smtClean="0"/>
          </a:p>
        </p:txBody>
      </p:sp>
      <p:cxnSp>
        <p:nvCxnSpPr>
          <p:cNvPr id="68" name="Elbow Connector 67"/>
          <p:cNvCxnSpPr>
            <a:stCxn id="66" idx="4"/>
            <a:endCxn id="67" idx="1"/>
          </p:cNvCxnSpPr>
          <p:nvPr/>
        </p:nvCxnSpPr>
        <p:spPr>
          <a:xfrm>
            <a:off x="1175862" y="4090499"/>
            <a:ext cx="1016665" cy="618640"/>
          </a:xfrm>
          <a:prstGeom prst="bentConnector3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4" idx="4"/>
            <a:endCxn id="67" idx="1"/>
          </p:cNvCxnSpPr>
          <p:nvPr/>
        </p:nvCxnSpPr>
        <p:spPr>
          <a:xfrm>
            <a:off x="1177261" y="4709139"/>
            <a:ext cx="1015266" cy="1270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3" idx="4"/>
            <a:endCxn id="67" idx="1"/>
          </p:cNvCxnSpPr>
          <p:nvPr/>
        </p:nvCxnSpPr>
        <p:spPr>
          <a:xfrm flipV="1">
            <a:off x="1177261" y="4709139"/>
            <a:ext cx="1015266" cy="5642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7" idx="3"/>
            <a:endCxn id="25" idx="1"/>
          </p:cNvCxnSpPr>
          <p:nvPr/>
        </p:nvCxnSpPr>
        <p:spPr>
          <a:xfrm flipV="1">
            <a:off x="3095861" y="3944382"/>
            <a:ext cx="3808832" cy="764757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an 78"/>
          <p:cNvSpPr/>
          <p:nvPr/>
        </p:nvSpPr>
        <p:spPr>
          <a:xfrm>
            <a:off x="2356516" y="5736354"/>
            <a:ext cx="682676" cy="762194"/>
          </a:xfrm>
          <a:prstGeom prst="can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Kfm</a:t>
            </a:r>
            <a:r>
              <a:rPr lang="en-US" sz="1000" b="1" dirty="0" smtClean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Daten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80" name="Can 79"/>
          <p:cNvSpPr/>
          <p:nvPr/>
        </p:nvSpPr>
        <p:spPr>
          <a:xfrm>
            <a:off x="2355117" y="5104472"/>
            <a:ext cx="682676" cy="788678"/>
          </a:xfrm>
          <a:prstGeom prst="can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 anchorCtr="0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3D-</a:t>
            </a:r>
          </a:p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Daten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47595" y="5470141"/>
            <a:ext cx="903334" cy="64731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Daten</a:t>
            </a:r>
            <a:r>
              <a:rPr lang="en-US" sz="1000" b="1" dirty="0" smtClean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en-US" sz="1000" b="1" dirty="0" err="1" smtClean="0">
                <a:solidFill>
                  <a:srgbClr val="000000"/>
                </a:solidFill>
              </a:rPr>
              <a:t>verarbeitung</a:t>
            </a:r>
            <a:endParaRPr lang="en-US" sz="1000" b="1" dirty="0" smtClean="0">
              <a:solidFill>
                <a:srgbClr val="000000"/>
              </a:solidFill>
            </a:endParaRPr>
          </a:p>
        </p:txBody>
      </p:sp>
      <p:cxnSp>
        <p:nvCxnSpPr>
          <p:cNvPr id="82" name="Elbow Connector 81"/>
          <p:cNvCxnSpPr>
            <a:stCxn id="80" idx="4"/>
            <a:endCxn id="81" idx="1"/>
          </p:cNvCxnSpPr>
          <p:nvPr/>
        </p:nvCxnSpPr>
        <p:spPr>
          <a:xfrm>
            <a:off x="3037793" y="5498811"/>
            <a:ext cx="1809802" cy="29498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9" idx="4"/>
            <a:endCxn id="81" idx="1"/>
          </p:cNvCxnSpPr>
          <p:nvPr/>
        </p:nvCxnSpPr>
        <p:spPr>
          <a:xfrm flipV="1">
            <a:off x="3039192" y="5793796"/>
            <a:ext cx="1808403" cy="32365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1" idx="3"/>
            <a:endCxn id="25" idx="1"/>
          </p:cNvCxnSpPr>
          <p:nvPr/>
        </p:nvCxnSpPr>
        <p:spPr>
          <a:xfrm flipV="1">
            <a:off x="5750929" y="3944382"/>
            <a:ext cx="1153764" cy="1849414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5" idx="3"/>
            <a:endCxn id="6" idx="1"/>
          </p:cNvCxnSpPr>
          <p:nvPr/>
        </p:nvCxnSpPr>
        <p:spPr>
          <a:xfrm flipV="1">
            <a:off x="7387663" y="1798576"/>
            <a:ext cx="903688" cy="2145806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9268555" y="2593151"/>
            <a:ext cx="1073268" cy="1069140"/>
          </a:xfrm>
          <a:prstGeom prst="roundRect">
            <a:avLst/>
          </a:prstGeom>
          <a:solidFill>
            <a:srgbClr val="22715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Anwendung</a:t>
            </a:r>
            <a:r>
              <a:rPr lang="en-US" sz="1000" b="1" dirty="0" smtClean="0"/>
              <a:t>:</a:t>
            </a:r>
          </a:p>
          <a:p>
            <a:pPr algn="ctr"/>
            <a:r>
              <a:rPr lang="en-US" sz="1000" b="1" dirty="0" smtClean="0"/>
              <a:t>Sales 3D/</a:t>
            </a:r>
            <a:r>
              <a:rPr lang="en-US" sz="1000" b="1" dirty="0" err="1" smtClean="0"/>
              <a:t>Planung</a:t>
            </a:r>
            <a:r>
              <a:rPr lang="en-US" sz="1000" b="1" dirty="0" smtClean="0"/>
              <a:t> B2B</a:t>
            </a:r>
          </a:p>
        </p:txBody>
      </p:sp>
      <p:cxnSp>
        <p:nvCxnSpPr>
          <p:cNvPr id="106" name="Elbow Connector 105"/>
          <p:cNvCxnSpPr>
            <a:stCxn id="25" idx="3"/>
            <a:endCxn id="105" idx="1"/>
          </p:cNvCxnSpPr>
          <p:nvPr/>
        </p:nvCxnSpPr>
        <p:spPr>
          <a:xfrm flipV="1">
            <a:off x="7387663" y="3127721"/>
            <a:ext cx="1880892" cy="816661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268555" y="3850914"/>
            <a:ext cx="1073268" cy="10691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Anwendung</a:t>
            </a:r>
            <a:r>
              <a:rPr lang="en-US" sz="1000" b="1" dirty="0" smtClean="0"/>
              <a:t>:</a:t>
            </a:r>
          </a:p>
          <a:p>
            <a:pPr algn="ctr"/>
            <a:r>
              <a:rPr lang="en-US" sz="1000" b="1" dirty="0" smtClean="0"/>
              <a:t>CAD/BIM</a:t>
            </a:r>
          </a:p>
          <a:p>
            <a:pPr algn="ctr"/>
            <a:r>
              <a:rPr lang="en-US" sz="1000" b="1" dirty="0" err="1" smtClean="0"/>
              <a:t>Profi</a:t>
            </a:r>
            <a:r>
              <a:rPr lang="en-US" sz="1000" b="1" dirty="0" err="1" smtClean="0"/>
              <a:t>planung</a:t>
            </a:r>
            <a:endParaRPr lang="en-US" sz="1000" b="1" dirty="0" smtClean="0"/>
          </a:p>
        </p:txBody>
      </p:sp>
      <p:cxnSp>
        <p:nvCxnSpPr>
          <p:cNvPr id="111" name="Elbow Connector 110"/>
          <p:cNvCxnSpPr>
            <a:stCxn id="25" idx="3"/>
            <a:endCxn id="110" idx="1"/>
          </p:cNvCxnSpPr>
          <p:nvPr/>
        </p:nvCxnSpPr>
        <p:spPr>
          <a:xfrm>
            <a:off x="7387663" y="3944382"/>
            <a:ext cx="1880892" cy="441102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186724" y="5120120"/>
            <a:ext cx="1073268" cy="1069140"/>
          </a:xfrm>
          <a:prstGeom prst="roundRect">
            <a:avLst/>
          </a:prstGeom>
          <a:solidFill>
            <a:srgbClr val="33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err="1" smtClean="0"/>
              <a:t>Anwendung</a:t>
            </a:r>
            <a:r>
              <a:rPr lang="en-US" sz="1000" b="1" dirty="0" smtClean="0"/>
              <a:t>:</a:t>
            </a:r>
          </a:p>
          <a:p>
            <a:pPr algn="ctr"/>
            <a:r>
              <a:rPr lang="en-US" sz="1000" b="1" dirty="0" err="1" smtClean="0"/>
              <a:t>Bildgenerie</a:t>
            </a:r>
            <a:r>
              <a:rPr lang="en-US" sz="1000" b="1" dirty="0" smtClean="0"/>
              <a:t>-rung/CGI</a:t>
            </a:r>
          </a:p>
        </p:txBody>
      </p:sp>
      <p:cxnSp>
        <p:nvCxnSpPr>
          <p:cNvPr id="118" name="Elbow Connector 117"/>
          <p:cNvCxnSpPr>
            <a:stCxn id="25" idx="3"/>
            <a:endCxn id="117" idx="1"/>
          </p:cNvCxnSpPr>
          <p:nvPr/>
        </p:nvCxnSpPr>
        <p:spPr>
          <a:xfrm>
            <a:off x="7387663" y="3944382"/>
            <a:ext cx="1799061" cy="1710308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525855" y="6322830"/>
            <a:ext cx="742700" cy="74416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dirty="0" smtClean="0"/>
          </a:p>
        </p:txBody>
      </p:sp>
      <p:sp>
        <p:nvSpPr>
          <p:cNvPr id="127" name="Rounded Rectangle 126"/>
          <p:cNvSpPr/>
          <p:nvPr/>
        </p:nvSpPr>
        <p:spPr>
          <a:xfrm>
            <a:off x="8427826" y="6186348"/>
            <a:ext cx="742700" cy="744164"/>
          </a:xfrm>
          <a:prstGeom prst="roundRect">
            <a:avLst/>
          </a:prstGeom>
          <a:solidFill>
            <a:srgbClr val="CC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dirty="0" smtClean="0"/>
          </a:p>
        </p:txBody>
      </p:sp>
      <p:sp>
        <p:nvSpPr>
          <p:cNvPr id="128" name="Rounded Rectangle 127"/>
          <p:cNvSpPr/>
          <p:nvPr/>
        </p:nvSpPr>
        <p:spPr>
          <a:xfrm>
            <a:off x="8318136" y="6025735"/>
            <a:ext cx="742700" cy="7441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r-IN" sz="1000" b="1" dirty="0" smtClean="0"/>
              <a:t>…</a:t>
            </a:r>
            <a:endParaRPr lang="en-US" sz="1000" b="1" dirty="0" smtClean="0"/>
          </a:p>
        </p:txBody>
      </p:sp>
      <p:cxnSp>
        <p:nvCxnSpPr>
          <p:cNvPr id="129" name="Elbow Connector 128"/>
          <p:cNvCxnSpPr>
            <a:stCxn id="25" idx="3"/>
            <a:endCxn id="128" idx="1"/>
          </p:cNvCxnSpPr>
          <p:nvPr/>
        </p:nvCxnSpPr>
        <p:spPr>
          <a:xfrm>
            <a:off x="7387663" y="3944382"/>
            <a:ext cx="930473" cy="245343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490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>
              <a:lumMod val="50000"/>
              <a:lumOff val="50000"/>
            </a:schemeClr>
          </a:solidFill>
        </a:ln>
      </a:spPr>
      <a:bodyPr lIns="91429" tIns="45715" rIns="91429" bIns="45715" spcCol="0" rtlCol="0" anchor="ctr" anchorCtr="0"/>
      <a:lstStyle>
        <a:defPPr algn="ctr">
          <a:defRPr sz="1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361</TotalTime>
  <Words>270</Words>
  <Application>Microsoft Macintosh PowerPoint</Application>
  <PresentationFormat>Custom</PresentationFormat>
  <Paragraphs>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Ekkehard Beier</dc:creator>
  <cp:lastModifiedBy>Ekkehard Beier</cp:lastModifiedBy>
  <cp:revision>180</cp:revision>
  <dcterms:created xsi:type="dcterms:W3CDTF">2019-11-19T11:29:05Z</dcterms:created>
  <dcterms:modified xsi:type="dcterms:W3CDTF">2020-07-03T16:27:52Z</dcterms:modified>
</cp:coreProperties>
</file>