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A8BFB-E5CC-4D92-AB08-AA909DE59D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68F93E3-E127-4E1A-A62E-06ACE66DA6EE}">
      <dgm:prSet/>
      <dgm:spPr/>
      <dgm:t>
        <a:bodyPr/>
        <a:lstStyle/>
        <a:p>
          <a:pPr>
            <a:defRPr cap="all"/>
          </a:pPr>
          <a:r>
            <a:rPr lang="en-US"/>
            <a:t>Why even open the black box?</a:t>
          </a:r>
        </a:p>
      </dgm:t>
    </dgm:pt>
    <dgm:pt modelId="{3DE03AA7-C426-4B82-926D-3D1A0AFA2F9E}" type="parTrans" cxnId="{FA44FD44-6143-4095-87F8-E7A6A3E883A4}">
      <dgm:prSet/>
      <dgm:spPr/>
      <dgm:t>
        <a:bodyPr/>
        <a:lstStyle/>
        <a:p>
          <a:endParaRPr lang="en-US"/>
        </a:p>
      </dgm:t>
    </dgm:pt>
    <dgm:pt modelId="{D394E384-5329-4F47-B6F1-052012764681}" type="sibTrans" cxnId="{FA44FD44-6143-4095-87F8-E7A6A3E883A4}">
      <dgm:prSet/>
      <dgm:spPr/>
      <dgm:t>
        <a:bodyPr/>
        <a:lstStyle/>
        <a:p>
          <a:endParaRPr lang="en-US"/>
        </a:p>
      </dgm:t>
    </dgm:pt>
    <dgm:pt modelId="{13755162-312F-48C6-ADD1-3A5A2B02D540}">
      <dgm:prSet/>
      <dgm:spPr/>
      <dgm:t>
        <a:bodyPr/>
        <a:lstStyle/>
        <a:p>
          <a:pPr>
            <a:defRPr cap="all"/>
          </a:pPr>
          <a:r>
            <a:rPr lang="en-SG"/>
            <a:t>The approaches</a:t>
          </a:r>
          <a:endParaRPr lang="en-US"/>
        </a:p>
      </dgm:t>
    </dgm:pt>
    <dgm:pt modelId="{E5159213-0480-466D-AB3D-2D0B2A51812F}" type="parTrans" cxnId="{A00396C0-B932-4F9D-9835-506424E700E9}">
      <dgm:prSet/>
      <dgm:spPr/>
      <dgm:t>
        <a:bodyPr/>
        <a:lstStyle/>
        <a:p>
          <a:endParaRPr lang="en-US"/>
        </a:p>
      </dgm:t>
    </dgm:pt>
    <dgm:pt modelId="{4FFF4F4C-9638-4950-B20E-343175016A15}" type="sibTrans" cxnId="{A00396C0-B932-4F9D-9835-506424E700E9}">
      <dgm:prSet/>
      <dgm:spPr/>
      <dgm:t>
        <a:bodyPr/>
        <a:lstStyle/>
        <a:p>
          <a:endParaRPr lang="en-US"/>
        </a:p>
      </dgm:t>
    </dgm:pt>
    <dgm:pt modelId="{BAA1BD7F-BF12-47AA-AF93-885417DC4791}">
      <dgm:prSet/>
      <dgm:spPr/>
      <dgm:t>
        <a:bodyPr/>
        <a:lstStyle/>
        <a:p>
          <a:pPr>
            <a:defRPr cap="all"/>
          </a:pPr>
          <a:r>
            <a:rPr lang="en-SG"/>
            <a:t>How can we improve further?</a:t>
          </a:r>
          <a:endParaRPr lang="en-US"/>
        </a:p>
      </dgm:t>
    </dgm:pt>
    <dgm:pt modelId="{27EBB473-7567-4D3A-9A41-A45B2B055B7E}" type="parTrans" cxnId="{E1FC4543-4D65-4586-AFBA-44D5F473B957}">
      <dgm:prSet/>
      <dgm:spPr/>
      <dgm:t>
        <a:bodyPr/>
        <a:lstStyle/>
        <a:p>
          <a:endParaRPr lang="en-US"/>
        </a:p>
      </dgm:t>
    </dgm:pt>
    <dgm:pt modelId="{8FBC509D-1093-466D-A3C3-422691939CE8}" type="sibTrans" cxnId="{E1FC4543-4D65-4586-AFBA-44D5F473B957}">
      <dgm:prSet/>
      <dgm:spPr/>
      <dgm:t>
        <a:bodyPr/>
        <a:lstStyle/>
        <a:p>
          <a:endParaRPr lang="en-US"/>
        </a:p>
      </dgm:t>
    </dgm:pt>
    <dgm:pt modelId="{AD521E1E-500F-4C0D-9475-935B6CC9D99F}" type="pres">
      <dgm:prSet presAssocID="{4CAA8BFB-E5CC-4D92-AB08-AA909DE59DAF}" presName="root" presStyleCnt="0">
        <dgm:presLayoutVars>
          <dgm:dir/>
          <dgm:resizeHandles val="exact"/>
        </dgm:presLayoutVars>
      </dgm:prSet>
      <dgm:spPr/>
    </dgm:pt>
    <dgm:pt modelId="{68441D94-286E-4903-BF25-6C86879F8CCF}" type="pres">
      <dgm:prSet presAssocID="{E68F93E3-E127-4E1A-A62E-06ACE66DA6EE}" presName="compNode" presStyleCnt="0"/>
      <dgm:spPr/>
    </dgm:pt>
    <dgm:pt modelId="{2636B867-8CCD-4B1F-BDF2-4BE871491268}" type="pres">
      <dgm:prSet presAssocID="{E68F93E3-E127-4E1A-A62E-06ACE66DA6EE}" presName="iconBgRect" presStyleLbl="bgShp" presStyleIdx="0" presStyleCnt="3"/>
      <dgm:spPr/>
    </dgm:pt>
    <dgm:pt modelId="{74948C8C-B2E3-40C2-9665-1229E26D0E5F}" type="pres">
      <dgm:prSet presAssocID="{E68F93E3-E127-4E1A-A62E-06ACE66DA6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4800DD5E-FF29-45AA-A9F2-8C92A92B5111}" type="pres">
      <dgm:prSet presAssocID="{E68F93E3-E127-4E1A-A62E-06ACE66DA6EE}" presName="spaceRect" presStyleCnt="0"/>
      <dgm:spPr/>
    </dgm:pt>
    <dgm:pt modelId="{F526971A-D1A7-4CB7-88D6-06BB9913CC37}" type="pres">
      <dgm:prSet presAssocID="{E68F93E3-E127-4E1A-A62E-06ACE66DA6EE}" presName="textRect" presStyleLbl="revTx" presStyleIdx="0" presStyleCnt="3">
        <dgm:presLayoutVars>
          <dgm:chMax val="1"/>
          <dgm:chPref val="1"/>
        </dgm:presLayoutVars>
      </dgm:prSet>
      <dgm:spPr/>
    </dgm:pt>
    <dgm:pt modelId="{EAC61787-8652-4079-A58F-9C716331DA2F}" type="pres">
      <dgm:prSet presAssocID="{D394E384-5329-4F47-B6F1-052012764681}" presName="sibTrans" presStyleCnt="0"/>
      <dgm:spPr/>
    </dgm:pt>
    <dgm:pt modelId="{ABE53C11-B308-474B-8FF8-85CEA65EF10C}" type="pres">
      <dgm:prSet presAssocID="{13755162-312F-48C6-ADD1-3A5A2B02D540}" presName="compNode" presStyleCnt="0"/>
      <dgm:spPr/>
    </dgm:pt>
    <dgm:pt modelId="{6A385057-78BD-474D-AD9F-BADE05BECB6E}" type="pres">
      <dgm:prSet presAssocID="{13755162-312F-48C6-ADD1-3A5A2B02D540}" presName="iconBgRect" presStyleLbl="bgShp" presStyleIdx="1" presStyleCnt="3"/>
      <dgm:spPr/>
    </dgm:pt>
    <dgm:pt modelId="{53FD0230-CF7B-4F78-9256-06636194A273}" type="pres">
      <dgm:prSet presAssocID="{13755162-312F-48C6-ADD1-3A5A2B02D5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3BEA2639-8299-4009-BC7F-A81F5267A01A}" type="pres">
      <dgm:prSet presAssocID="{13755162-312F-48C6-ADD1-3A5A2B02D540}" presName="spaceRect" presStyleCnt="0"/>
      <dgm:spPr/>
    </dgm:pt>
    <dgm:pt modelId="{536CDA09-A5D4-43E4-A532-A1C7F0641755}" type="pres">
      <dgm:prSet presAssocID="{13755162-312F-48C6-ADD1-3A5A2B02D540}" presName="textRect" presStyleLbl="revTx" presStyleIdx="1" presStyleCnt="3">
        <dgm:presLayoutVars>
          <dgm:chMax val="1"/>
          <dgm:chPref val="1"/>
        </dgm:presLayoutVars>
      </dgm:prSet>
      <dgm:spPr/>
    </dgm:pt>
    <dgm:pt modelId="{80483EA6-19C1-4A21-9F6C-E2326F848568}" type="pres">
      <dgm:prSet presAssocID="{4FFF4F4C-9638-4950-B20E-343175016A15}" presName="sibTrans" presStyleCnt="0"/>
      <dgm:spPr/>
    </dgm:pt>
    <dgm:pt modelId="{3CE04103-080C-4809-AD52-CDE95AEFFB73}" type="pres">
      <dgm:prSet presAssocID="{BAA1BD7F-BF12-47AA-AF93-885417DC4791}" presName="compNode" presStyleCnt="0"/>
      <dgm:spPr/>
    </dgm:pt>
    <dgm:pt modelId="{9CEC4F82-AD16-45BA-B658-4B266196CB71}" type="pres">
      <dgm:prSet presAssocID="{BAA1BD7F-BF12-47AA-AF93-885417DC4791}" presName="iconBgRect" presStyleLbl="bgShp" presStyleIdx="2" presStyleCnt="3"/>
      <dgm:spPr/>
    </dgm:pt>
    <dgm:pt modelId="{B048935E-A308-4980-86EA-FB8FE5160573}" type="pres">
      <dgm:prSet presAssocID="{BAA1BD7F-BF12-47AA-AF93-885417DC47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98576B9-A1C5-4289-B1C5-6A75DD6825DE}" type="pres">
      <dgm:prSet presAssocID="{BAA1BD7F-BF12-47AA-AF93-885417DC4791}" presName="spaceRect" presStyleCnt="0"/>
      <dgm:spPr/>
    </dgm:pt>
    <dgm:pt modelId="{9C6A5E5C-FA6B-4978-B817-A15ADFD1810C}" type="pres">
      <dgm:prSet presAssocID="{BAA1BD7F-BF12-47AA-AF93-885417DC47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FC4543-4D65-4586-AFBA-44D5F473B957}" srcId="{4CAA8BFB-E5CC-4D92-AB08-AA909DE59DAF}" destId="{BAA1BD7F-BF12-47AA-AF93-885417DC4791}" srcOrd="2" destOrd="0" parTransId="{27EBB473-7567-4D3A-9A41-A45B2B055B7E}" sibTransId="{8FBC509D-1093-466D-A3C3-422691939CE8}"/>
    <dgm:cxn modelId="{FA44FD44-6143-4095-87F8-E7A6A3E883A4}" srcId="{4CAA8BFB-E5CC-4D92-AB08-AA909DE59DAF}" destId="{E68F93E3-E127-4E1A-A62E-06ACE66DA6EE}" srcOrd="0" destOrd="0" parTransId="{3DE03AA7-C426-4B82-926D-3D1A0AFA2F9E}" sibTransId="{D394E384-5329-4F47-B6F1-052012764681}"/>
    <dgm:cxn modelId="{C46BE095-2AA1-42A9-B698-B310060D71B8}" type="presOf" srcId="{E68F93E3-E127-4E1A-A62E-06ACE66DA6EE}" destId="{F526971A-D1A7-4CB7-88D6-06BB9913CC37}" srcOrd="0" destOrd="0" presId="urn:microsoft.com/office/officeart/2018/5/layout/IconCircleLabelList"/>
    <dgm:cxn modelId="{A00396C0-B932-4F9D-9835-506424E700E9}" srcId="{4CAA8BFB-E5CC-4D92-AB08-AA909DE59DAF}" destId="{13755162-312F-48C6-ADD1-3A5A2B02D540}" srcOrd="1" destOrd="0" parTransId="{E5159213-0480-466D-AB3D-2D0B2A51812F}" sibTransId="{4FFF4F4C-9638-4950-B20E-343175016A15}"/>
    <dgm:cxn modelId="{0BE4C8E1-2294-42C0-B2CE-07E4C3349319}" type="presOf" srcId="{4CAA8BFB-E5CC-4D92-AB08-AA909DE59DAF}" destId="{AD521E1E-500F-4C0D-9475-935B6CC9D99F}" srcOrd="0" destOrd="0" presId="urn:microsoft.com/office/officeart/2018/5/layout/IconCircleLabelList"/>
    <dgm:cxn modelId="{43D81DE8-B4C3-4D19-808A-9B6EC772F75F}" type="presOf" srcId="{BAA1BD7F-BF12-47AA-AF93-885417DC4791}" destId="{9C6A5E5C-FA6B-4978-B817-A15ADFD1810C}" srcOrd="0" destOrd="0" presId="urn:microsoft.com/office/officeart/2018/5/layout/IconCircleLabelList"/>
    <dgm:cxn modelId="{30160FFC-F20F-4577-82D1-187FD255B4C4}" type="presOf" srcId="{13755162-312F-48C6-ADD1-3A5A2B02D540}" destId="{536CDA09-A5D4-43E4-A532-A1C7F0641755}" srcOrd="0" destOrd="0" presId="urn:microsoft.com/office/officeart/2018/5/layout/IconCircleLabelList"/>
    <dgm:cxn modelId="{E12459F6-591C-4B9D-A56E-71F8F2C683CC}" type="presParOf" srcId="{AD521E1E-500F-4C0D-9475-935B6CC9D99F}" destId="{68441D94-286E-4903-BF25-6C86879F8CCF}" srcOrd="0" destOrd="0" presId="urn:microsoft.com/office/officeart/2018/5/layout/IconCircleLabelList"/>
    <dgm:cxn modelId="{E8F7AB5A-FB63-4536-B735-05C65FE4CBF2}" type="presParOf" srcId="{68441D94-286E-4903-BF25-6C86879F8CCF}" destId="{2636B867-8CCD-4B1F-BDF2-4BE871491268}" srcOrd="0" destOrd="0" presId="urn:microsoft.com/office/officeart/2018/5/layout/IconCircleLabelList"/>
    <dgm:cxn modelId="{2C223BA7-2B6D-40A1-9331-AE6D49C35851}" type="presParOf" srcId="{68441D94-286E-4903-BF25-6C86879F8CCF}" destId="{74948C8C-B2E3-40C2-9665-1229E26D0E5F}" srcOrd="1" destOrd="0" presId="urn:microsoft.com/office/officeart/2018/5/layout/IconCircleLabelList"/>
    <dgm:cxn modelId="{2E1926F3-A0F9-4914-A230-0C172B25600F}" type="presParOf" srcId="{68441D94-286E-4903-BF25-6C86879F8CCF}" destId="{4800DD5E-FF29-45AA-A9F2-8C92A92B5111}" srcOrd="2" destOrd="0" presId="urn:microsoft.com/office/officeart/2018/5/layout/IconCircleLabelList"/>
    <dgm:cxn modelId="{07085F0B-5BF3-47DD-AFEB-5F3A095B2374}" type="presParOf" srcId="{68441D94-286E-4903-BF25-6C86879F8CCF}" destId="{F526971A-D1A7-4CB7-88D6-06BB9913CC37}" srcOrd="3" destOrd="0" presId="urn:microsoft.com/office/officeart/2018/5/layout/IconCircleLabelList"/>
    <dgm:cxn modelId="{001524ED-1C2D-46BD-B9C4-70EE202C94E3}" type="presParOf" srcId="{AD521E1E-500F-4C0D-9475-935B6CC9D99F}" destId="{EAC61787-8652-4079-A58F-9C716331DA2F}" srcOrd="1" destOrd="0" presId="urn:microsoft.com/office/officeart/2018/5/layout/IconCircleLabelList"/>
    <dgm:cxn modelId="{656BAC9A-156E-49D5-9A5E-7B05D38DA926}" type="presParOf" srcId="{AD521E1E-500F-4C0D-9475-935B6CC9D99F}" destId="{ABE53C11-B308-474B-8FF8-85CEA65EF10C}" srcOrd="2" destOrd="0" presId="urn:microsoft.com/office/officeart/2018/5/layout/IconCircleLabelList"/>
    <dgm:cxn modelId="{59A535E0-AA23-47DF-8582-9BBE2A06FFFB}" type="presParOf" srcId="{ABE53C11-B308-474B-8FF8-85CEA65EF10C}" destId="{6A385057-78BD-474D-AD9F-BADE05BECB6E}" srcOrd="0" destOrd="0" presId="urn:microsoft.com/office/officeart/2018/5/layout/IconCircleLabelList"/>
    <dgm:cxn modelId="{E54791C3-3A73-469E-9E68-D1DE09FDF44D}" type="presParOf" srcId="{ABE53C11-B308-474B-8FF8-85CEA65EF10C}" destId="{53FD0230-CF7B-4F78-9256-06636194A273}" srcOrd="1" destOrd="0" presId="urn:microsoft.com/office/officeart/2018/5/layout/IconCircleLabelList"/>
    <dgm:cxn modelId="{567B84BB-0221-4BE7-BE2F-9BA5CD194CD5}" type="presParOf" srcId="{ABE53C11-B308-474B-8FF8-85CEA65EF10C}" destId="{3BEA2639-8299-4009-BC7F-A81F5267A01A}" srcOrd="2" destOrd="0" presId="urn:microsoft.com/office/officeart/2018/5/layout/IconCircleLabelList"/>
    <dgm:cxn modelId="{869AE7D0-C47D-45AF-ABE2-72FF940985F5}" type="presParOf" srcId="{ABE53C11-B308-474B-8FF8-85CEA65EF10C}" destId="{536CDA09-A5D4-43E4-A532-A1C7F0641755}" srcOrd="3" destOrd="0" presId="urn:microsoft.com/office/officeart/2018/5/layout/IconCircleLabelList"/>
    <dgm:cxn modelId="{CB8697DE-EFF8-4143-9672-1E1E75419729}" type="presParOf" srcId="{AD521E1E-500F-4C0D-9475-935B6CC9D99F}" destId="{80483EA6-19C1-4A21-9F6C-E2326F848568}" srcOrd="3" destOrd="0" presId="urn:microsoft.com/office/officeart/2018/5/layout/IconCircleLabelList"/>
    <dgm:cxn modelId="{37298563-FAE9-4FDC-8D61-E7B6AD76EACF}" type="presParOf" srcId="{AD521E1E-500F-4C0D-9475-935B6CC9D99F}" destId="{3CE04103-080C-4809-AD52-CDE95AEFFB73}" srcOrd="4" destOrd="0" presId="urn:microsoft.com/office/officeart/2018/5/layout/IconCircleLabelList"/>
    <dgm:cxn modelId="{ADC09E66-E099-4847-8CCE-71BDD90B17B7}" type="presParOf" srcId="{3CE04103-080C-4809-AD52-CDE95AEFFB73}" destId="{9CEC4F82-AD16-45BA-B658-4B266196CB71}" srcOrd="0" destOrd="0" presId="urn:microsoft.com/office/officeart/2018/5/layout/IconCircleLabelList"/>
    <dgm:cxn modelId="{5C402CC3-9DCF-424B-BB88-8C70587F4C93}" type="presParOf" srcId="{3CE04103-080C-4809-AD52-CDE95AEFFB73}" destId="{B048935E-A308-4980-86EA-FB8FE5160573}" srcOrd="1" destOrd="0" presId="urn:microsoft.com/office/officeart/2018/5/layout/IconCircleLabelList"/>
    <dgm:cxn modelId="{69C1C791-3D70-408E-898B-FB45568B16CD}" type="presParOf" srcId="{3CE04103-080C-4809-AD52-CDE95AEFFB73}" destId="{698576B9-A1C5-4289-B1C5-6A75DD6825DE}" srcOrd="2" destOrd="0" presId="urn:microsoft.com/office/officeart/2018/5/layout/IconCircleLabelList"/>
    <dgm:cxn modelId="{3F73274B-ECBA-42F3-AC2C-8256C6C4F352}" type="presParOf" srcId="{3CE04103-080C-4809-AD52-CDE95AEFFB73}" destId="{9C6A5E5C-FA6B-4978-B817-A15ADFD181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6B867-8CCD-4B1F-BDF2-4BE871491268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48C8C-B2E3-40C2-9665-1229E26D0E5F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971A-D1A7-4CB7-88D6-06BB9913CC37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Why even open the black box?</a:t>
          </a:r>
        </a:p>
      </dsp:txBody>
      <dsp:txXfrm>
        <a:off x="75768" y="3053772"/>
        <a:ext cx="3093750" cy="720000"/>
      </dsp:txXfrm>
    </dsp:sp>
    <dsp:sp modelId="{6A385057-78BD-474D-AD9F-BADE05BECB6E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D0230-CF7B-4F78-9256-06636194A273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CDA09-A5D4-43E4-A532-A1C7F0641755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500" kern="1200"/>
            <a:t>The approaches</a:t>
          </a:r>
          <a:endParaRPr lang="en-US" sz="2500" kern="1200"/>
        </a:p>
      </dsp:txBody>
      <dsp:txXfrm>
        <a:off x="3710925" y="3053772"/>
        <a:ext cx="3093750" cy="720000"/>
      </dsp:txXfrm>
    </dsp:sp>
    <dsp:sp modelId="{9CEC4F82-AD16-45BA-B658-4B266196CB71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8935E-A308-4980-86EA-FB8FE5160573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A5E5C-FA6B-4978-B817-A15ADFD1810C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500" kern="1200"/>
            <a:t>How can we improve further?</a:t>
          </a:r>
          <a:endParaRPr lang="en-US" sz="2500" kern="1200"/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2F7-E7FB-4737-BC09-6640DE4B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D2EA9-7089-4AAC-A360-2183A6D3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75C2-1EB1-41A0-8657-09667607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9F7-888A-4C8B-89F0-33796105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B648-0849-4DA9-AB56-A4340C05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2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5966-2735-4A85-8DB9-1C6469D0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A042-1F51-4670-83D5-F9F383E7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44F5-BF79-466F-8CDC-99CDAD2E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BE6E-A001-4771-8EFF-ACB918C3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1A62-E1CA-4399-ABA5-82AB5DF7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19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AB2C-A0B9-4D3E-A34D-243286DF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BBFD-BB9B-4FDE-9BD5-B0EA2046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0019-B160-4D6D-BCBE-2C53944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DEE3-F3CD-4713-B6A7-7A300B84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B36B-FAEA-4887-AD8E-5709781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6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639B-80D8-4F2C-8E9C-2CF5BFC6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4305-99E2-40CC-9AE1-ABC8EAE3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A914-1ED0-4B4C-A7C5-5B4A8426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1D23-B28E-43E1-882E-AFD403DF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B09-6A82-4E64-B341-89CFEEAF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64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3BB1-B81D-451C-B866-BCFAFC4F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068B-7639-418D-BDBC-F2ADB676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4C58-F40B-4848-9F9E-0B2BA2E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2914-D992-4D8F-A382-FF8355E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276-11D1-4CE6-8E50-AEB0D8AB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7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FDE-993F-4C63-8C1F-C6F0199B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D70F-1137-4344-9F17-4991952D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D9B9-8288-4819-9C7B-D4C7FD83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194B-5A34-4D7A-B248-AC68EC7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A776-C78A-442B-B72C-3AFE2620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55CA-33AF-427C-B369-415A23D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4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5D78-1568-45F3-A329-47B698E3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0753-684E-42FB-A4E6-237A988D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812A-2D87-461E-BC66-3375034D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7C7F6-22F0-41FA-8294-EA0BF5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CA291-66D9-4699-B912-07998645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980B-9128-485D-8C7E-3FA25070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AD2E7-8F65-4816-A79B-F6196A2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ACCB-50CD-45A3-AEB1-00E12F7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8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A8F-8403-4CEC-B626-47D50D9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1711-BE48-4783-BCCE-2E9E0011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ED1C-AFDB-40D5-88CB-4CE5BC01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FE86E-8508-45A7-8C8C-F8AF9A72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3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5D74B-E756-4AC1-8970-78EE1EA8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00B3-AD60-4622-ACDC-EA5E1BA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2A20-63C7-4CFB-8824-D4CEFD1B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75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1BEA-DA7E-4AAF-BF7E-739BFFA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A6B7-9737-4DF8-9349-0F47A823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8FA2E-8E42-4415-A0AD-66CE0A56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4397-6135-49BD-A0E3-2928D0BB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3416-1D7B-415D-BF5A-E9C92846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823C-129C-4A97-9751-700F4BAE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7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4CF-27D2-4FE6-B497-8A368F35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81975-E071-48C1-B2BE-A9C57344A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56D1-2A65-4DE3-AFED-1DE3853C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4F5C-5F40-4C19-8953-6A6CA86B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E1AE-D351-4D7D-AC09-E8B1C30F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6CB0E-B922-4105-83AD-DC537040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96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1B09E-DC0E-4391-8FDE-B952B154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CD16-81C9-469B-977F-45E8A1D1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934B7-9C12-476D-8844-679C26770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1FAA-CE3D-4F1A-B8BF-BD4931422C53}" type="datetimeFigureOut">
              <a:rPr lang="en-SG" smtClean="0"/>
              <a:t>9/5/2020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071A-78AC-4ABB-8D83-80A7A6E34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E10D-5C56-4E17-9A99-BEEF776E9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24B2-388C-4073-8478-D5B7C195DB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7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w9O0fkfMkx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istophm.github.io/interpretable-ml-boo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D3ABA-C9CE-46B5-9C30-70D4D8385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Machine Learning</a:t>
            </a:r>
            <a:endParaRPr lang="en-SG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8100-E1F7-4EA0-BC7D-3B286613B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shot at opening the Black Box!</a:t>
            </a:r>
            <a:endParaRPr lang="en-SG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5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7009B-7E44-4FE9-A6E3-D30509F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Dependence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15C4-253B-4B91-8759-CEC95031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the response variable changes as the value of a feature changes while taking into account the average effect of all the other features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selected predictor (x)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Construct a grid of j evenly spaced values across the distribution of x: {x1, x2, ..., xj}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For i in {1,...,j} do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Copy the training data and replace the original values of x with the constant xi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Apply given ML model (i.e., obtain vector of predictions)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Average predictions together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Plot the averaged predictions against x1, x2, ..., xj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7F95C1-25B7-4130-A1B7-67B2F91FA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1AA4B-E80A-495E-847E-C4D4ECDE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SG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conditional expectation (ICE)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7D66-3092-412B-8446-2D8EA066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PDP, but instead of checking overall impact of one variable, we check the impact of different levels for that one variable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selected predictor (x)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Construct a grid of j evenly spaced values across the distribution of x: {x1, x2, ..., xj}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For i in {1,...,j} do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Copy the training data and replace the original values of x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with the constant xi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Apply given ML model (i.e., obtain vector of predictions)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Plot the predictions against x1, x2, ..., xj with lines connecting oberservations that correspond to the same row number in the original training data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49B213-1FE6-46CF-81CB-6D005E434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3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6673D-6851-4067-8C9B-B821F553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Interactions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75BB-78A3-40B0-A14E-00C0AE78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single feature may not be very important, but in interaction with another feature, can contribute a lot to the prediction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sets of interactions: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between two features, which tells us how strongly two specific features interact with each other in the model;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between a feature and all other features, which tells us how strongly (in total) the specific feature interacts in the model with all the other features.</a:t>
            </a:r>
          </a:p>
          <a:p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6F1DF8-8E02-4B29-B6CD-C5AA1E5A4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C556-3972-4F51-B3B8-891D389A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Overall Interaction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8AA1-8292-4597-BFB0-7F698761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For variable i in {1,...,p} do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f(x) = estimate predicted values with original model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pd(x) = partial dependence of variable i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pd(!x) = partial dependence of all features excluding i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upper = sum(f(x) - pd(x) - pd(!x))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lower = variance(f(x))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rho = upper / lower</a:t>
            </a:r>
          </a:p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Sort variables by descending rho (interaction strength)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F5F49D-C3F2-44E6-B252-84287EA53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FA3D-4595-442E-A9B3-B2963560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Individual Interaction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D0BB-FCB0-49D5-B006-AF75152A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i = a selected variable of interest</a:t>
            </a:r>
          </a:p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For remaining variables j in {1,...,p} do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pd(ij) = interaction partial dependence of variables i and j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pd(i) = partial dependence of variable i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pd(j) = partial dependence of variable j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upper = sum(pd(ij) - pd(i) - pd(j))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lower = variance(pd(ij))</a:t>
            </a:r>
          </a:p>
          <a:p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rho = upper / lower</a:t>
            </a:r>
          </a:p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Sort interaction relationship by descending rho (interaction strength)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36C1B3-D7F5-4C78-AE9B-5C0A08C87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6E4D-17A2-471C-9855-58DED675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– Surrogate Trees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61AC-24FA-436C-AE7A-BDA12F88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simpler than the other ones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it uses the ensemble to make predictions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back calculates a decision tree with fewer major variables – we need to specify the number of variables we want to check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25FB50-73C5-4C6D-AF4A-E7E82C20A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82C05-977B-4E8E-9CBD-B900F68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interpretable model-agnostic explanations (LIME)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9A7E-B318-4B46-92B5-D7CB0C39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helps explain individual predictions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Bases on the assumption that every complex model is linear on a local scale (i.e. in a small neighborhood around an observation of interest) and asserting that it is possible to fit a simple surrogate model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Permute your training data to create replicated feature data with slight value modifications.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Compute proximity measure between the observation of interest and each of the permuted observations.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Apply selected machine learning model to predict outcomes of permuted data.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m number of features to best describe predicted outcomes.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Fit a simple model to the permuted data, explaining the complex model outcome with m features from the permuted data weighted by its similarity to the original observation.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resulting feature weights to explain local behavior.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378BD4-38DA-48F0-8F39-39421F933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2E855-8932-401A-ABA4-8FDA9326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Shapley – Game Theoretic Approach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E316-9D6C-469E-BA7E-5DF03187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Shapley game concept:</a:t>
            </a: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https://www.youtube.com/watch?v=w9O0fkfMkx0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lime – we pick an observation and collect samples from the training data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the impact of feature X1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copies of an individually sampled row and randomize the order of the features.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 in one copy we include all values from the observation of interest for the values from the first column feature up to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including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X1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copy, we include all values from the observation of interest for the values from the first column feature up to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but not including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X1.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 we apply our model to both copies of this row and compute the difference between the predicted outputs.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all sampled rows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64ADD1-D320-4013-9123-26E6FBA8A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20931-6A76-43D0-B8DA-E402E7B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SG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Localized step-wise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5984-1198-4FC0-A06F-D9562344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value for a given feature in the single observation of interest, replace all the observations in the training data set, and identifies how it effects the prediction error.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this process iteratively and independently for each feature, identify the column with the largest difference score, and adds that variable to the list as the most important.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feature’s signal is then removed (via randomization), and the procedure sweeps through the remaining predictors and applies the same process until all variables have been assessed.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21D178-F9B0-407C-854F-07D850014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C6264-B8C3-492A-9B98-1C993D9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 where now?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B843-16A5-4498-9410-CD10C6C5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emerging area – loads more to work 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new approach can be to check model accuracy and these interpretabilities by using chain of Monte Carlo Shocks in the Data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making more robust predictions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Re-imagining a model as a network – each feature is a node and they interact differently and in different strengths with the other variables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0BFA3C-B325-4621-B70A-3E427EC35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6E21-ACF4-4070-A8FB-7D35F2C9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will Cover?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4E98A0-8F57-4FCE-B3BC-4F8CCFAAA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DAC58E-CECB-43BD-817E-747373EED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613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36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9BDB-5936-4D33-B8F5-DBE8C10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more on the network interpretability model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E2ED79-F145-407D-9F2C-B41345B86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98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98D99B-6C90-4E1C-8C62-7F4D26369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78A46-40D8-4C7E-957F-21413780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Further Reads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F342-6663-439F-9188-05EC2157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90675"/>
            <a:ext cx="10905066" cy="4586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PDP - Friedman, Jerome H. 2001. “Greedy Function Approximation: A Gradient Boosting Machine.” Annals of Statistics. JSTOR, 1189–1232.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 - Friedman, Jerome H, Bogdan E Popescu, and others. 2008. “Predictive Learning via Rule Ensembles.” The Annals of Applied Statistics 2 (3). Institute of Mathematical Statistics: 916–54.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- Ribeiro, Marco Tulio, Sameer Singh, and Carlos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2016. “Why Should I Trust You?: Explaining the Predictions of Any Classifier.” In Proceedings of the 22nd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Sigkdd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Knowledge Discovery and Data Mining, 1135–44. ACM.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Shapley - https://github.com/bgreenwell/fastshap#Background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Štrumbelj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Erik, and Igor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Kononenko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2014. “Explaining Prediction Models and Individual Predictions with Feature Contributions.” Knowledge and Information Systems 41 (3): 647–65. https://doi.org/10.1007/s10115-013-0679-x.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Staniak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Mateusz,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Przemyslaw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Biecek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2018. “Explanations of Model Predictions with Live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Packages.”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arXiv:1804.01955.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on IML: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https://christophm.github.io/interpretable-ml-book/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[Free]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2D23EF-A2F5-42CB-B1F6-63CE837DB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7B39-5DA2-4ED5-A8E0-F521BBB1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004B-6893-49BD-ABA3-17B12D46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Interpretation?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F19B4-F3DC-4F49-A9B1-F6B50A281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of all machine learning algorithms:</a:t>
                </a:r>
              </a:p>
              <a:p>
                <a:pPr lvl="1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0" indent="0">
                  <a:buNone/>
                </a:pPr>
                <a:endParaRPr lang="en-SG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SG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– Outcome variable</a:t>
                </a:r>
              </a:p>
              <a:p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A list of predictors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F19B4-F3DC-4F49-A9B1-F6B50A281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  <a:blipFill>
                <a:blip r:embed="rId2"/>
                <a:stretch>
                  <a:fillRect l="-1109" t="-20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40A9B6-1E7A-42AA-8C89-14A55782C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6EA482-E927-4BBA-8AB6-15652F29C9F8}"/>
                  </a:ext>
                </a:extLst>
              </p:cNvPr>
              <p:cNvSpPr/>
              <p:nvPr/>
            </p:nvSpPr>
            <p:spPr>
              <a:xfrm>
                <a:off x="7208665" y="2565646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6EA482-E927-4BBA-8AB6-15652F29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65" y="2565646"/>
                <a:ext cx="630315" cy="568171"/>
              </a:xfrm>
              <a:prstGeom prst="rect">
                <a:avLst/>
              </a:prstGeom>
              <a:blipFill>
                <a:blip r:embed="rId2"/>
                <a:stretch>
                  <a:fillRect r="-16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8C1312-F892-47F2-9B61-832728D9F3D7}"/>
              </a:ext>
            </a:extLst>
          </p:cNvPr>
          <p:cNvSpPr/>
          <p:nvPr/>
        </p:nvSpPr>
        <p:spPr>
          <a:xfrm>
            <a:off x="3401624" y="2565646"/>
            <a:ext cx="63031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C8E23A-53CE-4315-8C24-B53F2320204D}"/>
                  </a:ext>
                </a:extLst>
              </p:cNvPr>
              <p:cNvSpPr/>
              <p:nvPr/>
            </p:nvSpPr>
            <p:spPr>
              <a:xfrm>
                <a:off x="4851645" y="2525695"/>
                <a:ext cx="1455937" cy="6480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C8E23A-53CE-4315-8C24-B53F23202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45" y="2525695"/>
                <a:ext cx="1455937" cy="6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7EFC7B-F5D0-4CC6-B977-8392E6FAD7CD}"/>
                  </a:ext>
                </a:extLst>
              </p:cNvPr>
              <p:cNvSpPr/>
              <p:nvPr/>
            </p:nvSpPr>
            <p:spPr>
              <a:xfrm>
                <a:off x="7208664" y="1367161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7EFC7B-F5D0-4CC6-B977-8392E6FAD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64" y="1367161"/>
                <a:ext cx="630315" cy="568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23365F-0D60-411B-85FA-AD1FC3FC8BF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031939" y="2849731"/>
            <a:ext cx="819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F49FA-A8CE-4BB3-A02F-347D718601B4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6307582" y="2849731"/>
            <a:ext cx="901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166287-64C5-4F68-81BB-3E91BEDEAFC2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7523822" y="1935332"/>
            <a:ext cx="1" cy="630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E2B5A-2794-4FED-9816-8D57F5D474E5}"/>
              </a:ext>
            </a:extLst>
          </p:cNvPr>
          <p:cNvSpPr txBox="1"/>
          <p:nvPr/>
        </p:nvSpPr>
        <p:spPr>
          <a:xfrm>
            <a:off x="8273985" y="2219417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0E16B-7271-4D34-A214-34D8F5018778}"/>
              </a:ext>
            </a:extLst>
          </p:cNvPr>
          <p:cNvSpPr/>
          <p:nvPr/>
        </p:nvSpPr>
        <p:spPr>
          <a:xfrm>
            <a:off x="3576219" y="4714042"/>
            <a:ext cx="1038687" cy="5149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A8DC5-D518-449D-8BD9-A35BFDF419B1}"/>
              </a:ext>
            </a:extLst>
          </p:cNvPr>
          <p:cNvSpPr/>
          <p:nvPr/>
        </p:nvSpPr>
        <p:spPr>
          <a:xfrm>
            <a:off x="5060269" y="4714042"/>
            <a:ext cx="1038687" cy="5149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7F811-EF8A-4693-8787-B03F940F0267}"/>
              </a:ext>
            </a:extLst>
          </p:cNvPr>
          <p:cNvSpPr/>
          <p:nvPr/>
        </p:nvSpPr>
        <p:spPr>
          <a:xfrm>
            <a:off x="6485135" y="4714042"/>
            <a:ext cx="1038687" cy="5149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C</a:t>
            </a:r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699BE0-B208-438F-A938-72F98C6C4C50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4095563" y="3173766"/>
            <a:ext cx="1484051" cy="15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BA52FF-294F-4B23-941F-498258582D49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5579613" y="3173766"/>
            <a:ext cx="1" cy="15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0B7EF-BEA9-4795-B3F8-63F0C75A8040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5579614" y="3173766"/>
            <a:ext cx="1424865" cy="15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E9D72-4EB2-46D6-989B-72BACAF49348}"/>
              </a:ext>
            </a:extLst>
          </p:cNvPr>
          <p:cNvSpPr/>
          <p:nvPr/>
        </p:nvSpPr>
        <p:spPr>
          <a:xfrm>
            <a:off x="4851645" y="4199137"/>
            <a:ext cx="2987334" cy="15402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1CEC2A-BC89-4BD6-A36A-29C141F7EAD9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H="1" flipV="1">
            <a:off x="5579614" y="3173766"/>
            <a:ext cx="765698" cy="102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8149BE-26FF-407F-8E17-FF41F40408C2}"/>
              </a:ext>
            </a:extLst>
          </p:cNvPr>
          <p:cNvCxnSpPr>
            <a:stCxn id="5" idx="1"/>
            <a:endCxn id="4" idx="0"/>
          </p:cNvCxnSpPr>
          <p:nvPr/>
        </p:nvCxnSpPr>
        <p:spPr>
          <a:xfrm flipH="1">
            <a:off x="5579614" y="1651247"/>
            <a:ext cx="1629050" cy="87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9942EF-082B-443B-A2FB-4713A6381C21}"/>
                  </a:ext>
                </a:extLst>
              </p:cNvPr>
              <p:cNvSpPr/>
              <p:nvPr/>
            </p:nvSpPr>
            <p:spPr>
              <a:xfrm>
                <a:off x="4810217" y="1315373"/>
                <a:ext cx="1455937" cy="6480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dirty="0"/>
                  <a:t>??</a:t>
                </a: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9942EF-082B-443B-A2FB-4713A6381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17" y="1315373"/>
                <a:ext cx="1455937" cy="648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02EE0F-6F51-473D-BFB5-8E23CE0FBFE8}"/>
              </a:ext>
            </a:extLst>
          </p:cNvPr>
          <p:cNvCxnSpPr>
            <a:stCxn id="3" idx="3"/>
            <a:endCxn id="31" idx="1"/>
          </p:cNvCxnSpPr>
          <p:nvPr/>
        </p:nvCxnSpPr>
        <p:spPr>
          <a:xfrm flipV="1">
            <a:off x="4031939" y="1639409"/>
            <a:ext cx="778278" cy="121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7E0F72-1E34-4C1C-AC20-DF0669B8C85F}"/>
              </a:ext>
            </a:extLst>
          </p:cNvPr>
          <p:cNvCxnSpPr>
            <a:stCxn id="31" idx="3"/>
            <a:endCxn id="5" idx="1"/>
          </p:cNvCxnSpPr>
          <p:nvPr/>
        </p:nvCxnSpPr>
        <p:spPr>
          <a:xfrm>
            <a:off x="6266154" y="1639409"/>
            <a:ext cx="942510" cy="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D79263-A65B-4900-AD09-E6F08B817A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/>
      <p:bldP spid="10" grpId="0" animBg="1"/>
      <p:bldP spid="11" grpId="0" animBg="1"/>
      <p:bldP spid="12" grpId="0" animBg="1"/>
      <p:bldP spid="26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A193F-3BB5-4369-A65B-9E9DFDFF984D}"/>
                  </a:ext>
                </a:extLst>
              </p:cNvPr>
              <p:cNvSpPr/>
              <p:nvPr/>
            </p:nvSpPr>
            <p:spPr>
              <a:xfrm>
                <a:off x="6997083" y="1287261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A193F-3BB5-4369-A65B-9E9DFDFF9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083" y="1287261"/>
                <a:ext cx="630315" cy="568171"/>
              </a:xfrm>
              <a:prstGeom prst="rect">
                <a:avLst/>
              </a:prstGeom>
              <a:blipFill>
                <a:blip r:embed="rId2"/>
                <a:stretch>
                  <a:fillRect r="-16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6385B5F-39E1-4259-832D-7EEEA42133A6}"/>
              </a:ext>
            </a:extLst>
          </p:cNvPr>
          <p:cNvSpPr/>
          <p:nvPr/>
        </p:nvSpPr>
        <p:spPr>
          <a:xfrm>
            <a:off x="3190042" y="1287261"/>
            <a:ext cx="63031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93EC3-C5F6-4FA2-B89F-2B71EE27A858}"/>
                  </a:ext>
                </a:extLst>
              </p:cNvPr>
              <p:cNvSpPr/>
              <p:nvPr/>
            </p:nvSpPr>
            <p:spPr>
              <a:xfrm>
                <a:off x="4640063" y="1247310"/>
                <a:ext cx="1455937" cy="6480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93EC3-C5F6-4FA2-B89F-2B71EE27A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63" y="1247310"/>
                <a:ext cx="1455937" cy="6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689E78-E018-49B1-9A5F-B68CFA2A5F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820357" y="1571346"/>
            <a:ext cx="819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37D3C-A907-486B-8EF4-76B86A4D9B1E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6096000" y="1571346"/>
            <a:ext cx="901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8018DA-43F3-47B8-9B42-29FCD992401D}"/>
                  </a:ext>
                </a:extLst>
              </p:cNvPr>
              <p:cNvSpPr/>
              <p:nvPr/>
            </p:nvSpPr>
            <p:spPr>
              <a:xfrm>
                <a:off x="4996646" y="2591537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8018DA-43F3-47B8-9B42-29FCD9924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46" y="2591537"/>
                <a:ext cx="630315" cy="568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E58752-5B3D-4A69-A7B7-A2511CB25A41}"/>
                  </a:ext>
                </a:extLst>
              </p:cNvPr>
              <p:cNvSpPr/>
              <p:nvPr/>
            </p:nvSpPr>
            <p:spPr>
              <a:xfrm>
                <a:off x="4681489" y="3533310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E58752-5B3D-4A69-A7B7-A2511CB25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89" y="3533310"/>
                <a:ext cx="630315" cy="568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AF2ED2-2312-4CD4-9827-465ECD5F480D}"/>
                  </a:ext>
                </a:extLst>
              </p:cNvPr>
              <p:cNvSpPr/>
              <p:nvPr/>
            </p:nvSpPr>
            <p:spPr>
              <a:xfrm>
                <a:off x="4681489" y="4600112"/>
                <a:ext cx="630315" cy="568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AF2ED2-2312-4CD4-9827-465ECD5F4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89" y="4600112"/>
                <a:ext cx="630315" cy="568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6C9CED-D0AD-48BB-A015-CB56FF6C9BE5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3505200" y="1855432"/>
            <a:ext cx="1491446" cy="10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68C66-630F-46C0-BDA7-DD25425A8E45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3505200" y="1855432"/>
            <a:ext cx="1176289" cy="19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425D3B-5032-4707-967B-C4F5822E4C39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>
            <a:off x="3505200" y="1855432"/>
            <a:ext cx="1176289" cy="302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367EDA-CA98-4C66-9E05-45464A43BA92}"/>
              </a:ext>
            </a:extLst>
          </p:cNvPr>
          <p:cNvCxnSpPr>
            <a:stCxn id="7" idx="3"/>
            <a:endCxn id="2" idx="2"/>
          </p:cNvCxnSpPr>
          <p:nvPr/>
        </p:nvCxnSpPr>
        <p:spPr>
          <a:xfrm flipV="1">
            <a:off x="5626961" y="1855432"/>
            <a:ext cx="1685280" cy="10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5BECA2-CCFC-4383-86D5-B5621112A13A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5311804" y="1855432"/>
            <a:ext cx="2000437" cy="19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3B48D-D342-4BEA-B85A-6E7BD0A72686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5311804" y="1855432"/>
            <a:ext cx="2000437" cy="302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54FD91-4DFC-4C88-983F-766718C5B181}"/>
                  </a:ext>
                </a:extLst>
              </p:cNvPr>
              <p:cNvSpPr txBox="1"/>
              <p:nvPr/>
            </p:nvSpPr>
            <p:spPr>
              <a:xfrm>
                <a:off x="6997083" y="3159708"/>
                <a:ext cx="3028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each of these impact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? </a:t>
                </a:r>
                <a:endParaRPr lang="en-SG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54FD91-4DFC-4C88-983F-766718C5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083" y="3159708"/>
                <a:ext cx="3028265" cy="369332"/>
              </a:xfrm>
              <a:prstGeom prst="rect">
                <a:avLst/>
              </a:prstGeom>
              <a:blipFill>
                <a:blip r:embed="rId7"/>
                <a:stretch>
                  <a:fillRect l="-1811" t="-8197" r="-1610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3C8F751-F15B-4A78-8614-839E70B3046F}"/>
              </a:ext>
            </a:extLst>
          </p:cNvPr>
          <p:cNvSpPr txBox="1"/>
          <p:nvPr/>
        </p:nvSpPr>
        <p:spPr>
          <a:xfrm>
            <a:off x="4021585" y="5743852"/>
            <a:ext cx="287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assumption?</a:t>
            </a:r>
            <a:endParaRPr lang="en-SG" dirty="0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39A5B3-8B6F-406C-BEF1-FCAA703450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3CD68-98BB-400C-86AD-D8269605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 lets set up our Black Box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07EB91-55A4-4FC6-A25F-44C428DAC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7670-6A64-4128-8AC7-BC384A38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how do we interpret?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773D-C7FF-420B-AB2E-D63C7BF7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81" y="2000249"/>
            <a:ext cx="7694839" cy="4176713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What’ the problem with these interpretations?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991F02-70EB-49D2-8A37-C1634E046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2485-FF93-43B5-8626-7D01565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Agnostic Interpretations</a:t>
            </a: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FD65-BA70-4960-9738-1183CBB4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81" y="2000249"/>
            <a:ext cx="7694839" cy="41767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Global vs Local Interpretations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based feature importance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Conditional Expectation (ICE)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Interactions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</a:t>
            </a:r>
          </a:p>
          <a:p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Local Interpretable Model Agnostic Explanations (LIME)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Game Theoretic Approach – Shapley Value</a:t>
            </a:r>
          </a:p>
          <a:p>
            <a:pPr lvl="1"/>
            <a:r>
              <a:rPr lang="en-SG" sz="220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Approach</a:t>
            </a:r>
          </a:p>
          <a:p>
            <a:pPr lvl="1"/>
            <a:endParaRPr lang="en-SG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6ACE22-1494-4420-A0F0-0519DBA2F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4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6389F-9598-428D-BD20-0E1AF833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Permutation-based feature importance</a:t>
            </a:r>
            <a:endParaRPr lang="en-SG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B79B-4B70-45CE-9CB7-D69161D3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feature value is randomly permuted, there will a decrease in model performance – measure that decrease for every feature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457200" lvl="1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Compute loss function for original model</a:t>
            </a:r>
          </a:p>
          <a:p>
            <a:pPr marL="457200" lvl="1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For variable i in {1,...,p} do</a:t>
            </a:r>
          </a:p>
          <a:p>
            <a:pPr lvl="1"/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randomize values</a:t>
            </a:r>
          </a:p>
          <a:p>
            <a:pPr lvl="1"/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apply given ML model</a:t>
            </a:r>
          </a:p>
          <a:p>
            <a:pPr lvl="1"/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estimate loss function</a:t>
            </a:r>
          </a:p>
          <a:p>
            <a:pPr lvl="1"/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| compute feature importance (ratio measure </a:t>
            </a:r>
          </a:p>
          <a:p>
            <a:pPr lvl="1"/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between permuted loss &amp; original loss)</a:t>
            </a:r>
          </a:p>
          <a:p>
            <a:pPr marL="457200" lvl="1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Sort variables by descending feature importance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591844-5898-4582-9591-AFFF7F7D3E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7" y="6178841"/>
            <a:ext cx="1649883" cy="6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1316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Interpretable Machine Learning</vt:lpstr>
      <vt:lpstr>What we will Cover?</vt:lpstr>
      <vt:lpstr>Why do we need Interpretation?</vt:lpstr>
      <vt:lpstr>PowerPoint Presentation</vt:lpstr>
      <vt:lpstr>PowerPoint Presentation</vt:lpstr>
      <vt:lpstr>So lets set up our Black Box</vt:lpstr>
      <vt:lpstr>So how do we interpret?</vt:lpstr>
      <vt:lpstr>Model Agnostic Interpretations</vt:lpstr>
      <vt:lpstr>Permutation-based feature importance</vt:lpstr>
      <vt:lpstr>Partial Dependence</vt:lpstr>
      <vt:lpstr>Individual conditional expectation (ICE)</vt:lpstr>
      <vt:lpstr>Feature Interactions</vt:lpstr>
      <vt:lpstr>Algorithm For Overall Interaction</vt:lpstr>
      <vt:lpstr>Algorithm For Individual Interaction</vt:lpstr>
      <vt:lpstr>Surrogate Model – Surrogate Trees</vt:lpstr>
      <vt:lpstr>Local interpretable model-agnostic explanations (LIME)</vt:lpstr>
      <vt:lpstr>Shapley – Game Theoretic Approach</vt:lpstr>
      <vt:lpstr>Localized step-wise procedure</vt:lpstr>
      <vt:lpstr>So where now?</vt:lpstr>
      <vt:lpstr>A bit more on the network interpretability model</vt:lpstr>
      <vt:lpstr>References and Further Reads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Machine Learning</dc:title>
  <dc:creator>Khan Muhammad Saqiful Alam</dc:creator>
  <cp:lastModifiedBy>Khan Muhammad Saqiful Alam</cp:lastModifiedBy>
  <cp:revision>1</cp:revision>
  <dcterms:created xsi:type="dcterms:W3CDTF">2020-05-09T15:17:43Z</dcterms:created>
  <dcterms:modified xsi:type="dcterms:W3CDTF">2020-05-09T15:19:00Z</dcterms:modified>
</cp:coreProperties>
</file>