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62" r:id="rId4"/>
    <p:sldId id="273" r:id="rId5"/>
    <p:sldId id="278" r:id="rId6"/>
    <p:sldId id="268" r:id="rId7"/>
    <p:sldId id="261" r:id="rId8"/>
    <p:sldId id="275" r:id="rId9"/>
    <p:sldId id="276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0696E-E594-4289-993D-A1C1AE88184A}" v="11" dt="2019-08-05T10:18:39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9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3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6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3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0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9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0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0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175E-5EF3-4F85-B511-A759739D81C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5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175E-5EF3-4F85-B511-A759739D81C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CF90D-0495-4E8F-92DF-7DA40992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1400"/>
            <a:ext cx="7543800" cy="1524000"/>
          </a:xfrm>
        </p:spPr>
        <p:txBody>
          <a:bodyPr/>
          <a:lstStyle/>
          <a:p>
            <a:pPr algn="ctr"/>
            <a:r>
              <a:rPr lang="en-US" dirty="0"/>
              <a:t>EPOD WEBPORTAL</a:t>
            </a:r>
          </a:p>
        </p:txBody>
      </p:sp>
    </p:spTree>
    <p:extLst>
      <p:ext uri="{BB962C8B-B14F-4D97-AF65-F5344CB8AC3E}">
        <p14:creationId xmlns:p14="http://schemas.microsoft.com/office/powerpoint/2010/main" val="278523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-100933" y="469390"/>
            <a:ext cx="9235440" cy="22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152400" y="228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0" y="931426"/>
            <a:ext cx="1066800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95600" y="904981"/>
            <a:ext cx="76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LR No 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8869" y="931426"/>
            <a:ext cx="1066800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81600" y="890336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LR Date 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19800" y="931426"/>
            <a:ext cx="1066800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7969118" y="707456"/>
            <a:ext cx="990600" cy="182880"/>
          </a:xfrm>
          <a:prstGeom prst="flowChartAlternateProcess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tantia" panose="02030602050306030303" pitchFamily="18" charset="0"/>
              </a:rPr>
              <a:t>SUBMIT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00303" y="1600200"/>
          <a:ext cx="89156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4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6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60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47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4795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7099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6879">
                  <a:extLst>
                    <a:ext uri="{9D8B030D-6E8A-4147-A177-3AD203B41FA5}">
                      <a16:colId xmlns:a16="http://schemas.microsoft.com/office/drawing/2014/main" val="4207617597"/>
                    </a:ext>
                  </a:extLst>
                </a:gridCol>
                <a:gridCol w="540897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655141">
                  <a:extLst>
                    <a:ext uri="{9D8B030D-6E8A-4147-A177-3AD203B41FA5}">
                      <a16:colId xmlns:a16="http://schemas.microsoft.com/office/drawing/2014/main" val="3718249977"/>
                    </a:ext>
                  </a:extLst>
                </a:gridCol>
                <a:gridCol w="444320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527421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479526">
                <a:tc>
                  <a:txBody>
                    <a:bodyPr/>
                    <a:lstStyle/>
                    <a:p>
                      <a:r>
                        <a:rPr lang="en-US" sz="1000" dirty="0"/>
                        <a:t>Invoice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SHIPMENT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INVOICE 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Vehicle</a:t>
                      </a:r>
                      <a:r>
                        <a:rPr lang="en-US" sz="1000" baseline="0" dirty="0"/>
                        <a:t>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Destination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Party-Name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Order type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Total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Invoice distance</a:t>
                      </a:r>
                      <a:endParaRPr lang="en-US" sz="1000" dirty="0">
                        <a:solidFill>
                          <a:schemeClr val="bg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Distance to unloading location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Upload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Customer </a:t>
                      </a:r>
                      <a:r>
                        <a:rPr lang="en-US" sz="1000" dirty="0" err="1"/>
                        <a:t>ackn</a:t>
                      </a:r>
                      <a:endParaRPr lang="en-US" sz="1000" dirty="0"/>
                    </a:p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/>
                        <a:t>Generate Invoice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STATUS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84296"/>
              </p:ext>
            </p:extLst>
          </p:nvPr>
        </p:nvGraphicFramePr>
        <p:xfrm>
          <a:off x="200303" y="1143001"/>
          <a:ext cx="8724408" cy="447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1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sz="1400" dirty="0"/>
                        <a:t>          PO Number#1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Counter left: 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lowchart: Or 1"/>
          <p:cNvSpPr/>
          <p:nvPr/>
        </p:nvSpPr>
        <p:spPr>
          <a:xfrm>
            <a:off x="249702" y="1260394"/>
            <a:ext cx="283698" cy="306324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167679"/>
              </p:ext>
            </p:extLst>
          </p:nvPr>
        </p:nvGraphicFramePr>
        <p:xfrm>
          <a:off x="363710" y="5790255"/>
          <a:ext cx="872440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1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      PO Number#2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Counter left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Flowchart: Or 34"/>
          <p:cNvSpPr/>
          <p:nvPr/>
        </p:nvSpPr>
        <p:spPr>
          <a:xfrm>
            <a:off x="40739" y="5790255"/>
            <a:ext cx="283698" cy="306324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D9B9712-497E-495F-8640-D9976F32E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97724"/>
              </p:ext>
            </p:extLst>
          </p:nvPr>
        </p:nvGraphicFramePr>
        <p:xfrm>
          <a:off x="410880" y="2611216"/>
          <a:ext cx="8450465" cy="701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2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2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52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2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1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2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1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2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292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4708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414">
                  <a:extLst>
                    <a:ext uri="{9D8B030D-6E8A-4147-A177-3AD203B41FA5}">
                      <a16:colId xmlns:a16="http://schemas.microsoft.com/office/drawing/2014/main" val="2904793522"/>
                    </a:ext>
                  </a:extLst>
                </a:gridCol>
                <a:gridCol w="621885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466414">
                  <a:extLst>
                    <a:ext uri="{9D8B030D-6E8A-4147-A177-3AD203B41FA5}">
                      <a16:colId xmlns:a16="http://schemas.microsoft.com/office/drawing/2014/main" val="1193995390"/>
                    </a:ext>
                  </a:extLst>
                </a:gridCol>
                <a:gridCol w="599320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450864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343497">
                <a:tc>
                  <a:txBody>
                    <a:bodyPr/>
                    <a:lstStyle/>
                    <a:p>
                      <a:r>
                        <a:rPr lang="en-US" sz="1000" dirty="0"/>
                        <a:t>1234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5374891`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01-008-291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abch10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latur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Srk</a:t>
                      </a:r>
                      <a:r>
                        <a:rPr lang="en-US" sz="1000" dirty="0"/>
                        <a:t> agency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4C004E4A-CF20-4B1D-9695-2B48E1B500DC}"/>
              </a:ext>
            </a:extLst>
          </p:cNvPr>
          <p:cNvSpPr/>
          <p:nvPr/>
        </p:nvSpPr>
        <p:spPr>
          <a:xfrm>
            <a:off x="6943784" y="2787701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15B707-929A-4F5A-A35C-EB5B0164733C}"/>
              </a:ext>
            </a:extLst>
          </p:cNvPr>
          <p:cNvSpPr/>
          <p:nvPr/>
        </p:nvSpPr>
        <p:spPr>
          <a:xfrm>
            <a:off x="7418802" y="2798713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0CBF3A-EE9A-484D-8C76-09F939F81ED2}"/>
              </a:ext>
            </a:extLst>
          </p:cNvPr>
          <p:cNvSpPr/>
          <p:nvPr/>
        </p:nvSpPr>
        <p:spPr>
          <a:xfrm>
            <a:off x="6351905" y="2793325"/>
            <a:ext cx="266701" cy="1991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C3A15C3-DAE5-4D94-9AB3-2039126783B0}"/>
              </a:ext>
            </a:extLst>
          </p:cNvPr>
          <p:cNvSpPr/>
          <p:nvPr/>
        </p:nvSpPr>
        <p:spPr>
          <a:xfrm>
            <a:off x="8005604" y="2762959"/>
            <a:ext cx="235860" cy="290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986145A-D003-42AB-A86D-10262859D183}"/>
              </a:ext>
            </a:extLst>
          </p:cNvPr>
          <p:cNvSpPr/>
          <p:nvPr/>
        </p:nvSpPr>
        <p:spPr>
          <a:xfrm>
            <a:off x="8517690" y="2793487"/>
            <a:ext cx="255659" cy="198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7E82F58-D4BC-4F09-B32C-BE6B6FD5BFC6}"/>
              </a:ext>
            </a:extLst>
          </p:cNvPr>
          <p:cNvGraphicFramePr>
            <a:graphicFrameLocks noGrp="1"/>
          </p:cNvGraphicFramePr>
          <p:nvPr/>
        </p:nvGraphicFramePr>
        <p:xfrm>
          <a:off x="466942" y="4191953"/>
          <a:ext cx="849996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4615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047935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3995390"/>
                    </a:ext>
                  </a:extLst>
                </a:gridCol>
                <a:gridCol w="587481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441957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343497">
                <a:tc>
                  <a:txBody>
                    <a:bodyPr/>
                    <a:lstStyle/>
                    <a:p>
                      <a:r>
                        <a:rPr lang="en-US" sz="1000" dirty="0"/>
                        <a:t>1234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5374891`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01-008-291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abch10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latur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Srk</a:t>
                      </a:r>
                      <a:r>
                        <a:rPr lang="en-US" sz="1000" dirty="0"/>
                        <a:t> agency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Oval 59">
            <a:extLst>
              <a:ext uri="{FF2B5EF4-FFF2-40B4-BE49-F238E27FC236}">
                <a16:creationId xmlns:a16="http://schemas.microsoft.com/office/drawing/2014/main" id="{B25E23D9-D6C5-4425-A34D-7FA8CB9BAA0D}"/>
              </a:ext>
            </a:extLst>
          </p:cNvPr>
          <p:cNvSpPr/>
          <p:nvPr/>
        </p:nvSpPr>
        <p:spPr>
          <a:xfrm>
            <a:off x="7141284" y="4297914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CB54257-806E-4700-B555-332FF2C9D023}"/>
              </a:ext>
            </a:extLst>
          </p:cNvPr>
          <p:cNvSpPr/>
          <p:nvPr/>
        </p:nvSpPr>
        <p:spPr>
          <a:xfrm>
            <a:off x="7563949" y="4307012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D57A810-A6B0-4B5A-BDB5-835CB0E4CA7A}"/>
              </a:ext>
            </a:extLst>
          </p:cNvPr>
          <p:cNvSpPr/>
          <p:nvPr/>
        </p:nvSpPr>
        <p:spPr>
          <a:xfrm>
            <a:off x="6527460" y="4327350"/>
            <a:ext cx="266701" cy="1991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005DF42-D09F-45E1-A0D6-980895B90847}"/>
              </a:ext>
            </a:extLst>
          </p:cNvPr>
          <p:cNvSpPr/>
          <p:nvPr/>
        </p:nvSpPr>
        <p:spPr>
          <a:xfrm>
            <a:off x="8091467" y="4327350"/>
            <a:ext cx="255659" cy="198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DD2FA1-7679-4B1A-8967-044160A4711D}"/>
              </a:ext>
            </a:extLst>
          </p:cNvPr>
          <p:cNvSpPr/>
          <p:nvPr/>
        </p:nvSpPr>
        <p:spPr>
          <a:xfrm>
            <a:off x="8617620" y="4383212"/>
            <a:ext cx="210901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41515AB-4031-4E2F-B8EF-CCEE0A780C0D}"/>
              </a:ext>
            </a:extLst>
          </p:cNvPr>
          <p:cNvSpPr/>
          <p:nvPr/>
        </p:nvSpPr>
        <p:spPr>
          <a:xfrm>
            <a:off x="97010" y="4363995"/>
            <a:ext cx="2667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7CF1866-41B4-4851-913F-9A72EF11E819}"/>
              </a:ext>
            </a:extLst>
          </p:cNvPr>
          <p:cNvSpPr/>
          <p:nvPr/>
        </p:nvSpPr>
        <p:spPr>
          <a:xfrm>
            <a:off x="76200" y="4970504"/>
            <a:ext cx="2667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AAEC707B-C6E6-4723-BA1D-3EB0AB776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0948"/>
              </p:ext>
            </p:extLst>
          </p:nvPr>
        </p:nvGraphicFramePr>
        <p:xfrm>
          <a:off x="558453" y="4850153"/>
          <a:ext cx="849996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4615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047935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3995390"/>
                    </a:ext>
                  </a:extLst>
                </a:gridCol>
                <a:gridCol w="587481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441957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343497">
                <a:tc>
                  <a:txBody>
                    <a:bodyPr/>
                    <a:lstStyle/>
                    <a:p>
                      <a:r>
                        <a:rPr lang="en-US" sz="1000" dirty="0"/>
                        <a:t>1234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5374891`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01-008-291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abch10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latur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Srk</a:t>
                      </a:r>
                      <a:r>
                        <a:rPr lang="en-US" sz="1000" dirty="0"/>
                        <a:t> agency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Oval 74">
            <a:extLst>
              <a:ext uri="{FF2B5EF4-FFF2-40B4-BE49-F238E27FC236}">
                <a16:creationId xmlns:a16="http://schemas.microsoft.com/office/drawing/2014/main" id="{B72B5A6B-9640-4957-BA47-FFECF27421C2}"/>
              </a:ext>
            </a:extLst>
          </p:cNvPr>
          <p:cNvSpPr/>
          <p:nvPr/>
        </p:nvSpPr>
        <p:spPr>
          <a:xfrm>
            <a:off x="7232795" y="4956114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4E4D45E-3016-422A-863C-96EA584FB6C1}"/>
              </a:ext>
            </a:extLst>
          </p:cNvPr>
          <p:cNvSpPr/>
          <p:nvPr/>
        </p:nvSpPr>
        <p:spPr>
          <a:xfrm>
            <a:off x="7655460" y="4965212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5B4773A-8FA1-4814-ABC2-8E0051C6A094}"/>
              </a:ext>
            </a:extLst>
          </p:cNvPr>
          <p:cNvSpPr/>
          <p:nvPr/>
        </p:nvSpPr>
        <p:spPr>
          <a:xfrm>
            <a:off x="6618971" y="4985550"/>
            <a:ext cx="266701" cy="1991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9FD6B1A-4CA2-4D28-BDB5-65FE8E79AB38}"/>
              </a:ext>
            </a:extLst>
          </p:cNvPr>
          <p:cNvSpPr/>
          <p:nvPr/>
        </p:nvSpPr>
        <p:spPr>
          <a:xfrm>
            <a:off x="8182978" y="4985550"/>
            <a:ext cx="255659" cy="198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9F338FE-DD90-4BAA-9F5B-B4AD221F0A41}"/>
              </a:ext>
            </a:extLst>
          </p:cNvPr>
          <p:cNvSpPr/>
          <p:nvPr/>
        </p:nvSpPr>
        <p:spPr>
          <a:xfrm>
            <a:off x="8709131" y="5041412"/>
            <a:ext cx="210901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8E1772F-8BB3-42EC-BC88-999A9BD84A42}"/>
              </a:ext>
            </a:extLst>
          </p:cNvPr>
          <p:cNvSpPr/>
          <p:nvPr/>
        </p:nvSpPr>
        <p:spPr>
          <a:xfrm>
            <a:off x="9418476" y="2383924"/>
            <a:ext cx="2925923" cy="2151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pdf download and status button will be active for submitted invoice. Other fields should look in grey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667483D8-E0CA-4884-87E3-4E23E196B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5809"/>
              </p:ext>
            </p:extLst>
          </p:nvPr>
        </p:nvGraphicFramePr>
        <p:xfrm>
          <a:off x="388357" y="3340237"/>
          <a:ext cx="8450465" cy="701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2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2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52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2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1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2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1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2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292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4708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414">
                  <a:extLst>
                    <a:ext uri="{9D8B030D-6E8A-4147-A177-3AD203B41FA5}">
                      <a16:colId xmlns:a16="http://schemas.microsoft.com/office/drawing/2014/main" val="2904793522"/>
                    </a:ext>
                  </a:extLst>
                </a:gridCol>
                <a:gridCol w="621885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466414">
                  <a:extLst>
                    <a:ext uri="{9D8B030D-6E8A-4147-A177-3AD203B41FA5}">
                      <a16:colId xmlns:a16="http://schemas.microsoft.com/office/drawing/2014/main" val="1193995390"/>
                    </a:ext>
                  </a:extLst>
                </a:gridCol>
                <a:gridCol w="599320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450864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343497">
                <a:tc>
                  <a:txBody>
                    <a:bodyPr/>
                    <a:lstStyle/>
                    <a:p>
                      <a:r>
                        <a:rPr lang="en-US" sz="1000" dirty="0"/>
                        <a:t>1234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5374891`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01-008-291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abch10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latur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Srk</a:t>
                      </a:r>
                      <a:r>
                        <a:rPr lang="en-US" sz="1000" dirty="0"/>
                        <a:t> agency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Oval 81">
            <a:extLst>
              <a:ext uri="{FF2B5EF4-FFF2-40B4-BE49-F238E27FC236}">
                <a16:creationId xmlns:a16="http://schemas.microsoft.com/office/drawing/2014/main" id="{76419D4C-A075-42D1-A5AC-C88DD5B68458}"/>
              </a:ext>
            </a:extLst>
          </p:cNvPr>
          <p:cNvSpPr/>
          <p:nvPr/>
        </p:nvSpPr>
        <p:spPr>
          <a:xfrm>
            <a:off x="6921261" y="3516722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BF73F72-813B-440B-AE13-BA7164483F07}"/>
              </a:ext>
            </a:extLst>
          </p:cNvPr>
          <p:cNvSpPr/>
          <p:nvPr/>
        </p:nvSpPr>
        <p:spPr>
          <a:xfrm>
            <a:off x="7396279" y="3527734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D5A7F11-1B47-49D4-B3EE-26970577DA4D}"/>
              </a:ext>
            </a:extLst>
          </p:cNvPr>
          <p:cNvSpPr/>
          <p:nvPr/>
        </p:nvSpPr>
        <p:spPr>
          <a:xfrm>
            <a:off x="6329382" y="3522346"/>
            <a:ext cx="266701" cy="1991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A6661290-EAB6-47A2-9190-CCDB53FEB63D}"/>
              </a:ext>
            </a:extLst>
          </p:cNvPr>
          <p:cNvSpPr/>
          <p:nvPr/>
        </p:nvSpPr>
        <p:spPr>
          <a:xfrm>
            <a:off x="7983081" y="3491980"/>
            <a:ext cx="235860" cy="290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667038-784C-46A9-B2B4-32403E7F76B1}"/>
              </a:ext>
            </a:extLst>
          </p:cNvPr>
          <p:cNvSpPr/>
          <p:nvPr/>
        </p:nvSpPr>
        <p:spPr>
          <a:xfrm>
            <a:off x="8495167" y="3522508"/>
            <a:ext cx="255659" cy="198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3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163721" y="6405616"/>
            <a:ext cx="285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Vendor details and version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0" t="27780" r="21059" b="31552"/>
          <a:stretch/>
        </p:blipFill>
        <p:spPr>
          <a:xfrm>
            <a:off x="2082526" y="3442181"/>
            <a:ext cx="5394960" cy="21204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47515" y="5562600"/>
            <a:ext cx="5811794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T   R    A   N   S   P   O   R   T   E   R        P   O   R   T   A   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344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2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479407" y="4190999"/>
            <a:ext cx="4686926" cy="4191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</a:t>
            </a:r>
            <a:r>
              <a:rPr lang="en-US" dirty="0">
                <a:solidFill>
                  <a:schemeClr val="tx1"/>
                </a:solidFill>
              </a:rPr>
              <a:t>User Name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72400" y="4879826"/>
            <a:ext cx="4700939" cy="3990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Password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29000" y="5820080"/>
            <a:ext cx="2514600" cy="45720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74" y="4169450"/>
            <a:ext cx="511540" cy="511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00" y="4887417"/>
            <a:ext cx="381000" cy="38386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479407" y="3352800"/>
            <a:ext cx="4674861" cy="5334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MEMBER LOGIN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6548" y="6460829"/>
            <a:ext cx="285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Vendor details and version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0400" y="5271281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Forgot</a:t>
            </a:r>
            <a:r>
              <a:rPr lang="en-US" u="sng" dirty="0"/>
              <a:t> </a:t>
            </a:r>
            <a:r>
              <a:rPr lang="en-US" sz="1400" u="sng" dirty="0"/>
              <a:t>Password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0" t="27780" r="21059" b="31552"/>
          <a:stretch/>
        </p:blipFill>
        <p:spPr>
          <a:xfrm>
            <a:off x="2012504" y="609600"/>
            <a:ext cx="5394960" cy="212041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012504" y="2766805"/>
            <a:ext cx="5811794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T   R    A   N   S   P   O   R   T   E   R        P   O   R   T   A   L</a:t>
            </a:r>
          </a:p>
        </p:txBody>
      </p:sp>
    </p:spTree>
    <p:extLst>
      <p:ext uri="{BB962C8B-B14F-4D97-AF65-F5344CB8AC3E}">
        <p14:creationId xmlns:p14="http://schemas.microsoft.com/office/powerpoint/2010/main" val="420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Driver Tab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20526"/>
              </p:ext>
            </p:extLst>
          </p:nvPr>
        </p:nvGraphicFramePr>
        <p:xfrm>
          <a:off x="200300" y="1600200"/>
          <a:ext cx="8943700" cy="42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16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3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5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Vehicle</a:t>
                      </a:r>
                      <a:r>
                        <a:rPr lang="en-US" sz="1100" baseline="0" dirty="0"/>
                        <a:t> No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Driver Name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Driver Mobile Number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Shipment  Date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Destination Name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Tracking</a:t>
                      </a:r>
                      <a:r>
                        <a:rPr lang="en-US" sz="1100" baseline="0" dirty="0"/>
                        <a:t> Type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Driver</a:t>
                      </a:r>
                      <a:r>
                        <a:rPr lang="en-US" sz="1100" baseline="0" dirty="0"/>
                        <a:t> acceptance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Driver Location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Modify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6AA2A532-752E-420F-B39E-4E492F4EA8BA}"/>
              </a:ext>
            </a:extLst>
          </p:cNvPr>
          <p:cNvSpPr/>
          <p:nvPr/>
        </p:nvSpPr>
        <p:spPr>
          <a:xfrm>
            <a:off x="6629400" y="1417638"/>
            <a:ext cx="1066800" cy="86836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762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2DEC8B-60C0-4038-9AF8-0F12293B3E23}"/>
              </a:ext>
            </a:extLst>
          </p:cNvPr>
          <p:cNvCxnSpPr>
            <a:stCxn id="3" idx="7"/>
          </p:cNvCxnSpPr>
          <p:nvPr/>
        </p:nvCxnSpPr>
        <p:spPr>
          <a:xfrm flipV="1">
            <a:off x="7539971" y="1066800"/>
            <a:ext cx="461029" cy="47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0D43FDF-9424-48F1-ACD5-FC64352F5F15}"/>
              </a:ext>
            </a:extLst>
          </p:cNvPr>
          <p:cNvSpPr/>
          <p:nvPr/>
        </p:nvSpPr>
        <p:spPr>
          <a:xfrm>
            <a:off x="8001000" y="676445"/>
            <a:ext cx="2133600" cy="478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be added</a:t>
            </a:r>
          </a:p>
        </p:txBody>
      </p:sp>
    </p:spTree>
    <p:extLst>
      <p:ext uri="{BB962C8B-B14F-4D97-AF65-F5344CB8AC3E}">
        <p14:creationId xmlns:p14="http://schemas.microsoft.com/office/powerpoint/2010/main" val="381659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3F20-73C1-42C6-8E3C-34B87288B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" y="152400"/>
            <a:ext cx="8990428" cy="6553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skerville Old Face" panose="02020602080505020303" pitchFamily="18" charset="0"/>
              </a:rPr>
              <a:t>Every invoice should flow to invoice ready screen irrespective of three check points.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PO counter Logic:</a:t>
            </a:r>
          </a:p>
          <a:p>
            <a:pPr lvl="1"/>
            <a:r>
              <a:rPr lang="en-US" sz="1600" dirty="0">
                <a:latin typeface="Baskerville Old Face" panose="02020602080505020303" pitchFamily="18" charset="0"/>
              </a:rPr>
              <a:t>The rate should be calculated in the back ground(qty*rate)</a:t>
            </a:r>
          </a:p>
          <a:p>
            <a:pPr lvl="1"/>
            <a:r>
              <a:rPr lang="en-US" sz="1600" dirty="0">
                <a:latin typeface="Baskerville Old Face" panose="02020602080505020303" pitchFamily="18" charset="0"/>
              </a:rPr>
              <a:t>Po which satisfied three check point(destination, lr upload, </a:t>
            </a:r>
            <a:r>
              <a:rPr lang="en-US" sz="1600" dirty="0" err="1">
                <a:latin typeface="Baskerville Old Face" panose="02020602080505020303" pitchFamily="18" charset="0"/>
              </a:rPr>
              <a:t>cust</a:t>
            </a:r>
            <a:r>
              <a:rPr lang="en-US" sz="1600" dirty="0">
                <a:latin typeface="Baskerville Old Face" panose="02020602080505020303" pitchFamily="18" charset="0"/>
              </a:rPr>
              <a:t> ack) should only be allowed to submit.</a:t>
            </a:r>
          </a:p>
          <a:p>
            <a:pPr lvl="1"/>
            <a:r>
              <a:rPr lang="en-US" sz="1600" dirty="0">
                <a:latin typeface="Baskerville Old Face" panose="02020602080505020303" pitchFamily="18" charset="0"/>
              </a:rPr>
              <a:t>-</a:t>
            </a:r>
            <a:r>
              <a:rPr lang="en-US" sz="1800" dirty="0">
                <a:latin typeface="Baskerville Old Face" panose="02020602080505020303" pitchFamily="18" charset="0"/>
              </a:rPr>
              <a:t>In order to bring control on the invoice raise by transporter, we want to implement counter logic system. If a PO contains 10 invoice, he can use it for only 2 times maximum In the first go he has submitted 4 invoices, all the other 6 invoices should be submitted in the next one.</a:t>
            </a:r>
          </a:p>
          <a:p>
            <a:pPr lvl="1"/>
            <a:r>
              <a:rPr lang="en-US" sz="1800" dirty="0">
                <a:latin typeface="Baskerville Old Face" panose="02020602080505020303" pitchFamily="18" charset="0"/>
              </a:rPr>
              <a:t>So the counter should be adjusted to 1 after the invoice raise.</a:t>
            </a:r>
          </a:p>
          <a:p>
            <a:pPr lvl="1"/>
            <a:endParaRPr lang="en-US" sz="1800" dirty="0">
              <a:latin typeface="Baskerville Old Face" panose="02020602080505020303" pitchFamily="18" charset="0"/>
            </a:endParaRPr>
          </a:p>
          <a:p>
            <a:pPr lvl="1"/>
            <a:endParaRPr lang="en-US" sz="1800" dirty="0">
              <a:latin typeface="Baskerville Old Face" panose="02020602080505020303" pitchFamily="18" charset="0"/>
            </a:endParaRPr>
          </a:p>
          <a:p>
            <a:pPr lvl="1"/>
            <a:endParaRPr lang="en-US" sz="1800" dirty="0">
              <a:latin typeface="Baskerville Old Face" panose="02020602080505020303" pitchFamily="18" charset="0"/>
            </a:endParaRPr>
          </a:p>
          <a:p>
            <a:pPr lvl="1"/>
            <a:endParaRPr lang="en-US" sz="1800" dirty="0">
              <a:latin typeface="Baskerville Old Face" panose="02020602080505020303" pitchFamily="18" charset="0"/>
            </a:endParaRPr>
          </a:p>
          <a:p>
            <a:pPr lvl="1"/>
            <a:endParaRPr lang="en-US" sz="1800" dirty="0">
              <a:latin typeface="Baskerville Old Face" panose="02020602080505020303" pitchFamily="18" charset="0"/>
            </a:endParaRPr>
          </a:p>
          <a:p>
            <a:pPr lvl="1"/>
            <a:endParaRPr lang="en-US" sz="1800" dirty="0">
              <a:latin typeface="Baskerville Old Face" panose="02020602080505020303" pitchFamily="18" charset="0"/>
            </a:endParaRPr>
          </a:p>
          <a:p>
            <a:pPr lvl="1"/>
            <a:endParaRPr lang="en-US" sz="1800" dirty="0">
              <a:latin typeface="Baskerville Old Face" panose="02020602080505020303" pitchFamily="18" charset="0"/>
            </a:endParaRPr>
          </a:p>
          <a:p>
            <a:pPr lvl="1"/>
            <a:r>
              <a:rPr lang="en-US" sz="1800" dirty="0">
                <a:latin typeface="Baskerville Old Face" panose="02020602080505020303" pitchFamily="18" charset="0"/>
              </a:rPr>
              <a:t>In the next raise it should </a:t>
            </a:r>
            <a:r>
              <a:rPr lang="en-US" sz="1800">
                <a:latin typeface="Baskerville Old Face" panose="02020602080505020303" pitchFamily="18" charset="0"/>
              </a:rPr>
              <a:t>a pop-up </a:t>
            </a:r>
            <a:r>
              <a:rPr lang="en-US" sz="1800" dirty="0">
                <a:latin typeface="Baskerville Old Face" panose="02020602080505020303" pitchFamily="18" charset="0"/>
              </a:rPr>
              <a:t>message </a:t>
            </a:r>
          </a:p>
          <a:p>
            <a:pPr lvl="1"/>
            <a:endParaRPr lang="en-US" sz="1800" dirty="0">
              <a:latin typeface="Baskerville Old Face" panose="02020602080505020303" pitchFamily="18" charset="0"/>
            </a:endParaRPr>
          </a:p>
        </p:txBody>
      </p:sp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8E279B84-07BE-4A92-A985-A1ED0D07B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134783"/>
            <a:ext cx="4272359" cy="2289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083606-3822-4FBB-8338-7908CDC92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5855088"/>
            <a:ext cx="2562506" cy="100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8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-100933" y="469390"/>
            <a:ext cx="9235440" cy="22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63031" y="439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Invoice ready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2400" y="228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0" y="931426"/>
            <a:ext cx="1066800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95600" y="904981"/>
            <a:ext cx="76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LR No 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8869" y="931426"/>
            <a:ext cx="1066800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81600" y="890336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LR Date 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19800" y="931426"/>
            <a:ext cx="1066800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7969118" y="707456"/>
            <a:ext cx="990600" cy="182880"/>
          </a:xfrm>
          <a:prstGeom prst="flowChartAlternateProcess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tantia" panose="02030602050306030303" pitchFamily="18" charset="0"/>
              </a:rPr>
              <a:t>SUBMIT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96233"/>
              </p:ext>
            </p:extLst>
          </p:nvPr>
        </p:nvGraphicFramePr>
        <p:xfrm>
          <a:off x="200303" y="1143001"/>
          <a:ext cx="8724409" cy="518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18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8939">
                  <a:extLst>
                    <a:ext uri="{9D8B030D-6E8A-4147-A177-3AD203B41FA5}">
                      <a16:colId xmlns:a16="http://schemas.microsoft.com/office/drawing/2014/main" val="4110159311"/>
                    </a:ext>
                  </a:extLst>
                </a:gridCol>
                <a:gridCol w="886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sz="1400" dirty="0"/>
                        <a:t>          PO Number#1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po cost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Counter left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lowchart: Or 1"/>
          <p:cNvSpPr/>
          <p:nvPr/>
        </p:nvSpPr>
        <p:spPr>
          <a:xfrm>
            <a:off x="249702" y="1260394"/>
            <a:ext cx="283698" cy="306324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553822"/>
            <a:ext cx="1274298" cy="3154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here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4739" y="904981"/>
            <a:ext cx="0" cy="3499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501523"/>
              </p:ext>
            </p:extLst>
          </p:nvPr>
        </p:nvGraphicFramePr>
        <p:xfrm>
          <a:off x="152400" y="1676400"/>
          <a:ext cx="8724409" cy="518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9278">
                  <a:extLst>
                    <a:ext uri="{9D8B030D-6E8A-4147-A177-3AD203B41FA5}">
                      <a16:colId xmlns:a16="http://schemas.microsoft.com/office/drawing/2014/main" val="2700780204"/>
                    </a:ext>
                  </a:extLst>
                </a:gridCol>
                <a:gridCol w="886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      PO Number#2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po cost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Counter left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Flowchart: Or 34"/>
          <p:cNvSpPr/>
          <p:nvPr/>
        </p:nvSpPr>
        <p:spPr>
          <a:xfrm>
            <a:off x="252926" y="1676400"/>
            <a:ext cx="283698" cy="306324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2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-100933" y="469390"/>
            <a:ext cx="9235440" cy="22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63031" y="439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Invoice ready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2400" y="228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0" y="931426"/>
            <a:ext cx="1066800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95600" y="904981"/>
            <a:ext cx="76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LR No 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8869" y="931426"/>
            <a:ext cx="1066800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81600" y="890336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LR Date 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19800" y="931426"/>
            <a:ext cx="1066800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7969118" y="707456"/>
            <a:ext cx="990600" cy="182880"/>
          </a:xfrm>
          <a:prstGeom prst="flowChartAlternateProcess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tantia" panose="02030602050306030303" pitchFamily="18" charset="0"/>
              </a:rPr>
              <a:t>SUBMIT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852291"/>
              </p:ext>
            </p:extLst>
          </p:nvPr>
        </p:nvGraphicFramePr>
        <p:xfrm>
          <a:off x="424740" y="1600200"/>
          <a:ext cx="849996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04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81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22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725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6768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3246">
                  <a:extLst>
                    <a:ext uri="{9D8B030D-6E8A-4147-A177-3AD203B41FA5}">
                      <a16:colId xmlns:a16="http://schemas.microsoft.com/office/drawing/2014/main" val="4207617597"/>
                    </a:ext>
                  </a:extLst>
                </a:gridCol>
                <a:gridCol w="515678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624595">
                  <a:extLst>
                    <a:ext uri="{9D8B030D-6E8A-4147-A177-3AD203B41FA5}">
                      <a16:colId xmlns:a16="http://schemas.microsoft.com/office/drawing/2014/main" val="3718249977"/>
                    </a:ext>
                  </a:extLst>
                </a:gridCol>
                <a:gridCol w="423604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502830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Invoice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SHIPMENT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INVOICE 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Vehicle</a:t>
                      </a:r>
                      <a:r>
                        <a:rPr lang="en-US" sz="1000" baseline="0" dirty="0"/>
                        <a:t>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Destination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Party-Name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Order type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Total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Invoice distance</a:t>
                      </a:r>
                      <a:endParaRPr lang="en-US" sz="1000" dirty="0">
                        <a:solidFill>
                          <a:schemeClr val="bg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Distance to unloading location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Upload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Customer </a:t>
                      </a:r>
                      <a:r>
                        <a:rPr lang="en-US" sz="1000" dirty="0" err="1"/>
                        <a:t>ackn</a:t>
                      </a:r>
                      <a:endParaRPr lang="en-US" sz="1000" dirty="0"/>
                    </a:p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/>
                        <a:t>Generate Invoice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STATUS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69354"/>
              </p:ext>
            </p:extLst>
          </p:nvPr>
        </p:nvGraphicFramePr>
        <p:xfrm>
          <a:off x="200303" y="1143001"/>
          <a:ext cx="8724408" cy="447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1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sz="1400" dirty="0"/>
                        <a:t>          PO Number#1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Counter left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lowchart: Or 1"/>
          <p:cNvSpPr/>
          <p:nvPr/>
        </p:nvSpPr>
        <p:spPr>
          <a:xfrm>
            <a:off x="249702" y="1260394"/>
            <a:ext cx="283698" cy="306324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60" y="2710987"/>
            <a:ext cx="2667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553822"/>
            <a:ext cx="1274298" cy="3154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here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4739" y="904981"/>
            <a:ext cx="0" cy="3499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776907"/>
              </p:ext>
            </p:extLst>
          </p:nvPr>
        </p:nvGraphicFramePr>
        <p:xfrm>
          <a:off x="391551" y="4512432"/>
          <a:ext cx="872440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1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      PO Number#2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Counter left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107853" y="5334000"/>
            <a:ext cx="2667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6231909"/>
            <a:ext cx="2667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Or 34"/>
          <p:cNvSpPr/>
          <p:nvPr/>
        </p:nvSpPr>
        <p:spPr>
          <a:xfrm>
            <a:off x="99354" y="4547149"/>
            <a:ext cx="283698" cy="306324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23694" y="596475"/>
            <a:ext cx="1551549" cy="3497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backend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253394" y="946215"/>
            <a:ext cx="0" cy="6892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D9B9712-497E-495F-8640-D9976F32E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333197"/>
              </p:ext>
            </p:extLst>
          </p:nvPr>
        </p:nvGraphicFramePr>
        <p:xfrm>
          <a:off x="454269" y="2624516"/>
          <a:ext cx="849996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4615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047935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3995390"/>
                    </a:ext>
                  </a:extLst>
                </a:gridCol>
                <a:gridCol w="587481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441957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343497">
                <a:tc>
                  <a:txBody>
                    <a:bodyPr/>
                    <a:lstStyle/>
                    <a:p>
                      <a:r>
                        <a:rPr lang="en-US" sz="1000" dirty="0"/>
                        <a:t>1234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5374891`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01-008-291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abch10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latur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Srk</a:t>
                      </a:r>
                      <a:r>
                        <a:rPr lang="en-US" sz="1000" dirty="0"/>
                        <a:t> agency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79732EB-9522-4141-A95E-59D57F648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795685"/>
              </p:ext>
            </p:extLst>
          </p:nvPr>
        </p:nvGraphicFramePr>
        <p:xfrm>
          <a:off x="496472" y="5075135"/>
          <a:ext cx="8499969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3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3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8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82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81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6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9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9138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7305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4017">
                  <a:extLst>
                    <a:ext uri="{9D8B030D-6E8A-4147-A177-3AD203B41FA5}">
                      <a16:colId xmlns:a16="http://schemas.microsoft.com/office/drawing/2014/main" val="4207617597"/>
                    </a:ext>
                  </a:extLst>
                </a:gridCol>
                <a:gridCol w="674132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542709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441961">
                <a:tc>
                  <a:txBody>
                    <a:bodyPr/>
                    <a:lstStyle/>
                    <a:p>
                      <a:r>
                        <a:rPr lang="en-US" sz="1000" dirty="0"/>
                        <a:t>Invoice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SHIPMENT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INVOICE 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Vehicle</a:t>
                      </a:r>
                      <a:r>
                        <a:rPr lang="en-US" sz="1000" baseline="0" dirty="0"/>
                        <a:t>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Destination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Party-Name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Order type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Total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Invoice distance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Distance to unloading location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Upload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Customer </a:t>
                      </a:r>
                      <a:r>
                        <a:rPr lang="en-US" sz="1000" dirty="0" err="1"/>
                        <a:t>ackn</a:t>
                      </a:r>
                      <a:endParaRPr lang="en-US" sz="1000" dirty="0"/>
                    </a:p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/>
                        <a:t>Generate Invoice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STATUS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CFF98CC-0653-48A9-A0A3-BBDE0B093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897136"/>
              </p:ext>
            </p:extLst>
          </p:nvPr>
        </p:nvGraphicFramePr>
        <p:xfrm>
          <a:off x="524901" y="5953019"/>
          <a:ext cx="8499969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3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3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8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82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81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6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9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9138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7305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4017">
                  <a:extLst>
                    <a:ext uri="{9D8B030D-6E8A-4147-A177-3AD203B41FA5}">
                      <a16:colId xmlns:a16="http://schemas.microsoft.com/office/drawing/2014/main" val="4207617597"/>
                    </a:ext>
                  </a:extLst>
                </a:gridCol>
                <a:gridCol w="674132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542709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Invoice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SHIPMENT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INVOICE 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Vehicle</a:t>
                      </a:r>
                      <a:r>
                        <a:rPr lang="en-US" sz="1000" baseline="0" dirty="0"/>
                        <a:t>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Destination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Party-Name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Order type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Total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Invoice distance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Distance to unloading location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Upload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Customer </a:t>
                      </a:r>
                      <a:r>
                        <a:rPr lang="en-US" sz="1000" dirty="0" err="1"/>
                        <a:t>ackn</a:t>
                      </a:r>
                      <a:endParaRPr lang="en-US" sz="1000" dirty="0"/>
                    </a:p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/>
                        <a:t>Generate Invoice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STATUS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33894B-2079-427B-834F-054E1C752EBB}"/>
              </a:ext>
            </a:extLst>
          </p:cNvPr>
          <p:cNvCxnSpPr>
            <a:cxnSpLocks/>
          </p:cNvCxnSpPr>
          <p:nvPr/>
        </p:nvCxnSpPr>
        <p:spPr>
          <a:xfrm>
            <a:off x="5734831" y="942291"/>
            <a:ext cx="726343" cy="647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C004E4A-CF20-4B1D-9695-2B48E1B500DC}"/>
              </a:ext>
            </a:extLst>
          </p:cNvPr>
          <p:cNvSpPr/>
          <p:nvPr/>
        </p:nvSpPr>
        <p:spPr>
          <a:xfrm>
            <a:off x="7128611" y="2730477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15B707-929A-4F5A-A35C-EB5B0164733C}"/>
              </a:ext>
            </a:extLst>
          </p:cNvPr>
          <p:cNvSpPr/>
          <p:nvPr/>
        </p:nvSpPr>
        <p:spPr>
          <a:xfrm>
            <a:off x="7551276" y="2739575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0CBF3A-EE9A-484D-8C76-09F939F81ED2}"/>
              </a:ext>
            </a:extLst>
          </p:cNvPr>
          <p:cNvSpPr/>
          <p:nvPr/>
        </p:nvSpPr>
        <p:spPr>
          <a:xfrm>
            <a:off x="6514787" y="2759913"/>
            <a:ext cx="266701" cy="1991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470244-8CF4-4E8D-8394-7C2FA4D5685E}"/>
              </a:ext>
            </a:extLst>
          </p:cNvPr>
          <p:cNvSpPr/>
          <p:nvPr/>
        </p:nvSpPr>
        <p:spPr>
          <a:xfrm>
            <a:off x="8078794" y="2759913"/>
            <a:ext cx="255659" cy="198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E2F0F74-7644-4DC4-9151-EBCBF4DE69B8}"/>
              </a:ext>
            </a:extLst>
          </p:cNvPr>
          <p:cNvSpPr/>
          <p:nvPr/>
        </p:nvSpPr>
        <p:spPr>
          <a:xfrm>
            <a:off x="8604947" y="2815775"/>
            <a:ext cx="210901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966599AE-E72A-4035-8F25-489C0B85B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10032"/>
              </p:ext>
            </p:extLst>
          </p:nvPr>
        </p:nvGraphicFramePr>
        <p:xfrm>
          <a:off x="424738" y="3517303"/>
          <a:ext cx="849996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4615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047935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3995390"/>
                    </a:ext>
                  </a:extLst>
                </a:gridCol>
                <a:gridCol w="587481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441957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343497">
                <a:tc>
                  <a:txBody>
                    <a:bodyPr/>
                    <a:lstStyle/>
                    <a:p>
                      <a:r>
                        <a:rPr lang="en-US" sz="1000" dirty="0"/>
                        <a:t>1234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5374891`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01-008-291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abch10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latur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Srk</a:t>
                      </a:r>
                      <a:r>
                        <a:rPr lang="en-US" sz="1000" dirty="0"/>
                        <a:t> agency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Oval 45">
            <a:extLst>
              <a:ext uri="{FF2B5EF4-FFF2-40B4-BE49-F238E27FC236}">
                <a16:creationId xmlns:a16="http://schemas.microsoft.com/office/drawing/2014/main" id="{FAC102C4-6315-4B76-928F-0A5DA2FE512C}"/>
              </a:ext>
            </a:extLst>
          </p:cNvPr>
          <p:cNvSpPr/>
          <p:nvPr/>
        </p:nvSpPr>
        <p:spPr>
          <a:xfrm>
            <a:off x="7099080" y="3623264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6F87A38-EF31-4384-9C6D-18BDB10A5810}"/>
              </a:ext>
            </a:extLst>
          </p:cNvPr>
          <p:cNvSpPr/>
          <p:nvPr/>
        </p:nvSpPr>
        <p:spPr>
          <a:xfrm>
            <a:off x="7521745" y="3632362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B81BF87-3504-480B-BBCF-D18D0556B8E1}"/>
              </a:ext>
            </a:extLst>
          </p:cNvPr>
          <p:cNvSpPr/>
          <p:nvPr/>
        </p:nvSpPr>
        <p:spPr>
          <a:xfrm>
            <a:off x="6485256" y="3652700"/>
            <a:ext cx="266701" cy="1991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129606E-6C23-429B-9653-019047C38D88}"/>
              </a:ext>
            </a:extLst>
          </p:cNvPr>
          <p:cNvSpPr/>
          <p:nvPr/>
        </p:nvSpPr>
        <p:spPr>
          <a:xfrm>
            <a:off x="8049263" y="3652700"/>
            <a:ext cx="255659" cy="198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D67F24D-B93E-472D-84DD-7A35BDCF308E}"/>
              </a:ext>
            </a:extLst>
          </p:cNvPr>
          <p:cNvSpPr/>
          <p:nvPr/>
        </p:nvSpPr>
        <p:spPr>
          <a:xfrm>
            <a:off x="8575416" y="3708562"/>
            <a:ext cx="210901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C9A004D-3EE8-4768-AD77-360CD2434785}"/>
              </a:ext>
            </a:extLst>
          </p:cNvPr>
          <p:cNvSpPr/>
          <p:nvPr/>
        </p:nvSpPr>
        <p:spPr>
          <a:xfrm>
            <a:off x="27629" y="3712040"/>
            <a:ext cx="2667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92964D-D73D-4F08-B7CD-C76BB2110BD9}"/>
              </a:ext>
            </a:extLst>
          </p:cNvPr>
          <p:cNvSpPr/>
          <p:nvPr/>
        </p:nvSpPr>
        <p:spPr>
          <a:xfrm>
            <a:off x="9144000" y="1752502"/>
            <a:ext cx="1441582" cy="523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Pdf generation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02C46A-7D73-4869-86DE-73A090EB17EB}"/>
              </a:ext>
            </a:extLst>
          </p:cNvPr>
          <p:cNvCxnSpPr>
            <a:cxnSpLocks/>
          </p:cNvCxnSpPr>
          <p:nvPr/>
        </p:nvCxnSpPr>
        <p:spPr>
          <a:xfrm flipV="1">
            <a:off x="8135868" y="2256863"/>
            <a:ext cx="1165493" cy="5589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0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-100933" y="469390"/>
            <a:ext cx="9235440" cy="22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63031" y="439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Invoice ready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2400" y="228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0" y="931426"/>
            <a:ext cx="1066800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95600" y="904981"/>
            <a:ext cx="76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LR No 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8869" y="931426"/>
            <a:ext cx="1066800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81600" y="890336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LR Date 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19800" y="931426"/>
            <a:ext cx="1066800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7969118" y="707456"/>
            <a:ext cx="990600" cy="182880"/>
          </a:xfrm>
          <a:prstGeom prst="flowChartAlternateProcess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tantia" panose="02030602050306030303" pitchFamily="18" charset="0"/>
              </a:rPr>
              <a:t>SUBMIT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4740" y="1600200"/>
          <a:ext cx="849996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04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81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22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725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6768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3246">
                  <a:extLst>
                    <a:ext uri="{9D8B030D-6E8A-4147-A177-3AD203B41FA5}">
                      <a16:colId xmlns:a16="http://schemas.microsoft.com/office/drawing/2014/main" val="4207617597"/>
                    </a:ext>
                  </a:extLst>
                </a:gridCol>
                <a:gridCol w="515678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624595">
                  <a:extLst>
                    <a:ext uri="{9D8B030D-6E8A-4147-A177-3AD203B41FA5}">
                      <a16:colId xmlns:a16="http://schemas.microsoft.com/office/drawing/2014/main" val="3718249977"/>
                    </a:ext>
                  </a:extLst>
                </a:gridCol>
                <a:gridCol w="423604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502830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Invoice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SHIPMENT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INVOICE 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Vehicle</a:t>
                      </a:r>
                      <a:r>
                        <a:rPr lang="en-US" sz="1000" baseline="0" dirty="0"/>
                        <a:t>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Destination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Party-Name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Order type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Total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Invoice distance</a:t>
                      </a:r>
                      <a:endParaRPr lang="en-US" sz="1000" dirty="0">
                        <a:solidFill>
                          <a:schemeClr val="bg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Distance to unloading location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Upload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Customer </a:t>
                      </a:r>
                      <a:r>
                        <a:rPr lang="en-US" sz="1000" dirty="0" err="1"/>
                        <a:t>ackn</a:t>
                      </a:r>
                      <a:endParaRPr lang="en-US" sz="1000" dirty="0"/>
                    </a:p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/>
                        <a:t>Generate Invoice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STATUS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00303" y="1143001"/>
          <a:ext cx="8724408" cy="447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1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sz="1400" dirty="0"/>
                        <a:t>          PO Number#1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Counter left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lowchart: Or 1"/>
          <p:cNvSpPr/>
          <p:nvPr/>
        </p:nvSpPr>
        <p:spPr>
          <a:xfrm>
            <a:off x="249702" y="1260394"/>
            <a:ext cx="283698" cy="306324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60" y="2710987"/>
            <a:ext cx="2667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553822"/>
            <a:ext cx="1274298" cy="3154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here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4739" y="904981"/>
            <a:ext cx="0" cy="3499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91551" y="4512432"/>
          <a:ext cx="872440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1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      PO Number#2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Counter left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107853" y="5334000"/>
            <a:ext cx="2667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" y="6231909"/>
            <a:ext cx="2667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Or 34"/>
          <p:cNvSpPr/>
          <p:nvPr/>
        </p:nvSpPr>
        <p:spPr>
          <a:xfrm>
            <a:off x="99354" y="4547149"/>
            <a:ext cx="283698" cy="306324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23694" y="596475"/>
            <a:ext cx="1551549" cy="3497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backend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253394" y="946215"/>
            <a:ext cx="0" cy="6892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D9B9712-497E-495F-8640-D9976F32E1B9}"/>
              </a:ext>
            </a:extLst>
          </p:cNvPr>
          <p:cNvGraphicFramePr>
            <a:graphicFrameLocks noGrp="1"/>
          </p:cNvGraphicFramePr>
          <p:nvPr/>
        </p:nvGraphicFramePr>
        <p:xfrm>
          <a:off x="454269" y="2624516"/>
          <a:ext cx="849996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4615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047935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3995390"/>
                    </a:ext>
                  </a:extLst>
                </a:gridCol>
                <a:gridCol w="587481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441957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343497">
                <a:tc>
                  <a:txBody>
                    <a:bodyPr/>
                    <a:lstStyle/>
                    <a:p>
                      <a:r>
                        <a:rPr lang="en-US" sz="1000" dirty="0"/>
                        <a:t>1234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5374891`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01-008-291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abch10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latur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Srk</a:t>
                      </a:r>
                      <a:r>
                        <a:rPr lang="en-US" sz="1000" dirty="0"/>
                        <a:t> agency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79732EB-9522-4141-A95E-59D57F6488C7}"/>
              </a:ext>
            </a:extLst>
          </p:cNvPr>
          <p:cNvGraphicFramePr>
            <a:graphicFrameLocks noGrp="1"/>
          </p:cNvGraphicFramePr>
          <p:nvPr/>
        </p:nvGraphicFramePr>
        <p:xfrm>
          <a:off x="496472" y="5075135"/>
          <a:ext cx="8499969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3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3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8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82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81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6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9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9138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7305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4017">
                  <a:extLst>
                    <a:ext uri="{9D8B030D-6E8A-4147-A177-3AD203B41FA5}">
                      <a16:colId xmlns:a16="http://schemas.microsoft.com/office/drawing/2014/main" val="4207617597"/>
                    </a:ext>
                  </a:extLst>
                </a:gridCol>
                <a:gridCol w="674132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542709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441961">
                <a:tc>
                  <a:txBody>
                    <a:bodyPr/>
                    <a:lstStyle/>
                    <a:p>
                      <a:r>
                        <a:rPr lang="en-US" sz="1000" dirty="0"/>
                        <a:t>Invoice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SHIPMENT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INVOICE 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Vehicle</a:t>
                      </a:r>
                      <a:r>
                        <a:rPr lang="en-US" sz="1000" baseline="0" dirty="0"/>
                        <a:t>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Destination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Party-Name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Order type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Total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Invoice distance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Distance to unloading location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Upload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Customer </a:t>
                      </a:r>
                      <a:r>
                        <a:rPr lang="en-US" sz="1000" dirty="0" err="1"/>
                        <a:t>ackn</a:t>
                      </a:r>
                      <a:endParaRPr lang="en-US" sz="1000" dirty="0"/>
                    </a:p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/>
                        <a:t>Generate Invoice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STATUS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CFF98CC-0653-48A9-A0A3-BBDE0B09383E}"/>
              </a:ext>
            </a:extLst>
          </p:cNvPr>
          <p:cNvGraphicFramePr>
            <a:graphicFrameLocks noGrp="1"/>
          </p:cNvGraphicFramePr>
          <p:nvPr/>
        </p:nvGraphicFramePr>
        <p:xfrm>
          <a:off x="524901" y="5953019"/>
          <a:ext cx="8499969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3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3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8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82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81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6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9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9138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7305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4017">
                  <a:extLst>
                    <a:ext uri="{9D8B030D-6E8A-4147-A177-3AD203B41FA5}">
                      <a16:colId xmlns:a16="http://schemas.microsoft.com/office/drawing/2014/main" val="4207617597"/>
                    </a:ext>
                  </a:extLst>
                </a:gridCol>
                <a:gridCol w="674132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542709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Invoice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SHIPMENT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INVOICE 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Vehicle</a:t>
                      </a:r>
                      <a:r>
                        <a:rPr lang="en-US" sz="1000" baseline="0" dirty="0"/>
                        <a:t>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Destination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Party-Name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Order type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Total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Invoice distance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Distance to unloading location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Upload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Customer </a:t>
                      </a:r>
                      <a:r>
                        <a:rPr lang="en-US" sz="1000" dirty="0" err="1"/>
                        <a:t>ackn</a:t>
                      </a:r>
                      <a:endParaRPr lang="en-US" sz="1000" dirty="0"/>
                    </a:p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/>
                        <a:t>Generate Invoice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STATUS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33894B-2079-427B-834F-054E1C752EBB}"/>
              </a:ext>
            </a:extLst>
          </p:cNvPr>
          <p:cNvCxnSpPr>
            <a:cxnSpLocks/>
          </p:cNvCxnSpPr>
          <p:nvPr/>
        </p:nvCxnSpPr>
        <p:spPr>
          <a:xfrm>
            <a:off x="5734831" y="942291"/>
            <a:ext cx="726343" cy="647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C004E4A-CF20-4B1D-9695-2B48E1B500DC}"/>
              </a:ext>
            </a:extLst>
          </p:cNvPr>
          <p:cNvSpPr/>
          <p:nvPr/>
        </p:nvSpPr>
        <p:spPr>
          <a:xfrm>
            <a:off x="7128611" y="2730477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15B707-929A-4F5A-A35C-EB5B0164733C}"/>
              </a:ext>
            </a:extLst>
          </p:cNvPr>
          <p:cNvSpPr/>
          <p:nvPr/>
        </p:nvSpPr>
        <p:spPr>
          <a:xfrm>
            <a:off x="7551276" y="2739575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0CBF3A-EE9A-484D-8C76-09F939F81ED2}"/>
              </a:ext>
            </a:extLst>
          </p:cNvPr>
          <p:cNvSpPr/>
          <p:nvPr/>
        </p:nvSpPr>
        <p:spPr>
          <a:xfrm>
            <a:off x="6514787" y="2759913"/>
            <a:ext cx="266701" cy="1991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966599AE-E72A-4035-8F25-489C0B85B4E7}"/>
              </a:ext>
            </a:extLst>
          </p:cNvPr>
          <p:cNvGraphicFramePr>
            <a:graphicFrameLocks noGrp="1"/>
          </p:cNvGraphicFramePr>
          <p:nvPr/>
        </p:nvGraphicFramePr>
        <p:xfrm>
          <a:off x="424738" y="3517303"/>
          <a:ext cx="849996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4615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047935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3995390"/>
                    </a:ext>
                  </a:extLst>
                </a:gridCol>
                <a:gridCol w="587481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441957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343497">
                <a:tc>
                  <a:txBody>
                    <a:bodyPr/>
                    <a:lstStyle/>
                    <a:p>
                      <a:r>
                        <a:rPr lang="en-US" sz="1000" dirty="0"/>
                        <a:t>1234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5374891`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01-008-291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abch10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latur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Srk</a:t>
                      </a:r>
                      <a:r>
                        <a:rPr lang="en-US" sz="1000" dirty="0"/>
                        <a:t> agency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Oval 45">
            <a:extLst>
              <a:ext uri="{FF2B5EF4-FFF2-40B4-BE49-F238E27FC236}">
                <a16:creationId xmlns:a16="http://schemas.microsoft.com/office/drawing/2014/main" id="{FAC102C4-6315-4B76-928F-0A5DA2FE512C}"/>
              </a:ext>
            </a:extLst>
          </p:cNvPr>
          <p:cNvSpPr/>
          <p:nvPr/>
        </p:nvSpPr>
        <p:spPr>
          <a:xfrm>
            <a:off x="7099080" y="3623264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6F87A38-EF31-4384-9C6D-18BDB10A5810}"/>
              </a:ext>
            </a:extLst>
          </p:cNvPr>
          <p:cNvSpPr/>
          <p:nvPr/>
        </p:nvSpPr>
        <p:spPr>
          <a:xfrm>
            <a:off x="7521745" y="3632362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B81BF87-3504-480B-BBCF-D18D0556B8E1}"/>
              </a:ext>
            </a:extLst>
          </p:cNvPr>
          <p:cNvSpPr/>
          <p:nvPr/>
        </p:nvSpPr>
        <p:spPr>
          <a:xfrm>
            <a:off x="6485256" y="3652700"/>
            <a:ext cx="266701" cy="1991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C9A004D-3EE8-4768-AD77-360CD2434785}"/>
              </a:ext>
            </a:extLst>
          </p:cNvPr>
          <p:cNvSpPr/>
          <p:nvPr/>
        </p:nvSpPr>
        <p:spPr>
          <a:xfrm>
            <a:off x="27629" y="3712040"/>
            <a:ext cx="2667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92964D-D73D-4F08-B7CD-C76BB2110BD9}"/>
              </a:ext>
            </a:extLst>
          </p:cNvPr>
          <p:cNvSpPr/>
          <p:nvPr/>
        </p:nvSpPr>
        <p:spPr>
          <a:xfrm>
            <a:off x="7261961" y="22055"/>
            <a:ext cx="1274298" cy="712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Click to download invoice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02C46A-7D73-4869-86DE-73A090EB17EB}"/>
              </a:ext>
            </a:extLst>
          </p:cNvPr>
          <p:cNvCxnSpPr>
            <a:cxnSpLocks/>
          </p:cNvCxnSpPr>
          <p:nvPr/>
        </p:nvCxnSpPr>
        <p:spPr>
          <a:xfrm flipH="1" flipV="1">
            <a:off x="8165099" y="617991"/>
            <a:ext cx="10938" cy="2141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Arrow: Down 7">
            <a:extLst>
              <a:ext uri="{FF2B5EF4-FFF2-40B4-BE49-F238E27FC236}">
                <a16:creationId xmlns:a16="http://schemas.microsoft.com/office/drawing/2014/main" id="{2C3A15C3-DAE5-4D94-9AB3-2039126783B0}"/>
              </a:ext>
            </a:extLst>
          </p:cNvPr>
          <p:cNvSpPr/>
          <p:nvPr/>
        </p:nvSpPr>
        <p:spPr>
          <a:xfrm>
            <a:off x="8069062" y="2750545"/>
            <a:ext cx="235860" cy="290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986145A-D003-42AB-A86D-10262859D183}"/>
              </a:ext>
            </a:extLst>
          </p:cNvPr>
          <p:cNvSpPr/>
          <p:nvPr/>
        </p:nvSpPr>
        <p:spPr>
          <a:xfrm>
            <a:off x="8638444" y="2790719"/>
            <a:ext cx="255659" cy="198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C0E201-4F22-4692-A56C-3ECB9C6E0D15}"/>
              </a:ext>
            </a:extLst>
          </p:cNvPr>
          <p:cNvCxnSpPr>
            <a:cxnSpLocks/>
          </p:cNvCxnSpPr>
          <p:nvPr/>
        </p:nvCxnSpPr>
        <p:spPr>
          <a:xfrm>
            <a:off x="8805257" y="2869246"/>
            <a:ext cx="1100284" cy="7846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8929953-B44D-4CC5-A599-3AC9A6A9DD2D}"/>
              </a:ext>
            </a:extLst>
          </p:cNvPr>
          <p:cNvSpPr/>
          <p:nvPr/>
        </p:nvSpPr>
        <p:spPr>
          <a:xfrm>
            <a:off x="9946127" y="3424820"/>
            <a:ext cx="198120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 button active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50F02137-475D-4076-896B-F47439F2F032}"/>
              </a:ext>
            </a:extLst>
          </p:cNvPr>
          <p:cNvSpPr/>
          <p:nvPr/>
        </p:nvSpPr>
        <p:spPr>
          <a:xfrm>
            <a:off x="8098119" y="3632362"/>
            <a:ext cx="235860" cy="290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6B3E504-B8C9-49F7-B5DB-06194CBF2E7A}"/>
              </a:ext>
            </a:extLst>
          </p:cNvPr>
          <p:cNvSpPr/>
          <p:nvPr/>
        </p:nvSpPr>
        <p:spPr>
          <a:xfrm>
            <a:off x="8595556" y="3647242"/>
            <a:ext cx="255659" cy="198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5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-100933" y="469390"/>
            <a:ext cx="9235440" cy="22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63031" y="439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Invoice ready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2400" y="228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0" y="931426"/>
            <a:ext cx="1066800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95600" y="904981"/>
            <a:ext cx="76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LR No 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8869" y="931426"/>
            <a:ext cx="1066800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81600" y="890336"/>
            <a:ext cx="914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LR Date 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19800" y="931426"/>
            <a:ext cx="1066800" cy="182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7969118" y="707456"/>
            <a:ext cx="990600" cy="182880"/>
          </a:xfrm>
          <a:prstGeom prst="flowChartAlternateProcess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tantia" panose="02030602050306030303" pitchFamily="18" charset="0"/>
              </a:rPr>
              <a:t>SUBMIT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04056"/>
              </p:ext>
            </p:extLst>
          </p:nvPr>
        </p:nvGraphicFramePr>
        <p:xfrm>
          <a:off x="200303" y="1600200"/>
          <a:ext cx="891565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4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7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6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60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47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4795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7099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6879">
                  <a:extLst>
                    <a:ext uri="{9D8B030D-6E8A-4147-A177-3AD203B41FA5}">
                      <a16:colId xmlns:a16="http://schemas.microsoft.com/office/drawing/2014/main" val="4207617597"/>
                    </a:ext>
                  </a:extLst>
                </a:gridCol>
                <a:gridCol w="540897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655141">
                  <a:extLst>
                    <a:ext uri="{9D8B030D-6E8A-4147-A177-3AD203B41FA5}">
                      <a16:colId xmlns:a16="http://schemas.microsoft.com/office/drawing/2014/main" val="3718249977"/>
                    </a:ext>
                  </a:extLst>
                </a:gridCol>
                <a:gridCol w="444320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527421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479526">
                <a:tc>
                  <a:txBody>
                    <a:bodyPr/>
                    <a:lstStyle/>
                    <a:p>
                      <a:r>
                        <a:rPr lang="en-US" sz="1000" dirty="0"/>
                        <a:t>Invoice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SHIPMENT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INVOICE 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Vehicle</a:t>
                      </a:r>
                      <a:r>
                        <a:rPr lang="en-US" sz="1000" baseline="0" dirty="0"/>
                        <a:t>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Destination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Party-Name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Order type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Total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Invoice distance</a:t>
                      </a:r>
                      <a:endParaRPr lang="en-US" sz="1000" dirty="0">
                        <a:solidFill>
                          <a:schemeClr val="bg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Distance to unloading location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Upload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Customer </a:t>
                      </a:r>
                      <a:r>
                        <a:rPr lang="en-US" sz="1000" dirty="0" err="1"/>
                        <a:t>ackn</a:t>
                      </a:r>
                      <a:endParaRPr lang="en-US" sz="1000" dirty="0"/>
                    </a:p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/>
                        <a:t>Generate Invoice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STATUS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5160"/>
              </p:ext>
            </p:extLst>
          </p:nvPr>
        </p:nvGraphicFramePr>
        <p:xfrm>
          <a:off x="200303" y="1143001"/>
          <a:ext cx="8724408" cy="447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1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sz="1400" dirty="0"/>
                        <a:t>          PO Number#1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Counter left: 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lowchart: Or 1"/>
          <p:cNvSpPr/>
          <p:nvPr/>
        </p:nvSpPr>
        <p:spPr>
          <a:xfrm>
            <a:off x="249702" y="1260394"/>
            <a:ext cx="283698" cy="306324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553822"/>
            <a:ext cx="1274298" cy="3154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here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4739" y="904981"/>
            <a:ext cx="0" cy="3499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045925"/>
              </p:ext>
            </p:extLst>
          </p:nvPr>
        </p:nvGraphicFramePr>
        <p:xfrm>
          <a:off x="391551" y="4886960"/>
          <a:ext cx="872440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1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      PO Number#2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Counter left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124851" y="5645481"/>
            <a:ext cx="2667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1157" y="6475255"/>
            <a:ext cx="2667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Or 34"/>
          <p:cNvSpPr/>
          <p:nvPr/>
        </p:nvSpPr>
        <p:spPr>
          <a:xfrm>
            <a:off x="99354" y="4921677"/>
            <a:ext cx="283698" cy="306324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23694" y="596475"/>
            <a:ext cx="1551549" cy="3497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backend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253394" y="946215"/>
            <a:ext cx="0" cy="6892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D9B9712-497E-495F-8640-D9976F32E1B9}"/>
              </a:ext>
            </a:extLst>
          </p:cNvPr>
          <p:cNvGraphicFramePr>
            <a:graphicFrameLocks noGrp="1"/>
          </p:cNvGraphicFramePr>
          <p:nvPr/>
        </p:nvGraphicFramePr>
        <p:xfrm>
          <a:off x="454269" y="2624516"/>
          <a:ext cx="849996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4615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047935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3995390"/>
                    </a:ext>
                  </a:extLst>
                </a:gridCol>
                <a:gridCol w="587481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441957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343497">
                <a:tc>
                  <a:txBody>
                    <a:bodyPr/>
                    <a:lstStyle/>
                    <a:p>
                      <a:r>
                        <a:rPr lang="en-US" sz="1000" dirty="0"/>
                        <a:t>1234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5374891`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01-008-291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abch10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latur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Srk</a:t>
                      </a:r>
                      <a:r>
                        <a:rPr lang="en-US" sz="1000" dirty="0"/>
                        <a:t> agency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79732EB-9522-4141-A95E-59D57F648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004919"/>
              </p:ext>
            </p:extLst>
          </p:nvPr>
        </p:nvGraphicFramePr>
        <p:xfrm>
          <a:off x="503770" y="5328743"/>
          <a:ext cx="8499969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3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3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8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82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81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6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9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9138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7305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4017">
                  <a:extLst>
                    <a:ext uri="{9D8B030D-6E8A-4147-A177-3AD203B41FA5}">
                      <a16:colId xmlns:a16="http://schemas.microsoft.com/office/drawing/2014/main" val="4207617597"/>
                    </a:ext>
                  </a:extLst>
                </a:gridCol>
                <a:gridCol w="674132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542709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441961">
                <a:tc>
                  <a:txBody>
                    <a:bodyPr/>
                    <a:lstStyle/>
                    <a:p>
                      <a:r>
                        <a:rPr lang="en-US" sz="1000" dirty="0"/>
                        <a:t>Invoice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SHIPMENT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INVOICE 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Vehicle</a:t>
                      </a:r>
                      <a:r>
                        <a:rPr lang="en-US" sz="1000" baseline="0" dirty="0"/>
                        <a:t>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Destination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Party-Name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Order type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Total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Invoice distance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Distance to unloading location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Upload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Customer </a:t>
                      </a:r>
                      <a:r>
                        <a:rPr lang="en-US" sz="1000" dirty="0" err="1"/>
                        <a:t>ackn</a:t>
                      </a:r>
                      <a:endParaRPr lang="en-US" sz="1000" dirty="0"/>
                    </a:p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/>
                        <a:t>Generate Invoice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STATUS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CFF98CC-0653-48A9-A0A3-BBDE0B093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54990"/>
              </p:ext>
            </p:extLst>
          </p:nvPr>
        </p:nvGraphicFramePr>
        <p:xfrm>
          <a:off x="533400" y="6124735"/>
          <a:ext cx="8499969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3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3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8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82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81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6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9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9138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7305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4017">
                  <a:extLst>
                    <a:ext uri="{9D8B030D-6E8A-4147-A177-3AD203B41FA5}">
                      <a16:colId xmlns:a16="http://schemas.microsoft.com/office/drawing/2014/main" val="4207617597"/>
                    </a:ext>
                  </a:extLst>
                </a:gridCol>
                <a:gridCol w="674132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542709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Invoice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SHIPMENT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INVOICE 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Vehicle</a:t>
                      </a:r>
                      <a:r>
                        <a:rPr lang="en-US" sz="1000" baseline="0" dirty="0"/>
                        <a:t>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Destination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Party-Name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no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Order type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Qty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Total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Invoice distance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Distance to unloading location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LR Upload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Customer </a:t>
                      </a:r>
                      <a:r>
                        <a:rPr lang="en-US" sz="1000" dirty="0" err="1"/>
                        <a:t>ackn</a:t>
                      </a:r>
                      <a:endParaRPr lang="en-US" sz="1000" dirty="0"/>
                    </a:p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/>
                        <a:t>Generate Invoice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STATUS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33894B-2079-427B-834F-054E1C752EBB}"/>
              </a:ext>
            </a:extLst>
          </p:cNvPr>
          <p:cNvCxnSpPr>
            <a:cxnSpLocks/>
          </p:cNvCxnSpPr>
          <p:nvPr/>
        </p:nvCxnSpPr>
        <p:spPr>
          <a:xfrm>
            <a:off x="5734831" y="942291"/>
            <a:ext cx="726343" cy="647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C004E4A-CF20-4B1D-9695-2B48E1B500DC}"/>
              </a:ext>
            </a:extLst>
          </p:cNvPr>
          <p:cNvSpPr/>
          <p:nvPr/>
        </p:nvSpPr>
        <p:spPr>
          <a:xfrm>
            <a:off x="7128611" y="2730477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15B707-929A-4F5A-A35C-EB5B0164733C}"/>
              </a:ext>
            </a:extLst>
          </p:cNvPr>
          <p:cNvSpPr/>
          <p:nvPr/>
        </p:nvSpPr>
        <p:spPr>
          <a:xfrm>
            <a:off x="7551276" y="2739575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0CBF3A-EE9A-484D-8C76-09F939F81ED2}"/>
              </a:ext>
            </a:extLst>
          </p:cNvPr>
          <p:cNvSpPr/>
          <p:nvPr/>
        </p:nvSpPr>
        <p:spPr>
          <a:xfrm>
            <a:off x="6514787" y="2759913"/>
            <a:ext cx="266701" cy="1991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966599AE-E72A-4035-8F25-489C0B85B4E7}"/>
              </a:ext>
            </a:extLst>
          </p:cNvPr>
          <p:cNvGraphicFramePr>
            <a:graphicFrameLocks noGrp="1"/>
          </p:cNvGraphicFramePr>
          <p:nvPr/>
        </p:nvGraphicFramePr>
        <p:xfrm>
          <a:off x="424738" y="3517303"/>
          <a:ext cx="849996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4615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047935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3995390"/>
                    </a:ext>
                  </a:extLst>
                </a:gridCol>
                <a:gridCol w="587481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441957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343497">
                <a:tc>
                  <a:txBody>
                    <a:bodyPr/>
                    <a:lstStyle/>
                    <a:p>
                      <a:r>
                        <a:rPr lang="en-US" sz="1000" dirty="0"/>
                        <a:t>1234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5374891`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01-008-291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abch10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latur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Srk</a:t>
                      </a:r>
                      <a:r>
                        <a:rPr lang="en-US" sz="1000" dirty="0"/>
                        <a:t> agency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Oval 45">
            <a:extLst>
              <a:ext uri="{FF2B5EF4-FFF2-40B4-BE49-F238E27FC236}">
                <a16:creationId xmlns:a16="http://schemas.microsoft.com/office/drawing/2014/main" id="{FAC102C4-6315-4B76-928F-0A5DA2FE512C}"/>
              </a:ext>
            </a:extLst>
          </p:cNvPr>
          <p:cNvSpPr/>
          <p:nvPr/>
        </p:nvSpPr>
        <p:spPr>
          <a:xfrm>
            <a:off x="7099080" y="3623264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6F87A38-EF31-4384-9C6D-18BDB10A5810}"/>
              </a:ext>
            </a:extLst>
          </p:cNvPr>
          <p:cNvSpPr/>
          <p:nvPr/>
        </p:nvSpPr>
        <p:spPr>
          <a:xfrm>
            <a:off x="7521745" y="3632362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B81BF87-3504-480B-BBCF-D18D0556B8E1}"/>
              </a:ext>
            </a:extLst>
          </p:cNvPr>
          <p:cNvSpPr/>
          <p:nvPr/>
        </p:nvSpPr>
        <p:spPr>
          <a:xfrm>
            <a:off x="6485256" y="3652700"/>
            <a:ext cx="266701" cy="1991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C3A15C3-DAE5-4D94-9AB3-2039126783B0}"/>
              </a:ext>
            </a:extLst>
          </p:cNvPr>
          <p:cNvSpPr/>
          <p:nvPr/>
        </p:nvSpPr>
        <p:spPr>
          <a:xfrm>
            <a:off x="8069062" y="2750545"/>
            <a:ext cx="235860" cy="290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986145A-D003-42AB-A86D-10262859D183}"/>
              </a:ext>
            </a:extLst>
          </p:cNvPr>
          <p:cNvSpPr/>
          <p:nvPr/>
        </p:nvSpPr>
        <p:spPr>
          <a:xfrm>
            <a:off x="8638444" y="2790719"/>
            <a:ext cx="255659" cy="198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" descr="Image result for check box icon">
            <a:extLst>
              <a:ext uri="{FF2B5EF4-FFF2-40B4-BE49-F238E27FC236}">
                <a16:creationId xmlns:a16="http://schemas.microsoft.com/office/drawing/2014/main" id="{DA02832F-8BF9-4AD7-BCB8-74B8C8A6F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509" y="3601882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mage result for check box icon">
            <a:extLst>
              <a:ext uri="{FF2B5EF4-FFF2-40B4-BE49-F238E27FC236}">
                <a16:creationId xmlns:a16="http://schemas.microsoft.com/office/drawing/2014/main" id="{66568050-D892-40E8-BC7B-22776570CA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509" y="2796590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AB05760-A4E3-4E4B-BDE2-92A5B54B000C}"/>
              </a:ext>
            </a:extLst>
          </p:cNvPr>
          <p:cNvSpPr/>
          <p:nvPr/>
        </p:nvSpPr>
        <p:spPr>
          <a:xfrm>
            <a:off x="9767505" y="441408"/>
            <a:ext cx="91440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submit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1832CF-0758-4957-ADD6-97EB4D64BA59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954238" y="765414"/>
            <a:ext cx="813267" cy="265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Scroll: Horizontal 57">
            <a:extLst>
              <a:ext uri="{FF2B5EF4-FFF2-40B4-BE49-F238E27FC236}">
                <a16:creationId xmlns:a16="http://schemas.microsoft.com/office/drawing/2014/main" id="{C5046522-0755-445F-8042-47494F1AA260}"/>
              </a:ext>
            </a:extLst>
          </p:cNvPr>
          <p:cNvSpPr/>
          <p:nvPr/>
        </p:nvSpPr>
        <p:spPr>
          <a:xfrm>
            <a:off x="9205324" y="1410962"/>
            <a:ext cx="3511179" cy="1354569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POP UP MESSAGE: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“You can submit invoices one more time with current PO number”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7E82F58-D4BC-4F09-B32C-BE6B6FD5B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27967"/>
              </p:ext>
            </p:extLst>
          </p:nvPr>
        </p:nvGraphicFramePr>
        <p:xfrm>
          <a:off x="466942" y="4191953"/>
          <a:ext cx="849996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6686">
                  <a:extLst>
                    <a:ext uri="{9D8B030D-6E8A-4147-A177-3AD203B41FA5}">
                      <a16:colId xmlns:a16="http://schemas.microsoft.com/office/drawing/2014/main" val="4010145287"/>
                    </a:ext>
                  </a:extLst>
                </a:gridCol>
                <a:gridCol w="4615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047935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31701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3995390"/>
                    </a:ext>
                  </a:extLst>
                </a:gridCol>
                <a:gridCol w="587481">
                  <a:extLst>
                    <a:ext uri="{9D8B030D-6E8A-4147-A177-3AD203B41FA5}">
                      <a16:colId xmlns:a16="http://schemas.microsoft.com/office/drawing/2014/main" val="3858784514"/>
                    </a:ext>
                  </a:extLst>
                </a:gridCol>
                <a:gridCol w="441957">
                  <a:extLst>
                    <a:ext uri="{9D8B030D-6E8A-4147-A177-3AD203B41FA5}">
                      <a16:colId xmlns:a16="http://schemas.microsoft.com/office/drawing/2014/main" val="965149074"/>
                    </a:ext>
                  </a:extLst>
                </a:gridCol>
              </a:tblGrid>
              <a:tr h="343497">
                <a:tc>
                  <a:txBody>
                    <a:bodyPr/>
                    <a:lstStyle/>
                    <a:p>
                      <a:r>
                        <a:rPr lang="en-US" sz="1000" dirty="0"/>
                        <a:t>1234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5374891`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01-008-291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abch10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latur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Srk</a:t>
                      </a:r>
                      <a:r>
                        <a:rPr lang="en-US" sz="1000" dirty="0"/>
                        <a:t> agency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110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Oval 59">
            <a:extLst>
              <a:ext uri="{FF2B5EF4-FFF2-40B4-BE49-F238E27FC236}">
                <a16:creationId xmlns:a16="http://schemas.microsoft.com/office/drawing/2014/main" id="{B25E23D9-D6C5-4425-A34D-7FA8CB9BAA0D}"/>
              </a:ext>
            </a:extLst>
          </p:cNvPr>
          <p:cNvSpPr/>
          <p:nvPr/>
        </p:nvSpPr>
        <p:spPr>
          <a:xfrm>
            <a:off x="7141284" y="4297914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CB54257-806E-4700-B555-332FF2C9D023}"/>
              </a:ext>
            </a:extLst>
          </p:cNvPr>
          <p:cNvSpPr/>
          <p:nvPr/>
        </p:nvSpPr>
        <p:spPr>
          <a:xfrm>
            <a:off x="7563949" y="4307012"/>
            <a:ext cx="2667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D57A810-A6B0-4B5A-BDB5-835CB0E4CA7A}"/>
              </a:ext>
            </a:extLst>
          </p:cNvPr>
          <p:cNvSpPr/>
          <p:nvPr/>
        </p:nvSpPr>
        <p:spPr>
          <a:xfrm>
            <a:off x="6527460" y="4327350"/>
            <a:ext cx="266701" cy="1991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005DF42-D09F-45E1-A0D6-980895B90847}"/>
              </a:ext>
            </a:extLst>
          </p:cNvPr>
          <p:cNvSpPr/>
          <p:nvPr/>
        </p:nvSpPr>
        <p:spPr>
          <a:xfrm>
            <a:off x="8091467" y="4327350"/>
            <a:ext cx="255659" cy="198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DD2FA1-7679-4B1A-8967-044160A4711D}"/>
              </a:ext>
            </a:extLst>
          </p:cNvPr>
          <p:cNvSpPr/>
          <p:nvPr/>
        </p:nvSpPr>
        <p:spPr>
          <a:xfrm>
            <a:off x="8617620" y="4383212"/>
            <a:ext cx="210901" cy="152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41515AB-4031-4E2F-B8EF-CCEE0A780C0D}"/>
              </a:ext>
            </a:extLst>
          </p:cNvPr>
          <p:cNvSpPr/>
          <p:nvPr/>
        </p:nvSpPr>
        <p:spPr>
          <a:xfrm>
            <a:off x="97010" y="4363995"/>
            <a:ext cx="2667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3DEA8B1F-9113-406D-984E-E95A81B2F373}"/>
              </a:ext>
            </a:extLst>
          </p:cNvPr>
          <p:cNvSpPr/>
          <p:nvPr/>
        </p:nvSpPr>
        <p:spPr>
          <a:xfrm>
            <a:off x="8091467" y="3635196"/>
            <a:ext cx="235860" cy="290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6409F97-1DBC-4FA9-9A7A-665BDB6F2A93}"/>
              </a:ext>
            </a:extLst>
          </p:cNvPr>
          <p:cNvSpPr/>
          <p:nvPr/>
        </p:nvSpPr>
        <p:spPr>
          <a:xfrm>
            <a:off x="8498187" y="3674819"/>
            <a:ext cx="255659" cy="198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2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3145</TotalTime>
  <Words>870</Words>
  <Application>Microsoft Office PowerPoint</Application>
  <PresentationFormat>On-screen Show (4:3)</PresentationFormat>
  <Paragraphs>407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Baskerville Old Face</vt:lpstr>
      <vt:lpstr>Calibri</vt:lpstr>
      <vt:lpstr>Constantia</vt:lpstr>
      <vt:lpstr>Office Theme</vt:lpstr>
      <vt:lpstr>EPOD WEBPORTAL</vt:lpstr>
      <vt:lpstr>PowerPoint Presentation</vt:lpstr>
      <vt:lpstr>PowerPoint Presentation</vt:lpstr>
      <vt:lpstr>Driver Tab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Radhika M.</dc:creator>
  <cp:lastModifiedBy>Radhika</cp:lastModifiedBy>
  <cp:revision>81</cp:revision>
  <dcterms:created xsi:type="dcterms:W3CDTF">2019-03-19T06:38:23Z</dcterms:created>
  <dcterms:modified xsi:type="dcterms:W3CDTF">2019-08-05T11:47:22Z</dcterms:modified>
</cp:coreProperties>
</file>