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2" r:id="rId4"/>
    <p:sldId id="267" r:id="rId5"/>
    <p:sldId id="269" r:id="rId6"/>
    <p:sldId id="270" r:id="rId7"/>
    <p:sldId id="276" r:id="rId8"/>
    <p:sldId id="280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0696E-E594-4289-993D-A1C1AE88184A}" v="11" dt="2019-08-05T10:18:39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8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3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175E-5EF3-4F85-B511-A759739D81C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543800" cy="1524000"/>
          </a:xfrm>
        </p:spPr>
        <p:txBody>
          <a:bodyPr/>
          <a:lstStyle/>
          <a:p>
            <a:pPr algn="ctr"/>
            <a:r>
              <a:rPr lang="en-US" dirty="0"/>
              <a:t>Invoice calculation</a:t>
            </a:r>
          </a:p>
        </p:txBody>
      </p:sp>
    </p:spTree>
    <p:extLst>
      <p:ext uri="{BB962C8B-B14F-4D97-AF65-F5344CB8AC3E}">
        <p14:creationId xmlns:p14="http://schemas.microsoft.com/office/powerpoint/2010/main" val="278523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63721" y="6405616"/>
            <a:ext cx="28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Vendor details and version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0" t="27780" r="21059" b="31552"/>
          <a:stretch/>
        </p:blipFill>
        <p:spPr>
          <a:xfrm>
            <a:off x="2082526" y="3442181"/>
            <a:ext cx="5394960" cy="21204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47515" y="5562600"/>
            <a:ext cx="581179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   R    A   N   S   P   O   R   T   E   R        P   O   R   T   A   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4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2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479407" y="4190999"/>
            <a:ext cx="4686926" cy="4191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</a:t>
            </a:r>
            <a:r>
              <a:rPr lang="en-US" dirty="0"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72400" y="4879826"/>
            <a:ext cx="4700939" cy="399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Password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9000" y="5820080"/>
            <a:ext cx="2514600" cy="45720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74" y="4169450"/>
            <a:ext cx="511540" cy="511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00" y="4887417"/>
            <a:ext cx="381000" cy="38386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479407" y="3352800"/>
            <a:ext cx="4674861" cy="5334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MEMBER LOGIN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6548" y="6460829"/>
            <a:ext cx="28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Vendor details and version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0" y="527128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Forgot</a:t>
            </a:r>
            <a:r>
              <a:rPr lang="en-US" u="sng" dirty="0"/>
              <a:t> </a:t>
            </a:r>
            <a:r>
              <a:rPr lang="en-US" sz="1400" u="sng" dirty="0"/>
              <a:t>Password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0" t="27780" r="21059" b="31552"/>
          <a:stretch/>
        </p:blipFill>
        <p:spPr>
          <a:xfrm>
            <a:off x="2012504" y="609600"/>
            <a:ext cx="5394960" cy="212041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12504" y="2766805"/>
            <a:ext cx="581179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   R    A   N   S   P   O   R   T   E   R        P   O   R   T   A   L</a:t>
            </a:r>
          </a:p>
        </p:txBody>
      </p:sp>
    </p:spTree>
    <p:extLst>
      <p:ext uri="{BB962C8B-B14F-4D97-AF65-F5344CB8AC3E}">
        <p14:creationId xmlns:p14="http://schemas.microsoft.com/office/powerpoint/2010/main" val="420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AF9BA40-E619-4F03-90F1-A6BC7420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8020"/>
            <a:ext cx="5686323" cy="6087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9EA601-FBC9-4C55-A47E-5327FE410DAF}"/>
              </a:ext>
            </a:extLst>
          </p:cNvPr>
          <p:cNvSpPr txBox="1"/>
          <p:nvPr/>
        </p:nvSpPr>
        <p:spPr>
          <a:xfrm>
            <a:off x="304800" y="457200"/>
            <a:ext cx="259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options for transporter: either he can be in </a:t>
            </a:r>
            <a:r>
              <a:rPr lang="en-US" dirty="0" err="1"/>
              <a:t>rcm</a:t>
            </a:r>
            <a:r>
              <a:rPr lang="en-US" dirty="0"/>
              <a:t>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rcm</a:t>
            </a:r>
            <a:r>
              <a:rPr lang="en-US" dirty="0"/>
              <a:t> is no, it means that they comes under 12% gst.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list in database for those transporters : (will be shared).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those transporters under 12% gst: total tax value is can be either igst-12% or cgst-6% and sgst:6%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rcm</a:t>
            </a:r>
            <a:r>
              <a:rPr lang="en-US" dirty="0"/>
              <a:t> is yes, leave the gst values as blank</a:t>
            </a:r>
          </a:p>
        </p:txBody>
      </p:sp>
    </p:spTree>
    <p:extLst>
      <p:ext uri="{BB962C8B-B14F-4D97-AF65-F5344CB8AC3E}">
        <p14:creationId xmlns:p14="http://schemas.microsoft.com/office/powerpoint/2010/main" val="257594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9EA601-FBC9-4C55-A47E-5327FE410DAF}"/>
              </a:ext>
            </a:extLst>
          </p:cNvPr>
          <p:cNvSpPr txBox="1"/>
          <p:nvPr/>
        </p:nvSpPr>
        <p:spPr>
          <a:xfrm>
            <a:off x="-36095" y="0"/>
            <a:ext cx="3007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Calculation of </a:t>
            </a:r>
            <a:r>
              <a:rPr lang="en-US" b="1" dirty="0" err="1"/>
              <a:t>igst</a:t>
            </a:r>
            <a:r>
              <a:rPr lang="en-US" b="1" dirty="0"/>
              <a:t> and </a:t>
            </a:r>
            <a:r>
              <a:rPr lang="en-US" b="1" dirty="0" err="1"/>
              <a:t>cgst</a:t>
            </a:r>
            <a:r>
              <a:rPr lang="en-US" b="1" dirty="0"/>
              <a:t>/</a:t>
            </a:r>
            <a:r>
              <a:rPr lang="en-US" b="1" dirty="0" err="1"/>
              <a:t>sgst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12% gst(</a:t>
            </a:r>
            <a:r>
              <a:rPr lang="en-US" b="1" dirty="0" err="1"/>
              <a:t>rcm</a:t>
            </a:r>
            <a:r>
              <a:rPr lang="en-US" b="1" dirty="0"/>
              <a:t>=no)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If a=b,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Cgst:6%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sgst:6%</a:t>
            </a:r>
          </a:p>
          <a:p>
            <a:pPr lvl="2"/>
            <a:r>
              <a:rPr lang="en-US" b="1" dirty="0"/>
              <a:t>Of total amount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3EE8B-D786-40F7-82E9-04CF90C9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0"/>
            <a:ext cx="6169911" cy="6858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B8A297-C8DB-4DA1-B564-D8217743841A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955675"/>
            <a:ext cx="990600" cy="26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4670E-C337-4F22-BBA0-76ADFEB76A1F}"/>
              </a:ext>
            </a:extLst>
          </p:cNvPr>
          <p:cNvSpPr/>
          <p:nvPr/>
        </p:nvSpPr>
        <p:spPr>
          <a:xfrm>
            <a:off x="2574926" y="803278"/>
            <a:ext cx="320674" cy="30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4C742-3228-44A8-A7E5-A3E6B85A8E94}"/>
              </a:ext>
            </a:extLst>
          </p:cNvPr>
          <p:cNvSpPr/>
          <p:nvPr/>
        </p:nvSpPr>
        <p:spPr>
          <a:xfrm>
            <a:off x="2362535" y="1530530"/>
            <a:ext cx="320674" cy="30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B5E58E-52A9-4B1C-B0A4-758C21A9DFEC}"/>
              </a:ext>
            </a:extLst>
          </p:cNvPr>
          <p:cNvCxnSpPr>
            <a:cxnSpLocks/>
          </p:cNvCxnSpPr>
          <p:nvPr/>
        </p:nvCxnSpPr>
        <p:spPr>
          <a:xfrm flipH="1" flipV="1">
            <a:off x="2631576" y="1682923"/>
            <a:ext cx="990600" cy="26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1C464-6956-42DA-B966-9F97D58FF65F}"/>
              </a:ext>
            </a:extLst>
          </p:cNvPr>
          <p:cNvSpPr txBox="1"/>
          <p:nvPr/>
        </p:nvSpPr>
        <p:spPr>
          <a:xfrm>
            <a:off x="280987" y="3298813"/>
            <a:ext cx="3007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Calculation of </a:t>
            </a:r>
            <a:r>
              <a:rPr lang="en-US" b="1" dirty="0" err="1"/>
              <a:t>igst</a:t>
            </a:r>
            <a:r>
              <a:rPr lang="en-US" b="1" dirty="0"/>
              <a:t> and </a:t>
            </a:r>
            <a:r>
              <a:rPr lang="en-US" b="1" dirty="0" err="1"/>
              <a:t>cgst</a:t>
            </a:r>
            <a:r>
              <a:rPr lang="en-US" b="1" dirty="0"/>
              <a:t>/</a:t>
            </a:r>
            <a:r>
              <a:rPr lang="en-US" b="1" dirty="0" err="1"/>
              <a:t>sgst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12% gst(</a:t>
            </a:r>
            <a:r>
              <a:rPr lang="en-US" b="1" dirty="0" err="1"/>
              <a:t>rcm</a:t>
            </a:r>
            <a:r>
              <a:rPr lang="en-US" b="1" dirty="0"/>
              <a:t>=no)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If a not equal to b,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/>
              <a:t>Igst</a:t>
            </a:r>
            <a:r>
              <a:rPr lang="en-US" b="1" dirty="0"/>
              <a:t>=12%</a:t>
            </a:r>
          </a:p>
          <a:p>
            <a:pPr lvl="2"/>
            <a:r>
              <a:rPr lang="en-US" b="1" dirty="0"/>
              <a:t>Of total amount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803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BFFD-949A-4E77-AB79-B87CCD69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 ready tab</a:t>
            </a:r>
          </a:p>
        </p:txBody>
      </p:sp>
    </p:spTree>
    <p:extLst>
      <p:ext uri="{BB962C8B-B14F-4D97-AF65-F5344CB8AC3E}">
        <p14:creationId xmlns:p14="http://schemas.microsoft.com/office/powerpoint/2010/main" val="135613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-100933" y="469390"/>
            <a:ext cx="9235440" cy="22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3031" y="439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Invoice ready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" y="228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904981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No 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8869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890336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Date 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98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7969118" y="707456"/>
            <a:ext cx="990600" cy="182880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</a:rPr>
              <a:t>SUBMIT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00303" y="1600200"/>
          <a:ext cx="89156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4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795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099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879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540897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655141">
                  <a:extLst>
                    <a:ext uri="{9D8B030D-6E8A-4147-A177-3AD203B41FA5}">
                      <a16:colId xmlns:a16="http://schemas.microsoft.com/office/drawing/2014/main" val="3718249977"/>
                    </a:ext>
                  </a:extLst>
                </a:gridCol>
                <a:gridCol w="44432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27421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479526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00303" y="1143001"/>
          <a:ext cx="8724408" cy="44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left: 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lowchart: Or 1"/>
          <p:cNvSpPr/>
          <p:nvPr/>
        </p:nvSpPr>
        <p:spPr>
          <a:xfrm>
            <a:off x="249702" y="1260394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1551" y="4886960"/>
          <a:ext cx="87244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24851" y="5645481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1157" y="6475255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Or 34"/>
          <p:cNvSpPr/>
          <p:nvPr/>
        </p:nvSpPr>
        <p:spPr>
          <a:xfrm>
            <a:off x="99354" y="4921677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D9B9712-497E-495F-8640-D9976F32E1B9}"/>
              </a:ext>
            </a:extLst>
          </p:cNvPr>
          <p:cNvGraphicFramePr>
            <a:graphicFrameLocks noGrp="1"/>
          </p:cNvGraphicFramePr>
          <p:nvPr/>
        </p:nvGraphicFramePr>
        <p:xfrm>
          <a:off x="454269" y="2624516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79732EB-9522-4141-A95E-59D57F6488C7}"/>
              </a:ext>
            </a:extLst>
          </p:cNvPr>
          <p:cNvGraphicFramePr>
            <a:graphicFrameLocks noGrp="1"/>
          </p:cNvGraphicFramePr>
          <p:nvPr/>
        </p:nvGraphicFramePr>
        <p:xfrm>
          <a:off x="503770" y="5328743"/>
          <a:ext cx="849996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305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017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674132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42709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441961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CFF98CC-0653-48A9-A0A3-BBDE0B09383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6124735"/>
          <a:ext cx="849996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305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017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674132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42709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C004E4A-CF20-4B1D-9695-2B48E1B500DC}"/>
              </a:ext>
            </a:extLst>
          </p:cNvPr>
          <p:cNvSpPr/>
          <p:nvPr/>
        </p:nvSpPr>
        <p:spPr>
          <a:xfrm>
            <a:off x="7128611" y="2730477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15B707-929A-4F5A-A35C-EB5B0164733C}"/>
              </a:ext>
            </a:extLst>
          </p:cNvPr>
          <p:cNvSpPr/>
          <p:nvPr/>
        </p:nvSpPr>
        <p:spPr>
          <a:xfrm>
            <a:off x="7551276" y="2739575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0CBF3A-EE9A-484D-8C76-09F939F81ED2}"/>
              </a:ext>
            </a:extLst>
          </p:cNvPr>
          <p:cNvSpPr/>
          <p:nvPr/>
        </p:nvSpPr>
        <p:spPr>
          <a:xfrm>
            <a:off x="6514787" y="2759913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66599AE-E72A-4035-8F25-489C0B85B4E7}"/>
              </a:ext>
            </a:extLst>
          </p:cNvPr>
          <p:cNvGraphicFramePr>
            <a:graphicFrameLocks noGrp="1"/>
          </p:cNvGraphicFramePr>
          <p:nvPr/>
        </p:nvGraphicFramePr>
        <p:xfrm>
          <a:off x="424738" y="3517303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FAC102C4-6315-4B76-928F-0A5DA2FE512C}"/>
              </a:ext>
            </a:extLst>
          </p:cNvPr>
          <p:cNvSpPr/>
          <p:nvPr/>
        </p:nvSpPr>
        <p:spPr>
          <a:xfrm>
            <a:off x="7099080" y="3623264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F87A38-EF31-4384-9C6D-18BDB10A5810}"/>
              </a:ext>
            </a:extLst>
          </p:cNvPr>
          <p:cNvSpPr/>
          <p:nvPr/>
        </p:nvSpPr>
        <p:spPr>
          <a:xfrm>
            <a:off x="7521745" y="3632362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81BF87-3504-480B-BBCF-D18D0556B8E1}"/>
              </a:ext>
            </a:extLst>
          </p:cNvPr>
          <p:cNvSpPr/>
          <p:nvPr/>
        </p:nvSpPr>
        <p:spPr>
          <a:xfrm>
            <a:off x="6485256" y="3652700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C3A15C3-DAE5-4D94-9AB3-2039126783B0}"/>
              </a:ext>
            </a:extLst>
          </p:cNvPr>
          <p:cNvSpPr/>
          <p:nvPr/>
        </p:nvSpPr>
        <p:spPr>
          <a:xfrm>
            <a:off x="8069062" y="2750545"/>
            <a:ext cx="235860" cy="290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86145A-D003-42AB-A86D-10262859D183}"/>
              </a:ext>
            </a:extLst>
          </p:cNvPr>
          <p:cNvSpPr/>
          <p:nvPr/>
        </p:nvSpPr>
        <p:spPr>
          <a:xfrm>
            <a:off x="8638444" y="2790719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Image result for check box icon">
            <a:extLst>
              <a:ext uri="{FF2B5EF4-FFF2-40B4-BE49-F238E27FC236}">
                <a16:creationId xmlns:a16="http://schemas.microsoft.com/office/drawing/2014/main" id="{DA02832F-8BF9-4AD7-BCB8-74B8C8A6F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09" y="360188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mage result for check box icon">
            <a:extLst>
              <a:ext uri="{FF2B5EF4-FFF2-40B4-BE49-F238E27FC236}">
                <a16:creationId xmlns:a16="http://schemas.microsoft.com/office/drawing/2014/main" id="{66568050-D892-40E8-BC7B-22776570C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09" y="279659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7E82F58-D4BC-4F09-B32C-BE6B6FD5BFC6}"/>
              </a:ext>
            </a:extLst>
          </p:cNvPr>
          <p:cNvGraphicFramePr>
            <a:graphicFrameLocks noGrp="1"/>
          </p:cNvGraphicFramePr>
          <p:nvPr/>
        </p:nvGraphicFramePr>
        <p:xfrm>
          <a:off x="466942" y="4191953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val 59">
            <a:extLst>
              <a:ext uri="{FF2B5EF4-FFF2-40B4-BE49-F238E27FC236}">
                <a16:creationId xmlns:a16="http://schemas.microsoft.com/office/drawing/2014/main" id="{B25E23D9-D6C5-4425-A34D-7FA8CB9BAA0D}"/>
              </a:ext>
            </a:extLst>
          </p:cNvPr>
          <p:cNvSpPr/>
          <p:nvPr/>
        </p:nvSpPr>
        <p:spPr>
          <a:xfrm>
            <a:off x="7141284" y="4297914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B54257-806E-4700-B555-332FF2C9D023}"/>
              </a:ext>
            </a:extLst>
          </p:cNvPr>
          <p:cNvSpPr/>
          <p:nvPr/>
        </p:nvSpPr>
        <p:spPr>
          <a:xfrm>
            <a:off x="7563949" y="4307012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57A810-A6B0-4B5A-BDB5-835CB0E4CA7A}"/>
              </a:ext>
            </a:extLst>
          </p:cNvPr>
          <p:cNvSpPr/>
          <p:nvPr/>
        </p:nvSpPr>
        <p:spPr>
          <a:xfrm>
            <a:off x="6527460" y="4327350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005DF42-D09F-45E1-A0D6-980895B90847}"/>
              </a:ext>
            </a:extLst>
          </p:cNvPr>
          <p:cNvSpPr/>
          <p:nvPr/>
        </p:nvSpPr>
        <p:spPr>
          <a:xfrm>
            <a:off x="8091467" y="4327350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DD2FA1-7679-4B1A-8967-044160A4711D}"/>
              </a:ext>
            </a:extLst>
          </p:cNvPr>
          <p:cNvSpPr/>
          <p:nvPr/>
        </p:nvSpPr>
        <p:spPr>
          <a:xfrm>
            <a:off x="8617620" y="4383212"/>
            <a:ext cx="210901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1515AB-4031-4E2F-B8EF-CCEE0A780C0D}"/>
              </a:ext>
            </a:extLst>
          </p:cNvPr>
          <p:cNvSpPr/>
          <p:nvPr/>
        </p:nvSpPr>
        <p:spPr>
          <a:xfrm>
            <a:off x="97010" y="4363995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3DEA8B1F-9113-406D-984E-E95A81B2F373}"/>
              </a:ext>
            </a:extLst>
          </p:cNvPr>
          <p:cNvSpPr/>
          <p:nvPr/>
        </p:nvSpPr>
        <p:spPr>
          <a:xfrm>
            <a:off x="8091467" y="3635196"/>
            <a:ext cx="235860" cy="290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409F97-1DBC-4FA9-9A7A-665BDB6F2A93}"/>
              </a:ext>
            </a:extLst>
          </p:cNvPr>
          <p:cNvSpPr/>
          <p:nvPr/>
        </p:nvSpPr>
        <p:spPr>
          <a:xfrm>
            <a:off x="8498187" y="3674819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517C01-A0DC-4765-81DC-B9714CF24280}"/>
              </a:ext>
            </a:extLst>
          </p:cNvPr>
          <p:cNvCxnSpPr/>
          <p:nvPr/>
        </p:nvCxnSpPr>
        <p:spPr>
          <a:xfrm>
            <a:off x="7110017" y="806029"/>
            <a:ext cx="882518" cy="4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02E30-2232-43E3-B9D3-EFA313A046D8}"/>
              </a:ext>
            </a:extLst>
          </p:cNvPr>
          <p:cNvSpPr/>
          <p:nvPr/>
        </p:nvSpPr>
        <p:spPr>
          <a:xfrm>
            <a:off x="5208215" y="357119"/>
            <a:ext cx="1972735" cy="110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submit after selecting invoices</a:t>
            </a:r>
          </a:p>
        </p:txBody>
      </p:sp>
    </p:spTree>
    <p:extLst>
      <p:ext uri="{BB962C8B-B14F-4D97-AF65-F5344CB8AC3E}">
        <p14:creationId xmlns:p14="http://schemas.microsoft.com/office/powerpoint/2010/main" val="318452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76B52-949F-4689-B785-7D919D1C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62000" y="228600"/>
            <a:ext cx="7234989" cy="54262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A931AA-D00D-4A00-A28B-73A07A403137}"/>
              </a:ext>
            </a:extLst>
          </p:cNvPr>
          <p:cNvSpPr/>
          <p:nvPr/>
        </p:nvSpPr>
        <p:spPr>
          <a:xfrm>
            <a:off x="2895600" y="2209800"/>
            <a:ext cx="4267200" cy="192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Kindly provide invoice number for pdf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8DB8F-7B5D-4098-AD88-114CA05BAA43}"/>
              </a:ext>
            </a:extLst>
          </p:cNvPr>
          <p:cNvSpPr/>
          <p:nvPr/>
        </p:nvSpPr>
        <p:spPr>
          <a:xfrm>
            <a:off x="3657600" y="316992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AABBCCD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F21B0F0-3FF8-4687-9D0C-6C03FF7B3B18}"/>
              </a:ext>
            </a:extLst>
          </p:cNvPr>
          <p:cNvSpPr/>
          <p:nvPr/>
        </p:nvSpPr>
        <p:spPr>
          <a:xfrm>
            <a:off x="4379494" y="3710940"/>
            <a:ext cx="990600" cy="182880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71369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E2848AC-72F7-4A45-9B98-23CC892B1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1" y="0"/>
            <a:ext cx="6726418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4BE457-3A82-40A6-9FA2-512CBC3123B9}"/>
              </a:ext>
            </a:extLst>
          </p:cNvPr>
          <p:cNvCxnSpPr/>
          <p:nvPr/>
        </p:nvCxnSpPr>
        <p:spPr>
          <a:xfrm>
            <a:off x="7543800" y="1676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9F1327-3C59-4278-9B2F-0C2DC7A1660E}"/>
              </a:ext>
            </a:extLst>
          </p:cNvPr>
          <p:cNvSpPr/>
          <p:nvPr/>
        </p:nvSpPr>
        <p:spPr>
          <a:xfrm>
            <a:off x="8229600" y="1447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INVOICE NUMBER SHOULD APPEAR HERE</a:t>
            </a:r>
          </a:p>
        </p:txBody>
      </p:sp>
    </p:spTree>
    <p:extLst>
      <p:ext uri="{BB962C8B-B14F-4D97-AF65-F5344CB8AC3E}">
        <p14:creationId xmlns:p14="http://schemas.microsoft.com/office/powerpoint/2010/main" val="356931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</TotalTime>
  <Words>383</Words>
  <Application>Microsoft Office PowerPoint</Application>
  <PresentationFormat>On-screen Show (4:3)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Constantia</vt:lpstr>
      <vt:lpstr>Office Theme</vt:lpstr>
      <vt:lpstr>Invoice calculation</vt:lpstr>
      <vt:lpstr>PowerPoint Presentation</vt:lpstr>
      <vt:lpstr>PowerPoint Presentation</vt:lpstr>
      <vt:lpstr>PowerPoint Presentation</vt:lpstr>
      <vt:lpstr>PowerPoint Presentation</vt:lpstr>
      <vt:lpstr>Invoice ready tab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M.</dc:creator>
  <cp:lastModifiedBy>RADHIKA</cp:lastModifiedBy>
  <cp:revision>89</cp:revision>
  <dcterms:created xsi:type="dcterms:W3CDTF">2019-03-19T06:38:23Z</dcterms:created>
  <dcterms:modified xsi:type="dcterms:W3CDTF">2019-08-14T07:46:32Z</dcterms:modified>
</cp:coreProperties>
</file>