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69" r:id="rId2"/>
    <p:sldId id="370" r:id="rId3"/>
    <p:sldId id="282" r:id="rId4"/>
    <p:sldId id="290" r:id="rId5"/>
    <p:sldId id="259" r:id="rId6"/>
    <p:sldId id="372" r:id="rId7"/>
    <p:sldId id="373" r:id="rId8"/>
    <p:sldId id="374" r:id="rId9"/>
    <p:sldId id="375" r:id="rId10"/>
    <p:sldId id="377" r:id="rId11"/>
    <p:sldId id="378" r:id="rId12"/>
    <p:sldId id="371" r:id="rId13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000099"/>
    <a:srgbClr val="000066"/>
    <a:srgbClr val="333399"/>
    <a:srgbClr val="2F5597"/>
    <a:srgbClr val="D9D9D9"/>
    <a:srgbClr val="003C66"/>
    <a:srgbClr val="999999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94" d="100"/>
          <a:sy n="94" d="100"/>
        </p:scale>
        <p:origin x="192" y="58"/>
      </p:cViewPr>
      <p:guideLst>
        <p:guide orient="horz" pos="2092"/>
        <p:guide pos="2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charset="0"/>
                <a:ea typeface="宋体" charset="-122"/>
                <a:cs typeface="+mn-ea"/>
              </a:rPr>
              <a:t>2018/4/4</a:t>
            </a:fld>
            <a:endParaRPr lang="zh-CN" altLang="en-US" strike="noStrike" noProof="1" smtClean="0">
              <a:latin typeface="Calibri" charset="0"/>
              <a:ea typeface="宋体" charset="-122"/>
              <a:cs typeface="+mn-ea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charset="0"/>
                <a:ea typeface="宋体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541028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261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 t="-39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2018/4/4</a:t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baike.baidu.com/item/%E8%AE%A1%E7%AE%97%E6%9C%BA%E8%BD%AF%E4%BB%B6%E8%91%97%E4%BD%9C%E6%9D%83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baike.baidu.com/item/%E5%8F%91%E8%A1%A8%E6%9D%8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90875" y="3543300"/>
            <a:ext cx="8991600" cy="25082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3997325" y="2238375"/>
            <a:ext cx="7950200" cy="29845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3487738" y="1776413"/>
            <a:ext cx="7648575" cy="3090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14300" dist="139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文本框 9"/>
          <p:cNvSpPr txBox="1"/>
          <p:nvPr/>
        </p:nvSpPr>
        <p:spPr>
          <a:xfrm>
            <a:off x="3476625" y="2743936"/>
            <a:ext cx="7639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sz="4400" b="1" dirty="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sym typeface="+mn-ea"/>
              </a:rPr>
              <a:t>软著介绍</a:t>
            </a:r>
            <a:endParaRPr lang="zh-CN" altLang="en-US" sz="4400" b="1" strike="noStrike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8807" y="5423535"/>
            <a:ext cx="5904865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base"/>
            <a:r>
              <a:rPr lang="zh-CN" altLang="en-US" sz="2400" noProof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+mn-cs"/>
              </a:rPr>
              <a:t>介绍</a:t>
            </a:r>
            <a:r>
              <a:rPr lang="zh-CN" altLang="en-US" sz="2400" strike="noStrike" noProof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+mn-cs"/>
              </a:rPr>
              <a:t>人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+mn-cs"/>
              </a:rPr>
              <a:t>： </a:t>
            </a:r>
            <a:r>
              <a:rPr lang="zh-CN" altLang="en-US" sz="2400" noProof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+mn-cs"/>
              </a:rPr>
              <a:t>徐爱昆</a:t>
            </a:r>
            <a:r>
              <a:rPr lang="zh-CN" altLang="en-US" sz="2400" strike="noStrike" noProof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+mn-cs"/>
              </a:rPr>
              <a:t>       </a:t>
            </a:r>
            <a:r>
              <a:rPr lang="zh-CN" altLang="en-US" sz="2400" strike="noStrike" noProof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+mn-cs"/>
              </a:rPr>
              <a:t>指导老师：康怡琳</a:t>
            </a:r>
          </a:p>
        </p:txBody>
      </p:sp>
      <p:sp>
        <p:nvSpPr>
          <p:cNvPr id="9" name="矩形 8"/>
          <p:cNvSpPr/>
          <p:nvPr/>
        </p:nvSpPr>
        <p:spPr>
          <a:xfrm>
            <a:off x="2843213" y="1163638"/>
            <a:ext cx="1139825" cy="112553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2571750" y="1687513"/>
            <a:ext cx="1139825" cy="112712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3603625" y="1906588"/>
            <a:ext cx="7402513" cy="2830513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88900" dir="2700000" algn="tl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" y="1256950"/>
            <a:ext cx="5810250" cy="4581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13" y="1256950"/>
            <a:ext cx="6124575" cy="3086100"/>
          </a:xfrm>
          <a:prstGeom prst="rect">
            <a:avLst/>
          </a:prstGeom>
        </p:spPr>
      </p:pic>
      <p:grpSp>
        <p:nvGrpSpPr>
          <p:cNvPr id="4" name="组合 15"/>
          <p:cNvGrpSpPr/>
          <p:nvPr/>
        </p:nvGrpSpPr>
        <p:grpSpPr>
          <a:xfrm>
            <a:off x="-15875" y="107950"/>
            <a:ext cx="12044363" cy="856298"/>
            <a:chOff x="-24" y="170"/>
            <a:chExt cx="18967" cy="1349"/>
          </a:xfrm>
        </p:grpSpPr>
        <p:grpSp>
          <p:nvGrpSpPr>
            <p:cNvPr id="5" name="组合 4"/>
            <p:cNvGrpSpPr/>
            <p:nvPr/>
          </p:nvGrpSpPr>
          <p:grpSpPr>
            <a:xfrm>
              <a:off x="-24" y="170"/>
              <a:ext cx="10407" cy="1349"/>
              <a:chOff x="5492" y="2798"/>
              <a:chExt cx="12045" cy="486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492" y="2798"/>
                <a:ext cx="12045" cy="48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14300" dist="139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676" y="3115"/>
                <a:ext cx="11656" cy="378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6" name="TextBox 25"/>
            <p:cNvSpPr txBox="1"/>
            <p:nvPr/>
          </p:nvSpPr>
          <p:spPr>
            <a:xfrm>
              <a:off x="406" y="302"/>
              <a:ext cx="7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noProof="1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如何获得软著？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7" name="TextBox 25"/>
            <p:cNvSpPr txBox="1"/>
            <p:nvPr/>
          </p:nvSpPr>
          <p:spPr>
            <a:xfrm>
              <a:off x="406" y="719"/>
              <a:ext cx="7887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trike="noStrike" noProof="1" smtClean="0">
                  <a:solidFill>
                    <a:schemeClr val="bg1"/>
                  </a:solidFill>
                  <a:effectLst/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How to obtain software copyright?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171" y="194"/>
              <a:ext cx="772" cy="763"/>
            </a:xfrm>
            <a:prstGeom prst="rect">
              <a:avLst/>
            </a:prstGeom>
            <a:solidFill>
              <a:srgbClr val="1F4E7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矩形 8"/>
            <p:cNvSpPr/>
            <p:nvPr/>
          </p:nvSpPr>
          <p:spPr>
            <a:xfrm>
              <a:off x="17720" y="610"/>
              <a:ext cx="821" cy="81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13" name="文本框 22"/>
          <p:cNvSpPr txBox="1"/>
          <p:nvPr/>
        </p:nvSpPr>
        <p:spPr>
          <a:xfrm flipH="1">
            <a:off x="6165588" y="4635752"/>
            <a:ext cx="5484944" cy="1169551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（一）源程序</a:t>
            </a:r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的前、后各连续的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页，其中的机密部分用黑色宽斜线覆盖，但覆盖部分不得超过交存源程序的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（二）源程序连续的前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页，加上源程序的任何部分的连续的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页；</a:t>
            </a:r>
          </a:p>
          <a:p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（三）目标程序的前、后各连续的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页，加上源程序的任何部分的连续的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页。</a:t>
            </a:r>
          </a:p>
        </p:txBody>
      </p:sp>
      <p:sp>
        <p:nvSpPr>
          <p:cNvPr id="14" name="文本框 22"/>
          <p:cNvSpPr txBox="1"/>
          <p:nvPr/>
        </p:nvSpPr>
        <p:spPr>
          <a:xfrm flipH="1">
            <a:off x="2122520" y="5963002"/>
            <a:ext cx="6825501" cy="92333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你发现奇怪的地方了吗？对没错，作者是学校！！！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我们只是开发人员，版权属于学校，但是学校不会忘了你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的辛苦的（除了少部分经费补贴，还有学分可以加）。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60" y="2710832"/>
            <a:ext cx="1862966" cy="20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-15875" y="107950"/>
            <a:ext cx="12044363" cy="856298"/>
            <a:chOff x="-24" y="170"/>
            <a:chExt cx="18967" cy="1349"/>
          </a:xfrm>
        </p:grpSpPr>
        <p:grpSp>
          <p:nvGrpSpPr>
            <p:cNvPr id="3" name="组合 2"/>
            <p:cNvGrpSpPr/>
            <p:nvPr/>
          </p:nvGrpSpPr>
          <p:grpSpPr>
            <a:xfrm>
              <a:off x="-24" y="170"/>
              <a:ext cx="10407" cy="1349"/>
              <a:chOff x="5492" y="2798"/>
              <a:chExt cx="12045" cy="486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492" y="2798"/>
                <a:ext cx="12045" cy="48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14300" dist="139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76" y="3115"/>
                <a:ext cx="11656" cy="378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4" name="TextBox 25"/>
            <p:cNvSpPr txBox="1"/>
            <p:nvPr/>
          </p:nvSpPr>
          <p:spPr>
            <a:xfrm>
              <a:off x="431" y="492"/>
              <a:ext cx="7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noProof="1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总结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171" y="194"/>
              <a:ext cx="772" cy="763"/>
            </a:xfrm>
            <a:prstGeom prst="rect">
              <a:avLst/>
            </a:prstGeom>
            <a:solidFill>
              <a:srgbClr val="1F4E7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7" name="矩形 6"/>
            <p:cNvSpPr/>
            <p:nvPr/>
          </p:nvSpPr>
          <p:spPr>
            <a:xfrm>
              <a:off x="17720" y="610"/>
              <a:ext cx="821" cy="81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10" name="文本框 22"/>
          <p:cNvSpPr txBox="1"/>
          <p:nvPr/>
        </p:nvSpPr>
        <p:spPr>
          <a:xfrm flipH="1">
            <a:off x="2365281" y="3155066"/>
            <a:ext cx="6825501" cy="120032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代理无处不在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只要各位有钱、说明文档写得差不多、源码也有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申请软著不是问题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（暴富不是梦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，哈哈哈哈哈哈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" y="4499172"/>
            <a:ext cx="2358828" cy="2358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" y="1020032"/>
            <a:ext cx="2240314" cy="22403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46" y="964248"/>
            <a:ext cx="4476654" cy="57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90875" y="3543300"/>
            <a:ext cx="8991600" cy="25082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3997325" y="2238375"/>
            <a:ext cx="7950200" cy="29845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3487738" y="1776413"/>
            <a:ext cx="7648575" cy="3090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14300" dist="139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文本框 9"/>
          <p:cNvSpPr txBox="1"/>
          <p:nvPr/>
        </p:nvSpPr>
        <p:spPr>
          <a:xfrm>
            <a:off x="3508375" y="2555875"/>
            <a:ext cx="7637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9600" strike="noStrike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charset="0"/>
                <a:ea typeface="黑体" charset="0"/>
                <a:cs typeface="+mn-cs"/>
              </a:rPr>
              <a:t>THAN</a:t>
            </a:r>
            <a:r>
              <a:rPr lang="en-US" altLang="zh-CN" sz="9600" strike="noStrike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charset="0"/>
                <a:ea typeface="黑体" charset="0"/>
                <a:cs typeface="+mn-cs"/>
              </a:rPr>
              <a:t>K</a:t>
            </a:r>
            <a:r>
              <a:rPr lang="en-US" sz="9600" strike="noStrike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charset="0"/>
                <a:ea typeface="黑体" charset="0"/>
                <a:cs typeface="+mn-cs"/>
              </a:rPr>
              <a:t>S</a:t>
            </a:r>
            <a:r>
              <a:rPr lang="en-US" sz="9600" strike="noStrike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charset="0"/>
                <a:ea typeface="黑体" charset="0"/>
                <a:cs typeface="+mn-cs"/>
              </a:rPr>
              <a:t>!</a:t>
            </a:r>
          </a:p>
        </p:txBody>
      </p:sp>
      <p:sp>
        <p:nvSpPr>
          <p:cNvPr id="9" name="矩形 8"/>
          <p:cNvSpPr/>
          <p:nvPr/>
        </p:nvSpPr>
        <p:spPr>
          <a:xfrm>
            <a:off x="2843213" y="1163638"/>
            <a:ext cx="1139825" cy="112553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2571750" y="1687513"/>
            <a:ext cx="1139825" cy="112712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3603625" y="1906588"/>
            <a:ext cx="7402513" cy="2830513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88900" dir="2700000" algn="tl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组合 2"/>
          <p:cNvGrpSpPr/>
          <p:nvPr/>
        </p:nvGrpSpPr>
        <p:grpSpPr>
          <a:xfrm>
            <a:off x="76200" y="1943100"/>
            <a:ext cx="4527550" cy="3089275"/>
            <a:chOff x="5492" y="2798"/>
            <a:chExt cx="12044" cy="4866"/>
          </a:xfrm>
        </p:grpSpPr>
        <p:sp>
          <p:nvSpPr>
            <p:cNvPr id="5" name="矩形 4"/>
            <p:cNvSpPr/>
            <p:nvPr/>
          </p:nvSpPr>
          <p:spPr>
            <a:xfrm>
              <a:off x="5492" y="2798"/>
              <a:ext cx="12045" cy="486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14300" dist="1397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76" y="3003"/>
              <a:ext cx="11656" cy="4457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50800" dist="889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3077" name="文本框 12"/>
          <p:cNvSpPr txBox="1"/>
          <p:nvPr/>
        </p:nvSpPr>
        <p:spPr>
          <a:xfrm>
            <a:off x="1279525" y="2887663"/>
            <a:ext cx="2200275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 fontAlgn="base"/>
            <a:r>
              <a:rPr lang="zh-CN" altLang="en-US" sz="3600" strike="noStrike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+mn-ea"/>
              </a:rPr>
              <a:t>目 录</a:t>
            </a:r>
            <a:r>
              <a:rPr lang="en-US" altLang="zh-CN" sz="2800" strike="noStrike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+mn-ea"/>
              </a:rPr>
              <a:t>CONTENT </a:t>
            </a:r>
          </a:p>
        </p:txBody>
      </p:sp>
      <p:sp>
        <p:nvSpPr>
          <p:cNvPr id="33" name="矩形 13"/>
          <p:cNvSpPr/>
          <p:nvPr/>
        </p:nvSpPr>
        <p:spPr>
          <a:xfrm rot="16200000">
            <a:off x="9505950" y="1031429"/>
            <a:ext cx="593725" cy="319722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trike="noStrike" noProof="1">
              <a:sym typeface="+mn-ea"/>
            </a:endParaRPr>
          </a:p>
        </p:txBody>
      </p:sp>
      <p:sp>
        <p:nvSpPr>
          <p:cNvPr id="40" name="矩形 13"/>
          <p:cNvSpPr/>
          <p:nvPr/>
        </p:nvSpPr>
        <p:spPr>
          <a:xfrm rot="16200000">
            <a:off x="9507538" y="1837879"/>
            <a:ext cx="592138" cy="3198813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trike="noStrike" noProof="1">
              <a:sym typeface="+mn-ea"/>
            </a:endParaRPr>
          </a:p>
        </p:txBody>
      </p:sp>
      <p:sp>
        <p:nvSpPr>
          <p:cNvPr id="43" name="矩形 13"/>
          <p:cNvSpPr/>
          <p:nvPr/>
        </p:nvSpPr>
        <p:spPr>
          <a:xfrm rot="16200000">
            <a:off x="9507538" y="2649091"/>
            <a:ext cx="590550" cy="319722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trike="noStrike" noProof="1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07471" y="2359057"/>
            <a:ext cx="3186431" cy="2101215"/>
            <a:chOff x="12980" y="1909"/>
            <a:chExt cx="5018" cy="3309"/>
          </a:xfrm>
        </p:grpSpPr>
        <p:sp>
          <p:nvSpPr>
            <p:cNvPr id="36" name="TextBox 25"/>
            <p:cNvSpPr txBox="1"/>
            <p:nvPr/>
          </p:nvSpPr>
          <p:spPr>
            <a:xfrm>
              <a:off x="13036" y="1909"/>
              <a:ext cx="4813" cy="7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auto"/>
              <a:r>
                <a:rPr lang="zh-CN" altLang="en-US" sz="2400" noProof="1" smtClean="0"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什么是软著？</a:t>
              </a:r>
              <a:endParaRPr lang="zh-CN" altLang="en-US" sz="2400" strike="noStrike" noProof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41" name="TextBox 45"/>
            <p:cNvSpPr txBox="1"/>
            <p:nvPr/>
          </p:nvSpPr>
          <p:spPr>
            <a:xfrm>
              <a:off x="12980" y="3193"/>
              <a:ext cx="5018" cy="7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auto"/>
              <a:r>
                <a:rPr lang="zh-CN" altLang="en-US" sz="2400" noProof="1" smtClean="0"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为什么要获得软著？</a:t>
              </a:r>
              <a:endParaRPr lang="zh-CN" altLang="en-US" sz="2400" strike="noStrike" noProof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44" name="TextBox 46"/>
            <p:cNvSpPr txBox="1"/>
            <p:nvPr/>
          </p:nvSpPr>
          <p:spPr>
            <a:xfrm>
              <a:off x="12982" y="4491"/>
              <a:ext cx="4796" cy="7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zh-CN" altLang="en-US" sz="2400" noProof="1" smtClean="0"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如何获得软著？</a:t>
              </a:r>
              <a:endParaRPr lang="zh-CN" altLang="en-US" sz="2400" strike="noStrike" noProof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</p:grpSp>
      <p:sp>
        <p:nvSpPr>
          <p:cNvPr id="51" name="TextBox 25"/>
          <p:cNvSpPr txBox="1"/>
          <p:nvPr/>
        </p:nvSpPr>
        <p:spPr>
          <a:xfrm>
            <a:off x="5542279" y="2383660"/>
            <a:ext cx="1211573" cy="4832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auto"/>
            <a:r>
              <a:rPr lang="en-US" altLang="zh-CN" sz="2400" strike="noStrike" noProof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  <a:cs typeface="+mn-cs"/>
                <a:sym typeface="Microsoft YaHei" charset="0"/>
              </a:rPr>
              <a:t>Part 1</a:t>
            </a:r>
          </a:p>
        </p:txBody>
      </p:sp>
      <p:sp>
        <p:nvSpPr>
          <p:cNvPr id="52" name="TextBox 25"/>
          <p:cNvSpPr txBox="1"/>
          <p:nvPr/>
        </p:nvSpPr>
        <p:spPr>
          <a:xfrm>
            <a:off x="5542279" y="3195826"/>
            <a:ext cx="1211573" cy="48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auto"/>
            <a:r>
              <a:rPr lang="en-US" altLang="zh-CN" sz="2400" strike="noStrike" noProof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  <a:cs typeface="+mn-cs"/>
                <a:sym typeface="Microsoft YaHei" charset="0"/>
              </a:rPr>
              <a:t>Part 2</a:t>
            </a:r>
          </a:p>
        </p:txBody>
      </p:sp>
      <p:sp>
        <p:nvSpPr>
          <p:cNvPr id="53" name="TextBox 25"/>
          <p:cNvSpPr txBox="1"/>
          <p:nvPr/>
        </p:nvSpPr>
        <p:spPr>
          <a:xfrm>
            <a:off x="5542279" y="4007991"/>
            <a:ext cx="1211573" cy="48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auto"/>
            <a:r>
              <a:rPr lang="en-US" altLang="zh-CN" sz="2400" strike="noStrike" noProof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  <a:cs typeface="+mn-cs"/>
                <a:sym typeface="Microsoft YaHei" charset="0"/>
              </a:rPr>
              <a:t>Part 3</a:t>
            </a:r>
          </a:p>
        </p:txBody>
      </p:sp>
      <p:grpSp>
        <p:nvGrpSpPr>
          <p:cNvPr id="4114" name="组合 7"/>
          <p:cNvGrpSpPr/>
          <p:nvPr/>
        </p:nvGrpSpPr>
        <p:grpSpPr>
          <a:xfrm>
            <a:off x="6867525" y="2476054"/>
            <a:ext cx="1150938" cy="246062"/>
            <a:chOff x="10672" y="2092"/>
            <a:chExt cx="1814" cy="389"/>
          </a:xfrm>
        </p:grpSpPr>
        <p:sp>
          <p:nvSpPr>
            <p:cNvPr id="9" name="直角三角形 8"/>
            <p:cNvSpPr/>
            <p:nvPr/>
          </p:nvSpPr>
          <p:spPr>
            <a:xfrm rot="13500000">
              <a:off x="12097" y="2092"/>
              <a:ext cx="389" cy="38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0672" y="2268"/>
              <a:ext cx="1644" cy="7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7" name="组合 10"/>
          <p:cNvGrpSpPr/>
          <p:nvPr/>
        </p:nvGrpSpPr>
        <p:grpSpPr>
          <a:xfrm>
            <a:off x="6867525" y="3287266"/>
            <a:ext cx="1150938" cy="246063"/>
            <a:chOff x="10672" y="2092"/>
            <a:chExt cx="1814" cy="389"/>
          </a:xfrm>
        </p:grpSpPr>
        <p:sp>
          <p:nvSpPr>
            <p:cNvPr id="12" name="直角三角形 11"/>
            <p:cNvSpPr/>
            <p:nvPr/>
          </p:nvSpPr>
          <p:spPr>
            <a:xfrm rot="13500000">
              <a:off x="12097" y="2092"/>
              <a:ext cx="389" cy="38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672" y="2268"/>
              <a:ext cx="1644" cy="7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0" name="组合 14"/>
          <p:cNvGrpSpPr/>
          <p:nvPr/>
        </p:nvGrpSpPr>
        <p:grpSpPr>
          <a:xfrm>
            <a:off x="6867525" y="4096891"/>
            <a:ext cx="1150938" cy="247650"/>
            <a:chOff x="10672" y="2092"/>
            <a:chExt cx="1814" cy="389"/>
          </a:xfrm>
        </p:grpSpPr>
        <p:sp>
          <p:nvSpPr>
            <p:cNvPr id="16" name="直角三角形 15"/>
            <p:cNvSpPr/>
            <p:nvPr/>
          </p:nvSpPr>
          <p:spPr>
            <a:xfrm rot="13500000">
              <a:off x="12097" y="2092"/>
              <a:ext cx="389" cy="38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0672" y="2268"/>
              <a:ext cx="1644" cy="7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11149013" y="949325"/>
            <a:ext cx="520700" cy="51435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11460163" y="784225"/>
            <a:ext cx="365125" cy="36195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62990" y="4943465"/>
            <a:ext cx="8344557" cy="1815882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计算机软件著作权</a:t>
            </a:r>
            <a:r>
              <a: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是指软件的开发者或者其他权利人依据有关著作权法律的规定，对于软件作品所享有的各项专有权利。就权利的性质而言，它属于一种民事权利，具备民事权利的共同特征。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著作权是知识产权中的例外，因为著作权的取得无须经过个别确认，这就是人们常说的“自动保护”原则。软件经过登记后，软件著作权人享有</a:t>
            </a:r>
            <a:r>
              <a: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发表权</a:t>
            </a:r>
            <a:r>
              <a: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、开发者身份权、使用权、使用许可权和获得报酬权。</a:t>
            </a:r>
          </a:p>
          <a:p>
            <a:pPr lvl="0" fontAlgn="base"/>
            <a:endParaRPr kumimoji="0" lang="zh-CN" altLang="en-US" sz="1600" b="0" i="0" u="none" strike="noStrike" kern="1200" cap="none" spc="100" normalizeH="0" baseline="0" noProof="1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+mn-ea"/>
            </a:endParaRPr>
          </a:p>
        </p:txBody>
      </p:sp>
      <p:grpSp>
        <p:nvGrpSpPr>
          <p:cNvPr id="33794" name="组合 3"/>
          <p:cNvGrpSpPr/>
          <p:nvPr/>
        </p:nvGrpSpPr>
        <p:grpSpPr>
          <a:xfrm>
            <a:off x="-15875" y="107950"/>
            <a:ext cx="12044363" cy="856298"/>
            <a:chOff x="-24" y="170"/>
            <a:chExt cx="18967" cy="1349"/>
          </a:xfrm>
        </p:grpSpPr>
        <p:grpSp>
          <p:nvGrpSpPr>
            <p:cNvPr id="33795" name="组合 4"/>
            <p:cNvGrpSpPr/>
            <p:nvPr/>
          </p:nvGrpSpPr>
          <p:grpSpPr>
            <a:xfrm>
              <a:off x="-24" y="170"/>
              <a:ext cx="10407" cy="1349"/>
              <a:chOff x="5492" y="2798"/>
              <a:chExt cx="12045" cy="486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492" y="2798"/>
                <a:ext cx="12045" cy="48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14300" dist="139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76" y="3115"/>
                <a:ext cx="11656" cy="378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6" name="TextBox 25"/>
            <p:cNvSpPr txBox="1"/>
            <p:nvPr/>
          </p:nvSpPr>
          <p:spPr>
            <a:xfrm>
              <a:off x="406" y="302"/>
              <a:ext cx="7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/>
              <a:r>
                <a:rPr lang="zh-CN" altLang="en-US" noProof="1">
                  <a:solidFill>
                    <a:schemeClr val="bg1"/>
                  </a:solidFill>
                  <a:latin typeface="微软雅黑" charset="0"/>
                  <a:ea typeface="微软雅黑" charset="0"/>
                  <a:sym typeface="Microsoft YaHei" charset="0"/>
                </a:rPr>
                <a:t>什么是软著？</a:t>
              </a:r>
              <a:endParaRPr lang="zh-CN" altLang="zh-CN" noProof="1">
                <a:solidFill>
                  <a:schemeClr val="bg1"/>
                </a:solidFill>
                <a:latin typeface="微软雅黑" charset="0"/>
                <a:ea typeface="微软雅黑" charset="0"/>
                <a:sym typeface="Microsoft YaHei" charset="0"/>
              </a:endParaRPr>
            </a:p>
          </p:txBody>
        </p:sp>
        <p:sp>
          <p:nvSpPr>
            <p:cNvPr id="12" name="TextBox 25"/>
            <p:cNvSpPr txBox="1"/>
            <p:nvPr/>
          </p:nvSpPr>
          <p:spPr>
            <a:xfrm>
              <a:off x="406" y="719"/>
              <a:ext cx="7887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/>
              <a:r>
                <a:rPr lang="en-US" altLang="zh-CN" noProof="1">
                  <a:solidFill>
                    <a:schemeClr val="bg1"/>
                  </a:solidFill>
                  <a:latin typeface="微软雅黑" charset="0"/>
                  <a:ea typeface="微软雅黑" charset="0"/>
                  <a:sym typeface="Microsoft YaHei" charset="0"/>
                </a:rPr>
                <a:t>What is Software Copyright?</a:t>
              </a:r>
              <a:endParaRPr lang="zh-CN" altLang="zh-CN" noProof="1">
                <a:solidFill>
                  <a:schemeClr val="bg1"/>
                </a:solidFill>
                <a:latin typeface="微软雅黑" charset="0"/>
                <a:ea typeface="微软雅黑" charset="0"/>
                <a:sym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171" y="194"/>
              <a:ext cx="772" cy="763"/>
            </a:xfrm>
            <a:prstGeom prst="rect">
              <a:avLst/>
            </a:prstGeom>
            <a:solidFill>
              <a:srgbClr val="1F4E7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720" y="610"/>
              <a:ext cx="821" cy="81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8" y="1228945"/>
            <a:ext cx="2627066" cy="34239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95" y="1228945"/>
            <a:ext cx="3398549" cy="34239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11" y="1556138"/>
            <a:ext cx="2476945" cy="34005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34" y="1090566"/>
            <a:ext cx="28575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六边形 47"/>
          <p:cNvSpPr/>
          <p:nvPr/>
        </p:nvSpPr>
        <p:spPr>
          <a:xfrm rot="16200000" flipH="1">
            <a:off x="5880100" y="2317750"/>
            <a:ext cx="1109663" cy="1116013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z="16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170" name="Freeform 122"/>
          <p:cNvSpPr/>
          <p:nvPr/>
        </p:nvSpPr>
        <p:spPr>
          <a:xfrm>
            <a:off x="6237288" y="2652713"/>
            <a:ext cx="401637" cy="433387"/>
          </a:xfrm>
          <a:custGeom>
            <a:avLst/>
            <a:gdLst/>
            <a:ahLst/>
            <a:cxnLst>
              <a:cxn ang="0">
                <a:pos x="255628" y="172644"/>
              </a:cxn>
              <a:cxn ang="0">
                <a:pos x="206982" y="177413"/>
              </a:cxn>
              <a:cxn ang="0">
                <a:pos x="151660" y="121137"/>
              </a:cxn>
              <a:cxn ang="0">
                <a:pos x="273750" y="47692"/>
              </a:cxn>
              <a:cxn ang="0">
                <a:pos x="252766" y="26707"/>
              </a:cxn>
              <a:cxn ang="0">
                <a:pos x="96337" y="66768"/>
              </a:cxn>
              <a:cxn ang="0">
                <a:pos x="39107" y="8585"/>
              </a:cxn>
              <a:cxn ang="0">
                <a:pos x="8585" y="8585"/>
              </a:cxn>
              <a:cxn ang="0">
                <a:pos x="8585" y="39107"/>
              </a:cxn>
              <a:cxn ang="0">
                <a:pos x="66768" y="96337"/>
              </a:cxn>
              <a:cxn ang="0">
                <a:pos x="26707" y="252766"/>
              </a:cxn>
              <a:cxn ang="0">
                <a:pos x="47692" y="273750"/>
              </a:cxn>
              <a:cxn ang="0">
                <a:pos x="121137" y="151660"/>
              </a:cxn>
              <a:cxn ang="0">
                <a:pos x="176459" y="206982"/>
              </a:cxn>
              <a:cxn ang="0">
                <a:pos x="172644" y="256581"/>
              </a:cxn>
              <a:cxn ang="0">
                <a:pos x="193628" y="276612"/>
              </a:cxn>
              <a:cxn ang="0">
                <a:pos x="223197" y="223197"/>
              </a:cxn>
              <a:cxn ang="0">
                <a:pos x="276612" y="193628"/>
              </a:cxn>
              <a:cxn ang="0">
                <a:pos x="255628" y="172644"/>
              </a:cxn>
            </a:cxnLst>
            <a:rect l="0" t="0" r="0" b="0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文本框 22"/>
          <p:cNvSpPr txBox="1"/>
          <p:nvPr/>
        </p:nvSpPr>
        <p:spPr>
          <a:xfrm flipH="1">
            <a:off x="7410450" y="2185988"/>
            <a:ext cx="4506913" cy="738664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相信大家以后都会有自己的项目，曾经写在申请书上的内容难道你忘了吗？不是说要发多少篇文章，多少篇软著。东西还是要有的，多多益善！</a:t>
            </a:r>
            <a:endParaRPr lang="en-US" altLang="zh-CN" sz="1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172" name="文本框 20"/>
          <p:cNvSpPr txBox="1"/>
          <p:nvPr/>
        </p:nvSpPr>
        <p:spPr>
          <a:xfrm flipH="1">
            <a:off x="7400925" y="1854200"/>
            <a:ext cx="2012950" cy="338554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项目结题</a:t>
            </a:r>
            <a:endParaRPr lang="zh-CN" altLang="en-US" sz="16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7173" name="文本框 22"/>
          <p:cNvSpPr txBox="1"/>
          <p:nvPr/>
        </p:nvSpPr>
        <p:spPr>
          <a:xfrm flipH="1">
            <a:off x="7473950" y="4349750"/>
            <a:ext cx="4510088" cy="954107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相信大家也看到了，通过老师和同学们的努力，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410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实验室这两年各方面的成果越来越多，因此越来越受到学校的关注，关注多了，经费也就多了，这不实验室的</a:t>
            </a:r>
            <a:r>
              <a:rPr lang="en-US" altLang="zh-CN" sz="14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nao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从开始的两台到准备组建机器人足球队了！</a:t>
            </a:r>
            <a:endParaRPr lang="en-US" altLang="zh-CN" sz="1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174" name="文本框 20"/>
          <p:cNvSpPr txBox="1"/>
          <p:nvPr/>
        </p:nvSpPr>
        <p:spPr>
          <a:xfrm flipH="1">
            <a:off x="7466013" y="4016375"/>
            <a:ext cx="2012950" cy="338554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经费</a:t>
            </a:r>
            <a:endParaRPr lang="zh-CN" altLang="en-US" sz="16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7175" name="文本框 22"/>
          <p:cNvSpPr txBox="1"/>
          <p:nvPr/>
        </p:nvSpPr>
        <p:spPr>
          <a:xfrm flipH="1">
            <a:off x="238125" y="3213100"/>
            <a:ext cx="4510088" cy="738664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大家做项目大多数情况下，身后总会有一个实验室在给你撑着，你们项目的成果（文章的数量，软著的数量）会直接影响到下次实验室申请类似的项目。</a:t>
            </a:r>
            <a:endParaRPr lang="en-US" altLang="zh-CN" sz="1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176" name="文本框 20"/>
          <p:cNvSpPr txBox="1"/>
          <p:nvPr/>
        </p:nvSpPr>
        <p:spPr>
          <a:xfrm flipH="1">
            <a:off x="230188" y="2881313"/>
            <a:ext cx="2012950" cy="338554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利于实验室</a:t>
            </a:r>
            <a:endParaRPr lang="zh-CN" altLang="en-US" sz="16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7177" name="文本框 22"/>
          <p:cNvSpPr txBox="1"/>
          <p:nvPr/>
        </p:nvSpPr>
        <p:spPr>
          <a:xfrm flipH="1">
            <a:off x="288925" y="5375275"/>
            <a:ext cx="4506913" cy="738664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毕业的时候，谁想和别人的简历一样呢？刚好软著这一成果就能给你的简历增加别样的色彩，与此同时，申请软著能较为有效的保护自己的知识产权。</a:t>
            </a:r>
            <a:endParaRPr lang="en-US" altLang="zh-CN" sz="1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178" name="文本框 20"/>
          <p:cNvSpPr txBox="1"/>
          <p:nvPr/>
        </p:nvSpPr>
        <p:spPr>
          <a:xfrm flipH="1">
            <a:off x="279400" y="5041900"/>
            <a:ext cx="2012950" cy="338554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丰富简历、保护成果</a:t>
            </a:r>
            <a:endParaRPr lang="zh-CN" altLang="en-US" sz="16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35" name="六边形 34"/>
          <p:cNvSpPr/>
          <p:nvPr/>
        </p:nvSpPr>
        <p:spPr>
          <a:xfrm rot="16200000" flipH="1">
            <a:off x="5131594" y="3388519"/>
            <a:ext cx="1109663" cy="1130300"/>
          </a:xfrm>
          <a:prstGeom prst="hexagon">
            <a:avLst/>
          </a:prstGeom>
          <a:solidFill>
            <a:srgbClr val="1F4E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z="16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2" name="六边形 41"/>
          <p:cNvSpPr/>
          <p:nvPr/>
        </p:nvSpPr>
        <p:spPr>
          <a:xfrm rot="16200000" flipH="1">
            <a:off x="5875338" y="4470400"/>
            <a:ext cx="1095375" cy="1108075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z="16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181" name="Freeform 112"/>
          <p:cNvSpPr>
            <a:spLocks noEditPoints="1"/>
          </p:cNvSpPr>
          <p:nvPr/>
        </p:nvSpPr>
        <p:spPr>
          <a:xfrm>
            <a:off x="5527675" y="3759200"/>
            <a:ext cx="350838" cy="400050"/>
          </a:xfrm>
          <a:custGeom>
            <a:avLst/>
            <a:gdLst/>
            <a:ahLst/>
            <a:cxnLst>
              <a:cxn ang="0">
                <a:pos x="169839" y="114557"/>
              </a:cxn>
              <a:cxn ang="0">
                <a:pos x="173634" y="87827"/>
              </a:cxn>
              <a:cxn ang="0">
                <a:pos x="87291" y="0"/>
              </a:cxn>
              <a:cxn ang="0">
                <a:pos x="0" y="87827"/>
              </a:cxn>
              <a:cxn ang="0">
                <a:pos x="87291" y="174699"/>
              </a:cxn>
              <a:cxn ang="0">
                <a:pos x="114807" y="169926"/>
              </a:cxn>
              <a:cxn ang="0">
                <a:pos x="134732" y="189973"/>
              </a:cxn>
              <a:cxn ang="0">
                <a:pos x="176480" y="189973"/>
              </a:cxn>
              <a:cxn ang="0">
                <a:pos x="176480" y="232932"/>
              </a:cxn>
              <a:cxn ang="0">
                <a:pos x="176480" y="232932"/>
              </a:cxn>
              <a:cxn ang="0">
                <a:pos x="218228" y="232932"/>
              </a:cxn>
              <a:cxn ang="0">
                <a:pos x="218228" y="274936"/>
              </a:cxn>
              <a:cxn ang="0">
                <a:pos x="218228" y="274936"/>
              </a:cxn>
              <a:cxn ang="0">
                <a:pos x="273260" y="274936"/>
              </a:cxn>
              <a:cxn ang="0">
                <a:pos x="273260" y="274936"/>
              </a:cxn>
              <a:cxn ang="0">
                <a:pos x="273260" y="274936"/>
              </a:cxn>
              <a:cxn ang="0">
                <a:pos x="273260" y="219567"/>
              </a:cxn>
              <a:cxn ang="0">
                <a:pos x="169839" y="114557"/>
              </a:cxn>
              <a:cxn ang="0">
                <a:pos x="69264" y="98328"/>
              </a:cxn>
              <a:cxn ang="0">
                <a:pos x="39850" y="68734"/>
              </a:cxn>
              <a:cxn ang="0">
                <a:pos x="69264" y="39140"/>
              </a:cxn>
              <a:cxn ang="0">
                <a:pos x="98677" y="68734"/>
              </a:cxn>
              <a:cxn ang="0">
                <a:pos x="69264" y="98328"/>
              </a:cxn>
            </a:cxnLst>
            <a:rect l="0" t="0" r="0" b="0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2" name="Freeform 68"/>
          <p:cNvSpPr>
            <a:spLocks noEditPoints="1"/>
          </p:cNvSpPr>
          <p:nvPr/>
        </p:nvSpPr>
        <p:spPr>
          <a:xfrm>
            <a:off x="6243638" y="4787900"/>
            <a:ext cx="388937" cy="444500"/>
          </a:xfrm>
          <a:custGeom>
            <a:avLst/>
            <a:gdLst/>
            <a:ahLst/>
            <a:cxnLst>
              <a:cxn ang="0">
                <a:pos x="271583" y="124295"/>
              </a:cxn>
              <a:cxn ang="0">
                <a:pos x="245944" y="124295"/>
              </a:cxn>
              <a:cxn ang="0">
                <a:pos x="147187" y="24669"/>
              </a:cxn>
              <a:cxn ang="0">
                <a:pos x="147187" y="0"/>
              </a:cxn>
              <a:cxn ang="0">
                <a:pos x="124396" y="0"/>
              </a:cxn>
              <a:cxn ang="0">
                <a:pos x="124396" y="24669"/>
              </a:cxn>
              <a:cxn ang="0">
                <a:pos x="25639" y="124295"/>
              </a:cxn>
              <a:cxn ang="0">
                <a:pos x="0" y="124295"/>
              </a:cxn>
              <a:cxn ang="0">
                <a:pos x="0" y="147067"/>
              </a:cxn>
              <a:cxn ang="0">
                <a:pos x="26589" y="147067"/>
              </a:cxn>
              <a:cxn ang="0">
                <a:pos x="124396" y="244795"/>
              </a:cxn>
              <a:cxn ang="0">
                <a:pos x="124396" y="273260"/>
              </a:cxn>
              <a:cxn ang="0">
                <a:pos x="147187" y="273260"/>
              </a:cxn>
              <a:cxn ang="0">
                <a:pos x="147187" y="244795"/>
              </a:cxn>
              <a:cxn ang="0">
                <a:pos x="245944" y="147067"/>
              </a:cxn>
              <a:cxn ang="0">
                <a:pos x="271583" y="147067"/>
              </a:cxn>
              <a:cxn ang="0">
                <a:pos x="271583" y="124295"/>
              </a:cxn>
              <a:cxn ang="0">
                <a:pos x="223154" y="124295"/>
              </a:cxn>
              <a:cxn ang="0">
                <a:pos x="147187" y="124295"/>
              </a:cxn>
              <a:cxn ang="0">
                <a:pos x="147187" y="47441"/>
              </a:cxn>
              <a:cxn ang="0">
                <a:pos x="223154" y="124295"/>
              </a:cxn>
              <a:cxn ang="0">
                <a:pos x="124396" y="47441"/>
              </a:cxn>
              <a:cxn ang="0">
                <a:pos x="124396" y="124295"/>
              </a:cxn>
              <a:cxn ang="0">
                <a:pos x="48429" y="124295"/>
              </a:cxn>
              <a:cxn ang="0">
                <a:pos x="124396" y="47441"/>
              </a:cxn>
              <a:cxn ang="0">
                <a:pos x="49379" y="147067"/>
              </a:cxn>
              <a:cxn ang="0">
                <a:pos x="124396" y="147067"/>
              </a:cxn>
              <a:cxn ang="0">
                <a:pos x="124396" y="222024"/>
              </a:cxn>
              <a:cxn ang="0">
                <a:pos x="49379" y="147067"/>
              </a:cxn>
              <a:cxn ang="0">
                <a:pos x="147187" y="222024"/>
              </a:cxn>
              <a:cxn ang="0">
                <a:pos x="147187" y="147067"/>
              </a:cxn>
              <a:cxn ang="0">
                <a:pos x="223154" y="147067"/>
              </a:cxn>
              <a:cxn ang="0">
                <a:pos x="147187" y="222024"/>
              </a:cxn>
            </a:cxnLst>
            <a:rect l="0" t="0" r="0" b="0"/>
            <a:pathLst>
              <a:path w="286" h="288">
                <a:moveTo>
                  <a:pt x="286" y="131"/>
                </a:moveTo>
                <a:cubicBezTo>
                  <a:pt x="259" y="131"/>
                  <a:pt x="259" y="131"/>
                  <a:pt x="259" y="131"/>
                </a:cubicBezTo>
                <a:cubicBezTo>
                  <a:pt x="254" y="76"/>
                  <a:pt x="210" y="31"/>
                  <a:pt x="155" y="26"/>
                </a:cubicBezTo>
                <a:cubicBezTo>
                  <a:pt x="155" y="0"/>
                  <a:pt x="155" y="0"/>
                  <a:pt x="15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76" y="32"/>
                  <a:pt x="32" y="76"/>
                  <a:pt x="27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55"/>
                  <a:pt x="0" y="155"/>
                  <a:pt x="0" y="155"/>
                </a:cubicBezTo>
                <a:cubicBezTo>
                  <a:pt x="28" y="155"/>
                  <a:pt x="28" y="155"/>
                  <a:pt x="28" y="155"/>
                </a:cubicBezTo>
                <a:cubicBezTo>
                  <a:pt x="33" y="209"/>
                  <a:pt x="77" y="252"/>
                  <a:pt x="131" y="258"/>
                </a:cubicBezTo>
                <a:cubicBezTo>
                  <a:pt x="131" y="288"/>
                  <a:pt x="131" y="288"/>
                  <a:pt x="131" y="288"/>
                </a:cubicBezTo>
                <a:cubicBezTo>
                  <a:pt x="155" y="288"/>
                  <a:pt x="155" y="288"/>
                  <a:pt x="155" y="288"/>
                </a:cubicBezTo>
                <a:cubicBezTo>
                  <a:pt x="155" y="258"/>
                  <a:pt x="155" y="258"/>
                  <a:pt x="155" y="258"/>
                </a:cubicBezTo>
                <a:cubicBezTo>
                  <a:pt x="210" y="253"/>
                  <a:pt x="253" y="209"/>
                  <a:pt x="259" y="155"/>
                </a:cubicBezTo>
                <a:cubicBezTo>
                  <a:pt x="286" y="155"/>
                  <a:pt x="286" y="155"/>
                  <a:pt x="286" y="155"/>
                </a:cubicBezTo>
                <a:lnTo>
                  <a:pt x="286" y="131"/>
                </a:lnTo>
                <a:close/>
                <a:moveTo>
                  <a:pt x="235" y="131"/>
                </a:moveTo>
                <a:cubicBezTo>
                  <a:pt x="155" y="131"/>
                  <a:pt x="155" y="131"/>
                  <a:pt x="155" y="131"/>
                </a:cubicBezTo>
                <a:cubicBezTo>
                  <a:pt x="155" y="50"/>
                  <a:pt x="155" y="50"/>
                  <a:pt x="155" y="50"/>
                </a:cubicBezTo>
                <a:cubicBezTo>
                  <a:pt x="197" y="55"/>
                  <a:pt x="231" y="89"/>
                  <a:pt x="235" y="131"/>
                </a:cubicBezTo>
                <a:close/>
                <a:moveTo>
                  <a:pt x="131" y="50"/>
                </a:moveTo>
                <a:cubicBezTo>
                  <a:pt x="131" y="131"/>
                  <a:pt x="131" y="131"/>
                  <a:pt x="131" y="131"/>
                </a:cubicBezTo>
                <a:cubicBezTo>
                  <a:pt x="51" y="131"/>
                  <a:pt x="51" y="131"/>
                  <a:pt x="51" y="131"/>
                </a:cubicBezTo>
                <a:cubicBezTo>
                  <a:pt x="56" y="89"/>
                  <a:pt x="89" y="56"/>
                  <a:pt x="131" y="50"/>
                </a:cubicBezTo>
                <a:close/>
                <a:moveTo>
                  <a:pt x="52" y="155"/>
                </a:moveTo>
                <a:cubicBezTo>
                  <a:pt x="131" y="155"/>
                  <a:pt x="131" y="155"/>
                  <a:pt x="131" y="155"/>
                </a:cubicBezTo>
                <a:cubicBezTo>
                  <a:pt x="131" y="234"/>
                  <a:pt x="131" y="234"/>
                  <a:pt x="131" y="234"/>
                </a:cubicBezTo>
                <a:cubicBezTo>
                  <a:pt x="90" y="228"/>
                  <a:pt x="57" y="196"/>
                  <a:pt x="52" y="155"/>
                </a:cubicBezTo>
                <a:close/>
                <a:moveTo>
                  <a:pt x="155" y="234"/>
                </a:moveTo>
                <a:cubicBezTo>
                  <a:pt x="155" y="155"/>
                  <a:pt x="155" y="155"/>
                  <a:pt x="155" y="155"/>
                </a:cubicBezTo>
                <a:cubicBezTo>
                  <a:pt x="235" y="155"/>
                  <a:pt x="235" y="155"/>
                  <a:pt x="235" y="155"/>
                </a:cubicBezTo>
                <a:cubicBezTo>
                  <a:pt x="229" y="196"/>
                  <a:pt x="196" y="229"/>
                  <a:pt x="155" y="23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6200000" flipH="1">
            <a:off x="5164138" y="5519738"/>
            <a:ext cx="1092200" cy="1123950"/>
          </a:xfrm>
          <a:prstGeom prst="hexagon">
            <a:avLst/>
          </a:prstGeom>
          <a:solidFill>
            <a:srgbClr val="1F4E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z="16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184" name="Freeform 331"/>
          <p:cNvSpPr/>
          <p:nvPr/>
        </p:nvSpPr>
        <p:spPr>
          <a:xfrm>
            <a:off x="5540375" y="5889625"/>
            <a:ext cx="369888" cy="355600"/>
          </a:xfrm>
          <a:custGeom>
            <a:avLst/>
            <a:gdLst/>
            <a:ahLst/>
            <a:cxnLst>
              <a:cxn ang="0">
                <a:pos x="249370" y="0"/>
              </a:cxn>
              <a:cxn ang="0">
                <a:pos x="222515" y="26882"/>
              </a:cxn>
              <a:cxn ang="0">
                <a:pos x="229228" y="44163"/>
              </a:cxn>
              <a:cxn ang="0">
                <a:pos x="183191" y="112327"/>
              </a:cxn>
              <a:cxn ang="0">
                <a:pos x="175518" y="111367"/>
              </a:cxn>
              <a:cxn ang="0">
                <a:pos x="163049" y="114247"/>
              </a:cxn>
              <a:cxn ang="0">
                <a:pos x="124685" y="75845"/>
              </a:cxn>
              <a:cxn ang="0">
                <a:pos x="127562" y="64324"/>
              </a:cxn>
              <a:cxn ang="0">
                <a:pos x="100707" y="37442"/>
              </a:cxn>
              <a:cxn ang="0">
                <a:pos x="74811" y="64324"/>
              </a:cxn>
              <a:cxn ang="0">
                <a:pos x="80566" y="80645"/>
              </a:cxn>
              <a:cxn ang="0">
                <a:pos x="34528" y="149769"/>
              </a:cxn>
              <a:cxn ang="0">
                <a:pos x="26855" y="148809"/>
              </a:cxn>
              <a:cxn ang="0">
                <a:pos x="0" y="175690"/>
              </a:cxn>
              <a:cxn ang="0">
                <a:pos x="26855" y="201612"/>
              </a:cxn>
              <a:cxn ang="0">
                <a:pos x="53710" y="175690"/>
              </a:cxn>
              <a:cxn ang="0">
                <a:pos x="47956" y="159369"/>
              </a:cxn>
              <a:cxn ang="0">
                <a:pos x="93993" y="90245"/>
              </a:cxn>
              <a:cxn ang="0">
                <a:pos x="100707" y="91205"/>
              </a:cxn>
              <a:cxn ang="0">
                <a:pos x="113176" y="88325"/>
              </a:cxn>
              <a:cxn ang="0">
                <a:pos x="151540" y="126728"/>
              </a:cxn>
              <a:cxn ang="0">
                <a:pos x="148663" y="138248"/>
              </a:cxn>
              <a:cxn ang="0">
                <a:pos x="175518" y="165130"/>
              </a:cxn>
              <a:cxn ang="0">
                <a:pos x="202373" y="138248"/>
              </a:cxn>
              <a:cxn ang="0">
                <a:pos x="196618" y="121927"/>
              </a:cxn>
              <a:cxn ang="0">
                <a:pos x="242656" y="52803"/>
              </a:cxn>
              <a:cxn ang="0">
                <a:pos x="249370" y="53763"/>
              </a:cxn>
              <a:cxn ang="0">
                <a:pos x="276225" y="26882"/>
              </a:cxn>
              <a:cxn ang="0">
                <a:pos x="249370" y="0"/>
              </a:cxn>
            </a:cxnLst>
            <a:rect l="0" t="0" r="0" b="0"/>
            <a:pathLst>
              <a:path w="288" h="210">
                <a:moveTo>
                  <a:pt x="260" y="0"/>
                </a:moveTo>
                <a:cubicBezTo>
                  <a:pt x="245" y="0"/>
                  <a:pt x="232" y="12"/>
                  <a:pt x="232" y="28"/>
                </a:cubicBezTo>
                <a:cubicBezTo>
                  <a:pt x="232" y="34"/>
                  <a:pt x="235" y="41"/>
                  <a:pt x="239" y="46"/>
                </a:cubicBezTo>
                <a:cubicBezTo>
                  <a:pt x="191" y="117"/>
                  <a:pt x="191" y="117"/>
                  <a:pt x="191" y="117"/>
                </a:cubicBezTo>
                <a:cubicBezTo>
                  <a:pt x="188" y="116"/>
                  <a:pt x="186" y="116"/>
                  <a:pt x="183" y="116"/>
                </a:cubicBezTo>
                <a:cubicBezTo>
                  <a:pt x="178" y="116"/>
                  <a:pt x="174" y="117"/>
                  <a:pt x="170" y="119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2" y="76"/>
                  <a:pt x="133" y="71"/>
                  <a:pt x="133" y="67"/>
                </a:cubicBezTo>
                <a:cubicBezTo>
                  <a:pt x="133" y="51"/>
                  <a:pt x="121" y="39"/>
                  <a:pt x="105" y="39"/>
                </a:cubicBezTo>
                <a:cubicBezTo>
                  <a:pt x="90" y="39"/>
                  <a:pt x="78" y="51"/>
                  <a:pt x="78" y="67"/>
                </a:cubicBezTo>
                <a:cubicBezTo>
                  <a:pt x="78" y="73"/>
                  <a:pt x="80" y="79"/>
                  <a:pt x="84" y="84"/>
                </a:cubicBezTo>
                <a:cubicBezTo>
                  <a:pt x="36" y="156"/>
                  <a:pt x="36" y="156"/>
                  <a:pt x="36" y="156"/>
                </a:cubicBezTo>
                <a:cubicBezTo>
                  <a:pt x="34" y="155"/>
                  <a:pt x="31" y="155"/>
                  <a:pt x="28" y="155"/>
                </a:cubicBezTo>
                <a:cubicBezTo>
                  <a:pt x="13" y="155"/>
                  <a:pt x="0" y="167"/>
                  <a:pt x="0" y="183"/>
                </a:cubicBezTo>
                <a:cubicBezTo>
                  <a:pt x="0" y="198"/>
                  <a:pt x="13" y="210"/>
                  <a:pt x="28" y="210"/>
                </a:cubicBezTo>
                <a:cubicBezTo>
                  <a:pt x="43" y="210"/>
                  <a:pt x="56" y="198"/>
                  <a:pt x="56" y="183"/>
                </a:cubicBezTo>
                <a:cubicBezTo>
                  <a:pt x="56" y="176"/>
                  <a:pt x="54" y="170"/>
                  <a:pt x="50" y="166"/>
                </a:cubicBezTo>
                <a:cubicBezTo>
                  <a:pt x="98" y="94"/>
                  <a:pt x="98" y="94"/>
                  <a:pt x="98" y="94"/>
                </a:cubicBezTo>
                <a:cubicBezTo>
                  <a:pt x="100" y="94"/>
                  <a:pt x="103" y="95"/>
                  <a:pt x="105" y="95"/>
                </a:cubicBezTo>
                <a:cubicBezTo>
                  <a:pt x="110" y="95"/>
                  <a:pt x="114" y="93"/>
                  <a:pt x="118" y="92"/>
                </a:cubicBezTo>
                <a:cubicBezTo>
                  <a:pt x="158" y="132"/>
                  <a:pt x="158" y="132"/>
                  <a:pt x="158" y="132"/>
                </a:cubicBezTo>
                <a:cubicBezTo>
                  <a:pt x="156" y="135"/>
                  <a:pt x="155" y="140"/>
                  <a:pt x="155" y="144"/>
                </a:cubicBezTo>
                <a:cubicBezTo>
                  <a:pt x="155" y="159"/>
                  <a:pt x="167" y="172"/>
                  <a:pt x="183" y="172"/>
                </a:cubicBezTo>
                <a:cubicBezTo>
                  <a:pt x="198" y="172"/>
                  <a:pt x="211" y="159"/>
                  <a:pt x="211" y="144"/>
                </a:cubicBezTo>
                <a:cubicBezTo>
                  <a:pt x="211" y="138"/>
                  <a:pt x="209" y="132"/>
                  <a:pt x="205" y="127"/>
                </a:cubicBezTo>
                <a:cubicBezTo>
                  <a:pt x="253" y="55"/>
                  <a:pt x="253" y="55"/>
                  <a:pt x="253" y="55"/>
                </a:cubicBezTo>
                <a:cubicBezTo>
                  <a:pt x="255" y="55"/>
                  <a:pt x="258" y="56"/>
                  <a:pt x="260" y="56"/>
                </a:cubicBezTo>
                <a:cubicBezTo>
                  <a:pt x="276" y="56"/>
                  <a:pt x="288" y="43"/>
                  <a:pt x="288" y="28"/>
                </a:cubicBezTo>
                <a:cubicBezTo>
                  <a:pt x="288" y="12"/>
                  <a:pt x="276" y="0"/>
                  <a:pt x="26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16200000" flipH="1">
            <a:off x="5768181" y="2205831"/>
            <a:ext cx="1317625" cy="1325563"/>
          </a:xfrm>
          <a:prstGeom prst="hexagon">
            <a:avLst/>
          </a:prstGeom>
          <a:noFill/>
          <a:ln>
            <a:solidFill>
              <a:srgbClr val="A6A6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z="16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六边形 12"/>
          <p:cNvSpPr/>
          <p:nvPr/>
        </p:nvSpPr>
        <p:spPr>
          <a:xfrm rot="16200000" flipH="1">
            <a:off x="5018881" y="3275806"/>
            <a:ext cx="1317625" cy="1341438"/>
          </a:xfrm>
          <a:prstGeom prst="hexagon">
            <a:avLst/>
          </a:prstGeom>
          <a:noFill/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z="16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六边形 16"/>
          <p:cNvSpPr/>
          <p:nvPr/>
        </p:nvSpPr>
        <p:spPr>
          <a:xfrm rot="16200000" flipH="1">
            <a:off x="5765800" y="4362450"/>
            <a:ext cx="1300163" cy="1312863"/>
          </a:xfrm>
          <a:prstGeom prst="hexagon">
            <a:avLst/>
          </a:prstGeom>
          <a:noFill/>
          <a:ln>
            <a:solidFill>
              <a:srgbClr val="A6A6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z="16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六边形 17"/>
          <p:cNvSpPr/>
          <p:nvPr/>
        </p:nvSpPr>
        <p:spPr>
          <a:xfrm rot="16200000" flipH="1">
            <a:off x="5053806" y="5410994"/>
            <a:ext cx="1296988" cy="1333500"/>
          </a:xfrm>
          <a:prstGeom prst="hexagon">
            <a:avLst/>
          </a:prstGeom>
          <a:noFill/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/>
            <a:endParaRPr lang="zh-CN" altLang="en-US" sz="16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3157538" y="3046413"/>
            <a:ext cx="2124075" cy="412750"/>
          </a:xfrm>
          <a:custGeom>
            <a:avLst/>
            <a:gdLst>
              <a:gd name="connsiteX0" fmla="*/ 0 w 4047"/>
              <a:gd name="connsiteY0" fmla="*/ 3294 h 3293"/>
              <a:gd name="connsiteX1" fmla="*/ 1542 w 4047"/>
              <a:gd name="connsiteY1" fmla="*/ 17 h 3293"/>
              <a:gd name="connsiteX2" fmla="*/ 4047 w 4047"/>
              <a:gd name="connsiteY2" fmla="*/ 17 h 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7" h="3294">
                <a:moveTo>
                  <a:pt x="0" y="3294"/>
                </a:moveTo>
                <a:cubicBezTo>
                  <a:pt x="32" y="3277"/>
                  <a:pt x="1494" y="65"/>
                  <a:pt x="1542" y="17"/>
                </a:cubicBezTo>
                <a:cubicBezTo>
                  <a:pt x="1590" y="-31"/>
                  <a:pt x="4039" y="43"/>
                  <a:pt x="4047" y="17"/>
                </a:cubicBezTo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600" strike="noStrike" noProof="1">
              <a:solidFill>
                <a:schemeClr val="tx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flipH="1">
            <a:off x="3187700" y="5172075"/>
            <a:ext cx="2127250" cy="414338"/>
          </a:xfrm>
          <a:custGeom>
            <a:avLst/>
            <a:gdLst>
              <a:gd name="connsiteX0" fmla="*/ 0 w 4047"/>
              <a:gd name="connsiteY0" fmla="*/ 3294 h 3293"/>
              <a:gd name="connsiteX1" fmla="*/ 1542 w 4047"/>
              <a:gd name="connsiteY1" fmla="*/ 17 h 3293"/>
              <a:gd name="connsiteX2" fmla="*/ 4047 w 4047"/>
              <a:gd name="connsiteY2" fmla="*/ 17 h 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7" h="3294">
                <a:moveTo>
                  <a:pt x="0" y="3294"/>
                </a:moveTo>
                <a:cubicBezTo>
                  <a:pt x="32" y="3277"/>
                  <a:pt x="1494" y="65"/>
                  <a:pt x="1542" y="17"/>
                </a:cubicBezTo>
                <a:cubicBezTo>
                  <a:pt x="1590" y="-31"/>
                  <a:pt x="4039" y="43"/>
                  <a:pt x="4047" y="17"/>
                </a:cubicBezTo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600" strike="noStrike" noProof="1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513513" y="2084388"/>
            <a:ext cx="876300" cy="157163"/>
          </a:xfrm>
          <a:custGeom>
            <a:avLst/>
            <a:gdLst>
              <a:gd name="connsiteX0" fmla="*/ 0 w 4047"/>
              <a:gd name="connsiteY0" fmla="*/ 3294 h 3293"/>
              <a:gd name="connsiteX1" fmla="*/ 1542 w 4047"/>
              <a:gd name="connsiteY1" fmla="*/ 17 h 3293"/>
              <a:gd name="connsiteX2" fmla="*/ 4047 w 4047"/>
              <a:gd name="connsiteY2" fmla="*/ 17 h 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7" h="3294">
                <a:moveTo>
                  <a:pt x="0" y="3294"/>
                </a:moveTo>
                <a:cubicBezTo>
                  <a:pt x="32" y="3277"/>
                  <a:pt x="1494" y="65"/>
                  <a:pt x="1542" y="17"/>
                </a:cubicBezTo>
                <a:cubicBezTo>
                  <a:pt x="1590" y="-31"/>
                  <a:pt x="4039" y="43"/>
                  <a:pt x="4047" y="17"/>
                </a:cubicBezTo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600" strike="noStrike" noProof="1">
              <a:solidFill>
                <a:schemeClr val="tx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6561138" y="4178300"/>
            <a:ext cx="876300" cy="255588"/>
          </a:xfrm>
          <a:custGeom>
            <a:avLst/>
            <a:gdLst>
              <a:gd name="connsiteX0" fmla="*/ 0 w 4047"/>
              <a:gd name="connsiteY0" fmla="*/ 3294 h 3293"/>
              <a:gd name="connsiteX1" fmla="*/ 1542 w 4047"/>
              <a:gd name="connsiteY1" fmla="*/ 17 h 3293"/>
              <a:gd name="connsiteX2" fmla="*/ 4047 w 4047"/>
              <a:gd name="connsiteY2" fmla="*/ 17 h 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7" h="3294">
                <a:moveTo>
                  <a:pt x="0" y="3294"/>
                </a:moveTo>
                <a:cubicBezTo>
                  <a:pt x="32" y="3277"/>
                  <a:pt x="1494" y="65"/>
                  <a:pt x="1542" y="17"/>
                </a:cubicBezTo>
                <a:cubicBezTo>
                  <a:pt x="1590" y="-31"/>
                  <a:pt x="4039" y="43"/>
                  <a:pt x="4047" y="17"/>
                </a:cubicBezTo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600" strike="noStrike" noProof="1">
              <a:solidFill>
                <a:schemeClr val="tx1"/>
              </a:solidFill>
            </a:endParaRPr>
          </a:p>
        </p:txBody>
      </p:sp>
      <p:sp>
        <p:nvSpPr>
          <p:cNvPr id="7193" name="文本框 22"/>
          <p:cNvSpPr txBox="1"/>
          <p:nvPr/>
        </p:nvSpPr>
        <p:spPr>
          <a:xfrm flipH="1">
            <a:off x="1895475" y="1108075"/>
            <a:ext cx="9191625" cy="52322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我们争取获得软著的原因主要从下面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个方面来说：</a:t>
            </a:r>
            <a:endParaRPr lang="zh-CN" altLang="en-US" sz="28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194" name="Freeform 5"/>
          <p:cNvSpPr>
            <a:spLocks noEditPoints="1"/>
          </p:cNvSpPr>
          <p:nvPr/>
        </p:nvSpPr>
        <p:spPr>
          <a:xfrm>
            <a:off x="1285875" y="1120775"/>
            <a:ext cx="519113" cy="520700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1F4E79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95" name="组合 15"/>
          <p:cNvGrpSpPr/>
          <p:nvPr/>
        </p:nvGrpSpPr>
        <p:grpSpPr>
          <a:xfrm>
            <a:off x="-15875" y="107950"/>
            <a:ext cx="12044363" cy="856298"/>
            <a:chOff x="-24" y="170"/>
            <a:chExt cx="18967" cy="1349"/>
          </a:xfrm>
        </p:grpSpPr>
        <p:grpSp>
          <p:nvGrpSpPr>
            <p:cNvPr id="7196" name="组合 4"/>
            <p:cNvGrpSpPr/>
            <p:nvPr/>
          </p:nvGrpSpPr>
          <p:grpSpPr>
            <a:xfrm>
              <a:off x="-24" y="170"/>
              <a:ext cx="10407" cy="1349"/>
              <a:chOff x="5492" y="2798"/>
              <a:chExt cx="12045" cy="486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492" y="2798"/>
                <a:ext cx="12045" cy="48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14300" dist="139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76" y="3115"/>
                <a:ext cx="11656" cy="378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10" name="TextBox 25"/>
            <p:cNvSpPr txBox="1"/>
            <p:nvPr/>
          </p:nvSpPr>
          <p:spPr>
            <a:xfrm>
              <a:off x="406" y="302"/>
              <a:ext cx="7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noProof="1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为什么需要获得软著？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12" name="TextBox 25"/>
            <p:cNvSpPr txBox="1"/>
            <p:nvPr/>
          </p:nvSpPr>
          <p:spPr>
            <a:xfrm>
              <a:off x="406" y="719"/>
              <a:ext cx="7887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trike="noStrike" noProof="1" smtClean="0">
                  <a:solidFill>
                    <a:schemeClr val="bg1"/>
                  </a:solidFill>
                  <a:effectLst/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Why do you need Software Copyright?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171" y="194"/>
              <a:ext cx="772" cy="763"/>
            </a:xfrm>
            <a:prstGeom prst="rect">
              <a:avLst/>
            </a:prstGeom>
            <a:solidFill>
              <a:srgbClr val="1F4E7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720" y="610"/>
              <a:ext cx="821" cy="81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4" y="3979307"/>
            <a:ext cx="1368424" cy="13684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03" y="2844799"/>
            <a:ext cx="13081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Box 18"/>
          <p:cNvSpPr/>
          <p:nvPr/>
        </p:nvSpPr>
        <p:spPr>
          <a:xfrm>
            <a:off x="7380449" y="2627313"/>
            <a:ext cx="451786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封面主要是</a:t>
            </a:r>
            <a:r>
              <a:rPr lang="en-US" altLang="zh-CN" sz="16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XXXXXX</a:t>
            </a:r>
            <a:r>
              <a:rPr lang="zh-CN" altLang="en-US" sz="16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的使用手册</a:t>
            </a:r>
            <a:r>
              <a:rPr lang="en-US" altLang="zh-CN" sz="16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~~~~~~~~~~~</a:t>
            </a:r>
            <a:r>
              <a:rPr lang="zh-CN" altLang="en-US" sz="16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其实它与平时买的那种玩具的使用手册差不多，只不过更专业了。</a:t>
            </a:r>
            <a:endParaRPr lang="en-US" altLang="x-none" sz="16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6183313" y="2806700"/>
            <a:ext cx="557213" cy="515938"/>
          </a:xfrm>
          <a:prstGeom prst="ellipse">
            <a:avLst/>
          </a:prstGeom>
          <a:solidFill>
            <a:srgbClr val="1F4E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159" name="椭圆 19"/>
          <p:cNvSpPr/>
          <p:nvPr/>
        </p:nvSpPr>
        <p:spPr>
          <a:xfrm>
            <a:off x="6361113" y="2959100"/>
            <a:ext cx="203200" cy="20320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txBody>
          <a:bodyPr wrap="square" anchor="ctr"/>
          <a:lstStyle/>
          <a:p>
            <a:pPr lvl="0" algn="ctr"/>
            <a:endParaRPr>
              <a:solidFill>
                <a:srgbClr val="3F3F3F"/>
              </a:solidFill>
              <a:latin typeface="Calibri" charset="0"/>
              <a:ea typeface="宋体" charset="-122"/>
            </a:endParaRPr>
          </a:p>
        </p:txBody>
      </p:sp>
      <p:sp>
        <p:nvSpPr>
          <p:cNvPr id="5150" name="TextBox 21"/>
          <p:cNvSpPr/>
          <p:nvPr/>
        </p:nvSpPr>
        <p:spPr>
          <a:xfrm>
            <a:off x="7380449" y="4005263"/>
            <a:ext cx="4517864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一定等学会使用索引生成目录，那首先就得学会标页码</a:t>
            </a:r>
            <a:endParaRPr lang="en-US" altLang="x-none" sz="16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88075" y="4106863"/>
            <a:ext cx="557213" cy="517525"/>
          </a:xfrm>
          <a:prstGeom prst="ellipse">
            <a:avLst/>
          </a:prstGeom>
          <a:solidFill>
            <a:srgbClr val="1F4E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162" name="椭圆 22"/>
          <p:cNvSpPr/>
          <p:nvPr/>
        </p:nvSpPr>
        <p:spPr>
          <a:xfrm>
            <a:off x="6361113" y="4259263"/>
            <a:ext cx="203200" cy="20320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txBody>
          <a:bodyPr wrap="square" anchor="ctr"/>
          <a:lstStyle/>
          <a:p>
            <a:pPr lvl="0" algn="ctr"/>
            <a:endParaRPr>
              <a:solidFill>
                <a:srgbClr val="3F3F3F"/>
              </a:solidFill>
              <a:latin typeface="Calibri" charset="0"/>
              <a:ea typeface="宋体" charset="-122"/>
            </a:endParaRPr>
          </a:p>
        </p:txBody>
      </p:sp>
      <p:sp>
        <p:nvSpPr>
          <p:cNvPr id="5152" name="TextBox 24"/>
          <p:cNvSpPr/>
          <p:nvPr/>
        </p:nvSpPr>
        <p:spPr>
          <a:xfrm>
            <a:off x="7380449" y="1111076"/>
            <a:ext cx="4517864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答案是：写</a:t>
            </a:r>
            <a:endParaRPr lang="en-US" altLang="x-none" sz="16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92838" y="5484813"/>
            <a:ext cx="557213" cy="515938"/>
          </a:xfrm>
          <a:prstGeom prst="ellipse">
            <a:avLst/>
          </a:prstGeom>
          <a:solidFill>
            <a:srgbClr val="1F4E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165" name="椭圆 25"/>
          <p:cNvSpPr/>
          <p:nvPr/>
        </p:nvSpPr>
        <p:spPr>
          <a:xfrm>
            <a:off x="6361113" y="5624513"/>
            <a:ext cx="203200" cy="20320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txBody>
          <a:bodyPr wrap="square" anchor="ctr"/>
          <a:lstStyle/>
          <a:p>
            <a:pPr lvl="0" algn="ctr"/>
            <a:endParaRPr>
              <a:solidFill>
                <a:srgbClr val="3F3F3F"/>
              </a:solidFill>
              <a:latin typeface="Calibri" charset="0"/>
              <a:ea typeface="宋体" charset="-122"/>
            </a:endParaRPr>
          </a:p>
        </p:txBody>
      </p:sp>
      <p:grpSp>
        <p:nvGrpSpPr>
          <p:cNvPr id="6166" name="组合 15"/>
          <p:cNvGrpSpPr/>
          <p:nvPr/>
        </p:nvGrpSpPr>
        <p:grpSpPr>
          <a:xfrm>
            <a:off x="-15875" y="107950"/>
            <a:ext cx="12044363" cy="856298"/>
            <a:chOff x="-24" y="170"/>
            <a:chExt cx="18967" cy="1349"/>
          </a:xfrm>
        </p:grpSpPr>
        <p:grpSp>
          <p:nvGrpSpPr>
            <p:cNvPr id="6167" name="组合 4"/>
            <p:cNvGrpSpPr/>
            <p:nvPr/>
          </p:nvGrpSpPr>
          <p:grpSpPr>
            <a:xfrm>
              <a:off x="-24" y="170"/>
              <a:ext cx="10407" cy="1349"/>
              <a:chOff x="5492" y="2798"/>
              <a:chExt cx="12045" cy="486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492" y="2798"/>
                <a:ext cx="12045" cy="48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14300" dist="139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76" y="3115"/>
                <a:ext cx="11656" cy="378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10" name="TextBox 25"/>
            <p:cNvSpPr txBox="1"/>
            <p:nvPr/>
          </p:nvSpPr>
          <p:spPr>
            <a:xfrm>
              <a:off x="406" y="302"/>
              <a:ext cx="7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noProof="1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如何获得软著？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12" name="TextBox 25"/>
            <p:cNvSpPr txBox="1"/>
            <p:nvPr/>
          </p:nvSpPr>
          <p:spPr>
            <a:xfrm>
              <a:off x="406" y="719"/>
              <a:ext cx="7887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trike="noStrike" noProof="1" smtClean="0">
                  <a:solidFill>
                    <a:schemeClr val="bg1"/>
                  </a:solidFill>
                  <a:effectLst/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How to obtain software copyright?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171" y="194"/>
              <a:ext cx="772" cy="763"/>
            </a:xfrm>
            <a:prstGeom prst="rect">
              <a:avLst/>
            </a:prstGeom>
            <a:solidFill>
              <a:srgbClr val="1F4E7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720" y="610"/>
              <a:ext cx="821" cy="81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4" y="1211525"/>
            <a:ext cx="2982516" cy="53874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44" y="1228945"/>
            <a:ext cx="3836557" cy="53700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831" y="964248"/>
            <a:ext cx="2259661" cy="1694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831" y="4516930"/>
            <a:ext cx="2259661" cy="2215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-15875" y="107950"/>
            <a:ext cx="12044363" cy="856298"/>
            <a:chOff x="-24" y="170"/>
            <a:chExt cx="18967" cy="1349"/>
          </a:xfrm>
        </p:grpSpPr>
        <p:grpSp>
          <p:nvGrpSpPr>
            <p:cNvPr id="3" name="组合 4"/>
            <p:cNvGrpSpPr/>
            <p:nvPr/>
          </p:nvGrpSpPr>
          <p:grpSpPr>
            <a:xfrm>
              <a:off x="-24" y="170"/>
              <a:ext cx="10407" cy="1349"/>
              <a:chOff x="5492" y="2798"/>
              <a:chExt cx="12045" cy="486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492" y="2798"/>
                <a:ext cx="12045" cy="48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14300" dist="139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76" y="3115"/>
                <a:ext cx="11656" cy="378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4" name="TextBox 25"/>
            <p:cNvSpPr txBox="1"/>
            <p:nvPr/>
          </p:nvSpPr>
          <p:spPr>
            <a:xfrm>
              <a:off x="406" y="302"/>
              <a:ext cx="7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noProof="1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如何获得软著？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5" name="TextBox 25"/>
            <p:cNvSpPr txBox="1"/>
            <p:nvPr/>
          </p:nvSpPr>
          <p:spPr>
            <a:xfrm>
              <a:off x="406" y="719"/>
              <a:ext cx="7887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trike="noStrike" noProof="1" smtClean="0">
                  <a:solidFill>
                    <a:schemeClr val="bg1"/>
                  </a:solidFill>
                  <a:effectLst/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How to obtain software copyright?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171" y="194"/>
              <a:ext cx="772" cy="763"/>
            </a:xfrm>
            <a:prstGeom prst="rect">
              <a:avLst/>
            </a:prstGeom>
            <a:solidFill>
              <a:srgbClr val="1F4E7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7" name="矩形 6"/>
            <p:cNvSpPr/>
            <p:nvPr/>
          </p:nvSpPr>
          <p:spPr>
            <a:xfrm>
              <a:off x="17720" y="610"/>
              <a:ext cx="821" cy="81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7" y="3514042"/>
            <a:ext cx="7629525" cy="3248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871573"/>
            <a:ext cx="7981950" cy="3733800"/>
          </a:xfrm>
          <a:prstGeom prst="rect">
            <a:avLst/>
          </a:prstGeom>
        </p:spPr>
      </p:pic>
      <p:sp>
        <p:nvSpPr>
          <p:cNvPr id="12" name="文本框 22"/>
          <p:cNvSpPr txBox="1"/>
          <p:nvPr/>
        </p:nvSpPr>
        <p:spPr>
          <a:xfrm flipH="1">
            <a:off x="85079" y="1684976"/>
            <a:ext cx="3900054" cy="1015663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简简单单的陈述，从前言就可以</a:t>
            </a:r>
            <a:endParaRPr lang="en-US" altLang="zh-CN" sz="20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看出这个方面发展的情况，表达的方式精练，意思清晰</a:t>
            </a:r>
            <a:endParaRPr lang="zh-CN" altLang="en-US" sz="2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22820783622&amp;di=4dcd1fce4d54678892598223068f0f41&amp;imgtype=0&amp;src=http%3A%2F%2Fd.hiphotos.baidu.com%2Fimage%2Fpic%2Fitem%2F8ad4b31c8701a18bac20f885942f07082938fe35.jp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59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1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-15875" y="107950"/>
            <a:ext cx="12044363" cy="856298"/>
            <a:chOff x="-24" y="170"/>
            <a:chExt cx="18967" cy="1349"/>
          </a:xfrm>
        </p:grpSpPr>
        <p:grpSp>
          <p:nvGrpSpPr>
            <p:cNvPr id="3" name="组合 4"/>
            <p:cNvGrpSpPr/>
            <p:nvPr/>
          </p:nvGrpSpPr>
          <p:grpSpPr>
            <a:xfrm>
              <a:off x="-24" y="170"/>
              <a:ext cx="10407" cy="1349"/>
              <a:chOff x="5492" y="2798"/>
              <a:chExt cx="12045" cy="486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492" y="2798"/>
                <a:ext cx="12045" cy="48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14300" dist="139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76" y="3115"/>
                <a:ext cx="11656" cy="378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4" name="TextBox 25"/>
            <p:cNvSpPr txBox="1"/>
            <p:nvPr/>
          </p:nvSpPr>
          <p:spPr>
            <a:xfrm>
              <a:off x="406" y="302"/>
              <a:ext cx="7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noProof="1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如何获得软著？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5" name="TextBox 25"/>
            <p:cNvSpPr txBox="1"/>
            <p:nvPr/>
          </p:nvSpPr>
          <p:spPr>
            <a:xfrm>
              <a:off x="406" y="719"/>
              <a:ext cx="7887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trike="noStrike" noProof="1" smtClean="0">
                  <a:solidFill>
                    <a:schemeClr val="bg1"/>
                  </a:solidFill>
                  <a:effectLst/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How to obtain software copyright?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171" y="194"/>
              <a:ext cx="772" cy="763"/>
            </a:xfrm>
            <a:prstGeom prst="rect">
              <a:avLst/>
            </a:prstGeom>
            <a:solidFill>
              <a:srgbClr val="1F4E7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7" name="矩形 6"/>
            <p:cNvSpPr/>
            <p:nvPr/>
          </p:nvSpPr>
          <p:spPr>
            <a:xfrm>
              <a:off x="17720" y="610"/>
              <a:ext cx="821" cy="81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4" y="1090566"/>
            <a:ext cx="5981700" cy="4543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97" y="1090565"/>
            <a:ext cx="5082613" cy="4543425"/>
          </a:xfrm>
          <a:prstGeom prst="rect">
            <a:avLst/>
          </a:prstGeom>
        </p:spPr>
      </p:pic>
      <p:sp>
        <p:nvSpPr>
          <p:cNvPr id="12" name="文本框 22"/>
          <p:cNvSpPr txBox="1"/>
          <p:nvPr/>
        </p:nvSpPr>
        <p:spPr>
          <a:xfrm flipH="1">
            <a:off x="3282674" y="5688449"/>
            <a:ext cx="5484944" cy="1015663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最好说话的还是图，虽然此图有点小丑！！什么？？？受力分析都出来了，以前学的东西并不是没用，只是你还不知道在哪用才好。</a:t>
            </a:r>
            <a:endParaRPr lang="zh-CN" altLang="en-US" sz="2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99" y="1373907"/>
            <a:ext cx="1590675" cy="9239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09" y="4104882"/>
            <a:ext cx="561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-15875" y="107950"/>
            <a:ext cx="12044363" cy="856298"/>
            <a:chOff x="-24" y="170"/>
            <a:chExt cx="18967" cy="1349"/>
          </a:xfrm>
        </p:grpSpPr>
        <p:grpSp>
          <p:nvGrpSpPr>
            <p:cNvPr id="3" name="组合 4"/>
            <p:cNvGrpSpPr/>
            <p:nvPr/>
          </p:nvGrpSpPr>
          <p:grpSpPr>
            <a:xfrm>
              <a:off x="-24" y="170"/>
              <a:ext cx="10407" cy="1349"/>
              <a:chOff x="5492" y="2798"/>
              <a:chExt cx="12045" cy="486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492" y="2798"/>
                <a:ext cx="12045" cy="48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14300" dist="139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76" y="3115"/>
                <a:ext cx="11656" cy="378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4" name="TextBox 25"/>
            <p:cNvSpPr txBox="1"/>
            <p:nvPr/>
          </p:nvSpPr>
          <p:spPr>
            <a:xfrm>
              <a:off x="406" y="302"/>
              <a:ext cx="7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noProof="1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如何获得软著？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5" name="TextBox 25"/>
            <p:cNvSpPr txBox="1"/>
            <p:nvPr/>
          </p:nvSpPr>
          <p:spPr>
            <a:xfrm>
              <a:off x="406" y="719"/>
              <a:ext cx="7887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trike="noStrike" noProof="1" smtClean="0">
                  <a:solidFill>
                    <a:schemeClr val="bg1"/>
                  </a:solidFill>
                  <a:effectLst/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How to obtain software copyright?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171" y="194"/>
              <a:ext cx="772" cy="763"/>
            </a:xfrm>
            <a:prstGeom prst="rect">
              <a:avLst/>
            </a:prstGeom>
            <a:solidFill>
              <a:srgbClr val="1F4E7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7" name="矩形 6"/>
            <p:cNvSpPr/>
            <p:nvPr/>
          </p:nvSpPr>
          <p:spPr>
            <a:xfrm>
              <a:off x="17720" y="610"/>
              <a:ext cx="821" cy="81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032"/>
            <a:ext cx="5333546" cy="44265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2971800"/>
            <a:ext cx="7000875" cy="3886200"/>
          </a:xfrm>
          <a:prstGeom prst="rect">
            <a:avLst/>
          </a:prstGeom>
        </p:spPr>
      </p:pic>
      <p:sp>
        <p:nvSpPr>
          <p:cNvPr id="12" name="文本框 22"/>
          <p:cNvSpPr txBox="1"/>
          <p:nvPr/>
        </p:nvSpPr>
        <p:spPr>
          <a:xfrm flipH="1">
            <a:off x="5595433" y="1494519"/>
            <a:ext cx="5484944" cy="120032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连车架都搬出来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了（强调成品，并不是脑子里的想法）！！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每个模块的介绍又是那么的多！！字数稳稳的够了</a:t>
            </a:r>
            <a:endParaRPr lang="zh-CN" altLang="en-US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33" y="4808429"/>
            <a:ext cx="1076325" cy="638175"/>
          </a:xfrm>
          <a:prstGeom prst="rect">
            <a:avLst/>
          </a:prstGeom>
        </p:spPr>
      </p:pic>
      <p:pic>
        <p:nvPicPr>
          <p:cNvPr id="3076" name="Picture 4" descr="https://imgsa.baidu.com/forum/w%3D580%3B/sign=7802a58dbb4543a9f51bfac42e2c8b82/03087bf40ad162d939c819651ddfa9ec8a13cda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49" y="5502388"/>
            <a:ext cx="1271641" cy="12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-15875" y="107950"/>
            <a:ext cx="12044363" cy="856298"/>
            <a:chOff x="-24" y="170"/>
            <a:chExt cx="18967" cy="1349"/>
          </a:xfrm>
        </p:grpSpPr>
        <p:grpSp>
          <p:nvGrpSpPr>
            <p:cNvPr id="3" name="组合 4"/>
            <p:cNvGrpSpPr/>
            <p:nvPr/>
          </p:nvGrpSpPr>
          <p:grpSpPr>
            <a:xfrm>
              <a:off x="-24" y="170"/>
              <a:ext cx="10407" cy="1349"/>
              <a:chOff x="5492" y="2798"/>
              <a:chExt cx="12045" cy="486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492" y="2798"/>
                <a:ext cx="12045" cy="48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14300" dist="139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76" y="3115"/>
                <a:ext cx="11656" cy="3787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4" name="TextBox 25"/>
            <p:cNvSpPr txBox="1"/>
            <p:nvPr/>
          </p:nvSpPr>
          <p:spPr>
            <a:xfrm>
              <a:off x="406" y="302"/>
              <a:ext cx="7009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noProof="1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如何获得软著？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5" name="TextBox 25"/>
            <p:cNvSpPr txBox="1"/>
            <p:nvPr/>
          </p:nvSpPr>
          <p:spPr>
            <a:xfrm>
              <a:off x="406" y="719"/>
              <a:ext cx="7887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trike="noStrike" noProof="1" smtClean="0">
                  <a:solidFill>
                    <a:schemeClr val="bg1"/>
                  </a:solidFill>
                  <a:effectLst/>
                  <a:latin typeface="微软雅黑" charset="0"/>
                  <a:ea typeface="微软雅黑" charset="0"/>
                  <a:cs typeface="+mn-cs"/>
                  <a:sym typeface="Microsoft YaHei" charset="0"/>
                </a:rPr>
                <a:t>How to obtain software copyright?</a:t>
              </a:r>
              <a:endParaRPr lang="zh-CN" altLang="zh-CN" strike="noStrike" noProof="1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+mn-cs"/>
                <a:sym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171" y="194"/>
              <a:ext cx="772" cy="763"/>
            </a:xfrm>
            <a:prstGeom prst="rect">
              <a:avLst/>
            </a:prstGeom>
            <a:solidFill>
              <a:srgbClr val="1F4E7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7" name="矩形 6"/>
            <p:cNvSpPr/>
            <p:nvPr/>
          </p:nvSpPr>
          <p:spPr>
            <a:xfrm>
              <a:off x="17720" y="610"/>
              <a:ext cx="821" cy="81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279"/>
            <a:ext cx="6241267" cy="2390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96" y="4967471"/>
            <a:ext cx="6381750" cy="1895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05" y="2382412"/>
            <a:ext cx="5341850" cy="3742401"/>
          </a:xfrm>
          <a:prstGeom prst="rect">
            <a:avLst/>
          </a:prstGeom>
        </p:spPr>
      </p:pic>
      <p:sp>
        <p:nvSpPr>
          <p:cNvPr id="13" name="文本框 22"/>
          <p:cNvSpPr txBox="1"/>
          <p:nvPr/>
        </p:nvSpPr>
        <p:spPr>
          <a:xfrm flipH="1">
            <a:off x="6336888" y="1522279"/>
            <a:ext cx="5855112" cy="646331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对的哦！开发软件的安装和使用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软著的一大部分，说白了这一步就是开发软件的安装和破解！！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78" y="1600965"/>
            <a:ext cx="1143000" cy="809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23" y="4967471"/>
            <a:ext cx="2578905" cy="18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770</Words>
  <Application>Microsoft Office PowerPoint</Application>
  <PresentationFormat>宽屏</PresentationFormat>
  <Paragraphs>56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宋体</vt:lpstr>
      <vt:lpstr>Microsoft YaHei</vt:lpstr>
      <vt:lpstr>Microsoft YaHei</vt:lpstr>
      <vt:lpstr>Arial</vt:lpstr>
      <vt:lpstr>Calibri</vt:lpstr>
      <vt:lpstr>Calibri Light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Aikun Xu</cp:lastModifiedBy>
  <cp:revision>146</cp:revision>
  <dcterms:created xsi:type="dcterms:W3CDTF">2016-03-22T07:31:48Z</dcterms:created>
  <dcterms:modified xsi:type="dcterms:W3CDTF">2018-04-04T05:11:32Z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