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9" r:id="rId2"/>
    <p:sldId id="265" r:id="rId3"/>
    <p:sldId id="266" r:id="rId4"/>
    <p:sldId id="273" r:id="rId5"/>
    <p:sldId id="267" r:id="rId6"/>
    <p:sldId id="276" r:id="rId7"/>
    <p:sldId id="292" r:id="rId8"/>
    <p:sldId id="274" r:id="rId9"/>
    <p:sldId id="277" r:id="rId10"/>
    <p:sldId id="290" r:id="rId11"/>
    <p:sldId id="268" r:id="rId12"/>
    <p:sldId id="275" r:id="rId13"/>
    <p:sldId id="291" r:id="rId14"/>
    <p:sldId id="269" r:id="rId15"/>
    <p:sldId id="293" r:id="rId16"/>
    <p:sldId id="270" r:id="rId17"/>
    <p:sldId id="283" r:id="rId18"/>
    <p:sldId id="285" r:id="rId19"/>
    <p:sldId id="287" r:id="rId20"/>
    <p:sldId id="271" r:id="rId21"/>
    <p:sldId id="272" r:id="rId22"/>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p15:clr>
            <a:srgbClr val="A4A3A4"/>
          </p15:clr>
        </p15:guide>
        <p15:guide id="2" orient="horz" pos="2160">
          <p15:clr>
            <a:srgbClr val="A4A3A4"/>
          </p15:clr>
        </p15:guide>
        <p15:guide id="3" orient="horz" pos="232">
          <p15:clr>
            <a:srgbClr val="A4A3A4"/>
          </p15:clr>
        </p15:guide>
        <p15:guide id="4" orient="horz" pos="4112">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3300"/>
    <a:srgbClr val="006600"/>
    <a:srgbClr val="33CC33"/>
    <a:srgbClr val="CC00F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p:normalViewPr>
  <p:slideViewPr>
    <p:cSldViewPr snapToGrid="0" snapToObjects="1">
      <p:cViewPr varScale="1">
        <p:scale>
          <a:sx n="67" d="100"/>
          <a:sy n="67" d="100"/>
        </p:scale>
        <p:origin x="-780" y="-102"/>
      </p:cViewPr>
      <p:guideLst>
        <p:guide orient="horz" pos="2160"/>
        <p:guide orient="horz" pos="232"/>
        <p:guide orient="horz" pos="4112"/>
        <p:guide pos="3840"/>
        <p:guide pos="574"/>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E8A47-3D46-4DC9-AB0D-52AB6CF44A06}"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9571-4ED6-4C81-B95F-91FC05788F20}" type="slidenum">
              <a:rPr lang="zh-CN" altLang="en-US" smtClean="0"/>
              <a:t>‹#›</a:t>
            </a:fld>
            <a:endParaRPr lang="zh-CN" altLang="en-US"/>
          </a:p>
        </p:txBody>
      </p:sp>
    </p:spTree>
    <p:extLst>
      <p:ext uri="{BB962C8B-B14F-4D97-AF65-F5344CB8AC3E}">
        <p14:creationId xmlns:p14="http://schemas.microsoft.com/office/powerpoint/2010/main" val="35688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23644" y="1853827"/>
            <a:ext cx="7144711" cy="1015663"/>
          </a:xfrm>
          <a:prstGeom prst="rect">
            <a:avLst/>
          </a:prstGeom>
        </p:spPr>
        <p:txBody>
          <a:bodyPr wrap="square">
            <a:spAutoFit/>
          </a:bodyPr>
          <a:lstStyle/>
          <a:p>
            <a:pPr algn="ctr"/>
            <a:r>
              <a:rPr lang="zh-CN" altLang="en-US" sz="6000" b="1" dirty="0" smtClean="0"/>
              <a:t>学术</a:t>
            </a:r>
            <a:r>
              <a:rPr lang="zh-CN" altLang="en-US" sz="6000" b="1" dirty="0"/>
              <a:t>论文的讲究</a:t>
            </a:r>
            <a:endParaRPr lang="en-US" altLang="zh-CN" sz="6000" b="1" dirty="0"/>
          </a:p>
        </p:txBody>
      </p:sp>
      <p:sp>
        <p:nvSpPr>
          <p:cNvPr id="12" name="矩形 11"/>
          <p:cNvSpPr/>
          <p:nvPr/>
        </p:nvSpPr>
        <p:spPr>
          <a:xfrm>
            <a:off x="7122869" y="4777517"/>
            <a:ext cx="4525791" cy="369332"/>
          </a:xfrm>
          <a:prstGeom prst="rect">
            <a:avLst/>
          </a:prstGeom>
        </p:spPr>
        <p:txBody>
          <a:bodyPr wrap="square">
            <a:spAutoFit/>
          </a:bodyPr>
          <a:lstStyle/>
          <a:p>
            <a:r>
              <a:rPr lang="en-US" altLang="zh-CN" dirty="0"/>
              <a:t>——</a:t>
            </a:r>
            <a:r>
              <a:rPr lang="zh-CN" altLang="en-US" dirty="0"/>
              <a:t>主要以美国大学生数学竞赛论文为例</a:t>
            </a:r>
            <a:endParaRPr lang="en-US" altLang="zh-CN" dirty="0"/>
          </a:p>
        </p:txBody>
      </p:sp>
      <p:sp>
        <p:nvSpPr>
          <p:cNvPr id="14" name="矩形 13"/>
          <p:cNvSpPr/>
          <p:nvPr/>
        </p:nvSpPr>
        <p:spPr>
          <a:xfrm>
            <a:off x="4861799" y="3013501"/>
            <a:ext cx="2468402" cy="60434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solidFill>
                  <a:schemeClr val="tx1"/>
                </a:solidFill>
              </a:rPr>
              <a:t>报告人：冉玲</a:t>
            </a:r>
            <a:endParaRPr lang="en-US" altLang="zh-CN" sz="2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6019" y="375814"/>
            <a:ext cx="1467068" cy="400110"/>
          </a:xfrm>
          <a:prstGeom prst="rect">
            <a:avLst/>
          </a:prstGeom>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Segoe UI"/>
                <a:ea typeface="微软雅黑"/>
                <a:cs typeface="+mn-cs"/>
              </a:rPr>
              <a:t>几大注意点</a:t>
            </a:r>
          </a:p>
        </p:txBody>
      </p:sp>
      <p:pic>
        <p:nvPicPr>
          <p:cNvPr id="7" name="图片 6"/>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15732" y="1471613"/>
            <a:ext cx="2245800" cy="2245800"/>
          </a:xfrm>
          <a:prstGeom prst="ellipse">
            <a:avLst/>
          </a:prstGeom>
        </p:spPr>
      </p:pic>
      <p:sp>
        <p:nvSpPr>
          <p:cNvPr id="12" name="矩形 11"/>
          <p:cNvSpPr/>
          <p:nvPr/>
        </p:nvSpPr>
        <p:spPr>
          <a:xfrm>
            <a:off x="1249553" y="3924137"/>
            <a:ext cx="1289020" cy="400110"/>
          </a:xfrm>
          <a:prstGeom prst="rect">
            <a:avLst/>
          </a:prstGeom>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Segoe UI"/>
                <a:ea typeface="微软雅黑"/>
                <a:cs typeface="+mn-cs"/>
              </a:rPr>
              <a:t>写好摘要</a:t>
            </a:r>
          </a:p>
        </p:txBody>
      </p:sp>
      <p:sp>
        <p:nvSpPr>
          <p:cNvPr id="13" name="矩形 12"/>
          <p:cNvSpPr/>
          <p:nvPr/>
        </p:nvSpPr>
        <p:spPr>
          <a:xfrm>
            <a:off x="3143250" y="775924"/>
            <a:ext cx="8015288" cy="5493812"/>
          </a:xfrm>
          <a:prstGeom prst="rect">
            <a:avLst/>
          </a:prstGeom>
        </p:spPr>
        <p:txBody>
          <a:bodyPr wrap="square">
            <a:spAutoFit/>
          </a:bodyPr>
          <a:lstStyle/>
          <a:p>
            <a:pPr lvl="0">
              <a:lnSpc>
                <a:spcPct val="130000"/>
              </a:lnSpc>
            </a:pPr>
            <a:r>
              <a:rPr lang="en-US" altLang="zh-CN" sz="1600" b="1" dirty="0">
                <a:latin typeface="微软雅黑" panose="020B0503020204020204" charset="-122"/>
                <a:ea typeface="微软雅黑" panose="020B0503020204020204" charset="-122"/>
              </a:rPr>
              <a:t>      </a:t>
            </a:r>
            <a:r>
              <a:rPr lang="zh-CN" altLang="en-US" sz="1600" b="1" dirty="0">
                <a:latin typeface="微软雅黑" panose="020B0503020204020204" charset="-122"/>
                <a:ea typeface="微软雅黑" panose="020B0503020204020204" charset="-122"/>
              </a:rPr>
              <a:t>摘要是论文最重要的部分。竞赛要求每篇论文的首页为摘要页，如果摘要写得不好，即使有好的模型和解答，论文也将难以通过鉴别阶段的初审而进入下一阶段。根据</a:t>
            </a:r>
            <a:r>
              <a:rPr lang="en-US" altLang="zh-CN" sz="1600" b="1" dirty="0">
                <a:latin typeface="微软雅黑" panose="020B0503020204020204" charset="-122"/>
                <a:ea typeface="微软雅黑" panose="020B0503020204020204" charset="-122"/>
              </a:rPr>
              <a:t>MCM</a:t>
            </a:r>
            <a:r>
              <a:rPr lang="zh-CN" altLang="en-US" sz="1600" b="1" dirty="0">
                <a:latin typeface="微软雅黑" panose="020B0503020204020204" charset="-122"/>
                <a:ea typeface="微软雅黑" panose="020B0503020204020204" charset="-122"/>
              </a:rPr>
              <a:t>的竞赛规则</a:t>
            </a:r>
            <a:r>
              <a:rPr lang="en-US" altLang="zh-CN" sz="1600" b="1" dirty="0">
                <a:latin typeface="微软雅黑" panose="020B0503020204020204" charset="-122"/>
                <a:ea typeface="微软雅黑" panose="020B0503020204020204" charset="-122"/>
              </a:rPr>
              <a:t>[</a:t>
            </a:r>
            <a:r>
              <a:rPr lang="zh-CN" altLang="en-US" sz="1600" b="1" dirty="0">
                <a:latin typeface="微软雅黑" panose="020B0503020204020204" charset="-122"/>
                <a:ea typeface="微软雅黑" panose="020B0503020204020204" charset="-122"/>
              </a:rPr>
              <a:t>，摘要该包含以下内容： </a:t>
            </a:r>
            <a:endParaRPr lang="en-US" altLang="zh-CN" sz="1600" b="1" dirty="0" smtClean="0">
              <a:latin typeface="微软雅黑" panose="020B0503020204020204" charset="-122"/>
              <a:ea typeface="微软雅黑" panose="020B0503020204020204" charset="-122"/>
            </a:endParaRPr>
          </a:p>
          <a:p>
            <a:pPr lvl="0">
              <a:lnSpc>
                <a:spcPct val="130000"/>
              </a:lnSpc>
            </a:pPr>
            <a:endParaRPr lang="zh-CN" altLang="en-US" sz="1600" b="1" dirty="0">
              <a:latin typeface="微软雅黑" panose="020B0503020204020204" charset="-122"/>
              <a:ea typeface="微软雅黑" panose="020B0503020204020204" charset="-122"/>
            </a:endParaRPr>
          </a:p>
          <a:p>
            <a:pPr lvl="0">
              <a:lnSpc>
                <a:spcPct val="130000"/>
              </a:lnSpc>
            </a:pP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赛题重述与阐明</a:t>
            </a:r>
            <a:r>
              <a:rPr lang="en-US" altLang="zh-CN" b="1" dirty="0">
                <a:solidFill>
                  <a:srgbClr val="FF0000"/>
                </a:solidFill>
                <a:latin typeface="微软雅黑" panose="020B0503020204020204" charset="-122"/>
                <a:ea typeface="微软雅黑" panose="020B0503020204020204" charset="-122"/>
              </a:rPr>
              <a:t>   </a:t>
            </a:r>
            <a:r>
              <a:rPr lang="zh-CN" altLang="en-US" sz="1600" b="1" dirty="0">
                <a:latin typeface="微软雅黑" panose="020B0503020204020204" charset="-122"/>
                <a:ea typeface="微软雅黑" panose="020B0503020204020204" charset="-122"/>
              </a:rPr>
              <a:t>用自己台语誓描述将要解决的问题。 </a:t>
            </a:r>
          </a:p>
          <a:p>
            <a:pPr lvl="0">
              <a:lnSpc>
                <a:spcPct val="130000"/>
              </a:lnSpc>
            </a:pP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解释假设条件及其合理性   </a:t>
            </a:r>
            <a:r>
              <a:rPr lang="zh-CN" altLang="en-US" sz="1600" b="1" dirty="0">
                <a:latin typeface="微软雅黑" panose="020B0503020204020204" charset="-122"/>
                <a:ea typeface="微软雅黑" panose="020B0503020204020204" charset="-122"/>
              </a:rPr>
              <a:t>强调建模所用的假设，而且清楚地列出建模所需的所有变量。 </a:t>
            </a:r>
          </a:p>
          <a:p>
            <a:pPr lvl="0">
              <a:lnSpc>
                <a:spcPct val="130000"/>
              </a:lnSpc>
            </a:pP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模型设计及合理性论证   </a:t>
            </a:r>
            <a:r>
              <a:rPr lang="zh-CN" altLang="en-US" sz="1600" b="1" dirty="0">
                <a:latin typeface="微软雅黑" panose="020B0503020204020204" charset="-122"/>
                <a:ea typeface="微软雅黑" panose="020B0503020204020204" charset="-122"/>
              </a:rPr>
              <a:t>指出所用模型的类型或构造新的模型</a:t>
            </a:r>
            <a:r>
              <a:rPr lang="zh-CN" altLang="en-US" sz="1600" b="1" dirty="0">
                <a:solidFill>
                  <a:prstClr val="white">
                    <a:lumMod val="50000"/>
                  </a:prstClr>
                </a:solidFill>
                <a:latin typeface="微软雅黑" panose="020B0503020204020204" charset="-122"/>
                <a:ea typeface="微软雅黑" panose="020B0503020204020204" charset="-122"/>
              </a:rPr>
              <a:t>。 </a:t>
            </a:r>
          </a:p>
          <a:p>
            <a:pPr lvl="0">
              <a:lnSpc>
                <a:spcPct val="130000"/>
              </a:lnSpc>
            </a:pP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描述模型的测试情况及灵敏度分析 </a:t>
            </a:r>
            <a:r>
              <a:rPr lang="zh-CN" altLang="en-US" sz="1600" b="1" dirty="0">
                <a:solidFill>
                  <a:prstClr val="white">
                    <a:lumMod val="50000"/>
                  </a:prstClr>
                </a:solidFill>
                <a:latin typeface="微软雅黑" panose="020B0503020204020204" charset="-122"/>
                <a:ea typeface="微软雅黑" panose="020B0503020204020204" charset="-122"/>
              </a:rPr>
              <a:t>  </a:t>
            </a:r>
            <a:r>
              <a:rPr lang="zh-CN" altLang="en-US" sz="1600" b="1" dirty="0">
                <a:latin typeface="微软雅黑" panose="020B0503020204020204" charset="-122"/>
                <a:ea typeface="微软雅黑" panose="020B0503020204020204" charset="-122"/>
              </a:rPr>
              <a:t>包括误差分析等检测项目。 </a:t>
            </a:r>
          </a:p>
          <a:p>
            <a:pPr lvl="0">
              <a:lnSpc>
                <a:spcPct val="130000"/>
              </a:lnSpc>
            </a:pP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优缺点讨论   </a:t>
            </a:r>
            <a:r>
              <a:rPr lang="zh-CN" altLang="en-US" sz="1600" b="1" dirty="0">
                <a:latin typeface="微软雅黑" panose="020B0503020204020204" charset="-122"/>
                <a:ea typeface="微软雅黑" panose="020B0503020204020204" charset="-122"/>
              </a:rPr>
              <a:t>包括模型及解题方法的优点与不足</a:t>
            </a:r>
            <a:r>
              <a:rPr lang="zh-CN" altLang="en-US" sz="1600" b="1" dirty="0" smtClean="0">
                <a:latin typeface="微软雅黑" panose="020B0503020204020204" charset="-122"/>
                <a:ea typeface="微软雅黑" panose="020B0503020204020204" charset="-122"/>
              </a:rPr>
              <a:t>。</a:t>
            </a:r>
            <a:endParaRPr lang="en-US" altLang="zh-CN" sz="1600" b="1" dirty="0" smtClean="0">
              <a:latin typeface="微软雅黑" panose="020B0503020204020204" charset="-122"/>
              <a:ea typeface="微软雅黑" panose="020B0503020204020204" charset="-122"/>
            </a:endParaRPr>
          </a:p>
          <a:p>
            <a:pPr lvl="0">
              <a:lnSpc>
                <a:spcPct val="130000"/>
              </a:lnSpc>
            </a:pPr>
            <a:endParaRPr lang="en-US" altLang="zh-CN" sz="1600" b="1" dirty="0">
              <a:latin typeface="微软雅黑" panose="020B0503020204020204" charset="-122"/>
              <a:ea typeface="微软雅黑" panose="020B0503020204020204" charset="-122"/>
            </a:endParaRPr>
          </a:p>
          <a:p>
            <a:pPr lvl="0">
              <a:lnSpc>
                <a:spcPct val="130000"/>
              </a:lnSpc>
            </a:pPr>
            <a:endParaRPr lang="en-US" altLang="zh-CN" sz="1600" b="1" u="sng" dirty="0">
              <a:latin typeface="微软雅黑" panose="020B0503020204020204" charset="-122"/>
              <a:ea typeface="微软雅黑" panose="020B0503020204020204" charset="-122"/>
            </a:endParaRPr>
          </a:p>
          <a:p>
            <a:pPr lvl="0">
              <a:lnSpc>
                <a:spcPct val="130000"/>
              </a:lnSpc>
            </a:pPr>
            <a:endParaRPr lang="zh-CN" altLang="en-US" sz="1600" b="1" dirty="0">
              <a:solidFill>
                <a:prstClr val="white">
                  <a:lumMod val="50000"/>
                </a:prstClr>
              </a:solidFill>
              <a:latin typeface="微软雅黑" panose="020B0503020204020204" charset="-122"/>
              <a:ea typeface="微软雅黑" panose="020B0503020204020204" charset="-122"/>
            </a:endParaRPr>
          </a:p>
          <a:p>
            <a:pPr lvl="0">
              <a:lnSpc>
                <a:spcPct val="130000"/>
              </a:lnSpc>
            </a:pPr>
            <a:r>
              <a:rPr lang="en-US" altLang="zh-CN" sz="1600" b="1" i="1" u="sng" dirty="0">
                <a:solidFill>
                  <a:prstClr val="white">
                    <a:lumMod val="50000"/>
                  </a:prstClr>
                </a:solidFill>
                <a:latin typeface="微软雅黑" panose="020B0503020204020204" charset="-122"/>
                <a:ea typeface="微软雅黑" panose="020B0503020204020204" charset="-122"/>
              </a:rPr>
              <a:t>      </a:t>
            </a:r>
            <a:r>
              <a:rPr lang="zh-CN" altLang="en-US" b="1" i="1" u="sng" dirty="0">
                <a:solidFill>
                  <a:srgbClr val="0070C0"/>
                </a:solidFill>
                <a:latin typeface="微软雅黑" panose="020B0503020204020204" charset="-122"/>
                <a:ea typeface="微软雅黑" panose="020B0503020204020204" charset="-122"/>
              </a:rPr>
              <a:t>摘要不应写得太长，长度稍超过半页即可。论文摘要是全文的总结，有些</a:t>
            </a:r>
            <a:r>
              <a:rPr lang="zh-CN" altLang="en-US" b="1" i="1" u="sng" dirty="0" smtClean="0">
                <a:solidFill>
                  <a:srgbClr val="0070C0"/>
                </a:solidFill>
                <a:latin typeface="微软雅黑" panose="020B0503020204020204" charset="-122"/>
                <a:ea typeface="微软雅黑" panose="020B0503020204020204" charset="-122"/>
              </a:rPr>
              <a:t>作者</a:t>
            </a:r>
            <a:r>
              <a:rPr lang="zh-CN" altLang="en-US" b="1" i="1" u="sng" dirty="0">
                <a:solidFill>
                  <a:srgbClr val="0070C0"/>
                </a:solidFill>
                <a:latin typeface="微软雅黑" panose="020B0503020204020204" charset="-122"/>
                <a:ea typeface="微软雅黑" panose="020B0503020204020204" charset="-122"/>
              </a:rPr>
              <a:t>简早地通过幽论文中的句子拼凑出摘要，这种做法是不可取的。摘要应该重新构思，反复推敲并修改直到满意为止。</a:t>
            </a:r>
          </a:p>
        </p:txBody>
      </p:sp>
      <p:grpSp>
        <p:nvGrpSpPr>
          <p:cNvPr id="33" name="Group 32"/>
          <p:cNvGrpSpPr>
            <a:grpSpLocks noChangeAspect="1"/>
          </p:cNvGrpSpPr>
          <p:nvPr/>
        </p:nvGrpSpPr>
        <p:grpSpPr bwMode="auto">
          <a:xfrm>
            <a:off x="1384642" y="2264338"/>
            <a:ext cx="907980" cy="644666"/>
            <a:chOff x="4354" y="1098"/>
            <a:chExt cx="800" cy="568"/>
          </a:xfrm>
          <a:solidFill>
            <a:schemeClr val="tx1">
              <a:lumMod val="75000"/>
              <a:lumOff val="25000"/>
            </a:schemeClr>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a:ea typeface="微软雅黑"/>
                <a:cs typeface="+mn-cs"/>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Segoe UI"/>
                <a:ea typeface="微软雅黑"/>
                <a:cs typeface="+mn-cs"/>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a:ea typeface="微软雅黑"/>
                <a:cs typeface="+mn-cs"/>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a:ea typeface="微软雅黑"/>
                <a:cs typeface="+mn-cs"/>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a:ea typeface="微软雅黑"/>
                <a:cs typeface="+mn-cs"/>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Segoe UI"/>
                <a:ea typeface="微软雅黑"/>
                <a:cs typeface="+mn-cs"/>
              </a:endParaRPr>
            </a:p>
          </p:txBody>
        </p:sp>
      </p:grpSp>
    </p:spTree>
    <p:extLst>
      <p:ext uri="{BB962C8B-B14F-4D97-AF65-F5344CB8AC3E}">
        <p14:creationId xmlns:p14="http://schemas.microsoft.com/office/powerpoint/2010/main" val="359832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2029118"/>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THREE</a:t>
            </a:r>
          </a:p>
        </p:txBody>
      </p:sp>
      <p:sp>
        <p:nvSpPr>
          <p:cNvPr id="3" name="文本框 2"/>
          <p:cNvSpPr txBox="1"/>
          <p:nvPr/>
        </p:nvSpPr>
        <p:spPr>
          <a:xfrm>
            <a:off x="2703862" y="3020461"/>
            <a:ext cx="6784276"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翻译时的注意点</a:t>
            </a:r>
          </a:p>
        </p:txBody>
      </p:sp>
      <p:sp>
        <p:nvSpPr>
          <p:cNvPr id="4" name="矩形 3"/>
          <p:cNvSpPr/>
          <p:nvPr/>
        </p:nvSpPr>
        <p:spPr>
          <a:xfrm>
            <a:off x="4889817" y="2888351"/>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9024" y="869168"/>
            <a:ext cx="4493538" cy="523220"/>
          </a:xfrm>
          <a:prstGeom prst="rect">
            <a:avLst/>
          </a:prstGeom>
        </p:spPr>
        <p:txBody>
          <a:bodyPr wrap="none">
            <a:spAutoFit/>
          </a:bodyPr>
          <a:lstStyle/>
          <a:p>
            <a:pPr lvl="0"/>
            <a:r>
              <a:rPr lang="zh-CN" altLang="en-US" sz="2800" b="1" dirty="0">
                <a:solidFill>
                  <a:prstClr val="black"/>
                </a:solidFill>
              </a:rPr>
              <a:t>中文与英文学术写作的不同</a:t>
            </a:r>
            <a:endParaRPr kumimoji="0" lang="zh-CN" altLang="en-US" sz="2800" b="1" i="0" u="none" strike="noStrike" kern="1200" cap="none" spc="0" normalizeH="0" baseline="0" noProof="0" dirty="0">
              <a:ln>
                <a:noFill/>
              </a:ln>
              <a:solidFill>
                <a:prstClr val="black"/>
              </a:solidFill>
              <a:effectLst/>
              <a:uLnTx/>
              <a:uFillTx/>
              <a:latin typeface="Segoe UI"/>
              <a:ea typeface="微软雅黑"/>
              <a:cs typeface="+mn-cs"/>
            </a:endParaRPr>
          </a:p>
        </p:txBody>
      </p:sp>
      <p:grpSp>
        <p:nvGrpSpPr>
          <p:cNvPr id="9" name="Group 4"/>
          <p:cNvGrpSpPr>
            <a:grpSpLocks noChangeAspect="1"/>
          </p:cNvGrpSpPr>
          <p:nvPr/>
        </p:nvGrpSpPr>
        <p:grpSpPr bwMode="auto">
          <a:xfrm>
            <a:off x="4673723" y="2174487"/>
            <a:ext cx="515028" cy="515938"/>
            <a:chOff x="611" y="1151"/>
            <a:chExt cx="566" cy="567"/>
          </a:xfrm>
        </p:grpSpPr>
        <p:sp>
          <p:nvSpPr>
            <p:cNvPr id="10" name="Oval 5"/>
            <p:cNvSpPr>
              <a:spLocks noChangeArrowheads="1"/>
            </p:cNvSpPr>
            <p:nvPr/>
          </p:nvSpPr>
          <p:spPr bwMode="auto">
            <a:xfrm>
              <a:off x="611"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sp>
          <p:nvSpPr>
            <p:cNvPr id="11" name="Freeform 6"/>
            <p:cNvSpPr>
              <a:spLocks noEditPoints="1"/>
            </p:cNvSpPr>
            <p:nvPr/>
          </p:nvSpPr>
          <p:spPr bwMode="auto">
            <a:xfrm>
              <a:off x="741" y="1293"/>
              <a:ext cx="306" cy="307"/>
            </a:xfrm>
            <a:custGeom>
              <a:avLst/>
              <a:gdLst>
                <a:gd name="T0" fmla="*/ 57 w 130"/>
                <a:gd name="T1" fmla="*/ 49 h 130"/>
                <a:gd name="T2" fmla="*/ 61 w 130"/>
                <a:gd name="T3" fmla="*/ 37 h 130"/>
                <a:gd name="T4" fmla="*/ 40 w 130"/>
                <a:gd name="T5" fmla="*/ 6 h 130"/>
                <a:gd name="T6" fmla="*/ 28 w 130"/>
                <a:gd name="T7" fmla="*/ 11 h 130"/>
                <a:gd name="T8" fmla="*/ 24 w 130"/>
                <a:gd name="T9" fmla="*/ 24 h 130"/>
                <a:gd name="T10" fmla="*/ 45 w 130"/>
                <a:gd name="T11" fmla="*/ 54 h 130"/>
                <a:gd name="T12" fmla="*/ 57 w 130"/>
                <a:gd name="T13" fmla="*/ 49 h 130"/>
                <a:gd name="T14" fmla="*/ 52 w 130"/>
                <a:gd name="T15" fmla="*/ 82 h 130"/>
                <a:gd name="T16" fmla="*/ 48 w 130"/>
                <a:gd name="T17" fmla="*/ 82 h 130"/>
                <a:gd name="T18" fmla="*/ 30 w 130"/>
                <a:gd name="T19" fmla="*/ 84 h 130"/>
                <a:gd name="T20" fmla="*/ 15 w 130"/>
                <a:gd name="T21" fmla="*/ 102 h 130"/>
                <a:gd name="T22" fmla="*/ 45 w 130"/>
                <a:gd name="T23" fmla="*/ 123 h 130"/>
                <a:gd name="T24" fmla="*/ 70 w 130"/>
                <a:gd name="T25" fmla="*/ 104 h 130"/>
                <a:gd name="T26" fmla="*/ 52 w 130"/>
                <a:gd name="T27" fmla="*/ 82 h 130"/>
                <a:gd name="T28" fmla="*/ 102 w 130"/>
                <a:gd name="T29" fmla="*/ 65 h 130"/>
                <a:gd name="T30" fmla="*/ 83 w 130"/>
                <a:gd name="T31" fmla="*/ 65 h 130"/>
                <a:gd name="T32" fmla="*/ 83 w 130"/>
                <a:gd name="T33" fmla="*/ 55 h 130"/>
                <a:gd name="T34" fmla="*/ 102 w 130"/>
                <a:gd name="T35" fmla="*/ 55 h 130"/>
                <a:gd name="T36" fmla="*/ 102 w 130"/>
                <a:gd name="T37" fmla="*/ 37 h 130"/>
                <a:gd name="T38" fmla="*/ 111 w 130"/>
                <a:gd name="T39" fmla="*/ 37 h 130"/>
                <a:gd name="T40" fmla="*/ 111 w 130"/>
                <a:gd name="T41" fmla="*/ 55 h 130"/>
                <a:gd name="T42" fmla="*/ 130 w 130"/>
                <a:gd name="T43" fmla="*/ 55 h 130"/>
                <a:gd name="T44" fmla="*/ 130 w 130"/>
                <a:gd name="T45" fmla="*/ 65 h 130"/>
                <a:gd name="T46" fmla="*/ 111 w 130"/>
                <a:gd name="T47" fmla="*/ 65 h 130"/>
                <a:gd name="T48" fmla="*/ 111 w 130"/>
                <a:gd name="T49" fmla="*/ 83 h 130"/>
                <a:gd name="T50" fmla="*/ 102 w 130"/>
                <a:gd name="T51" fmla="*/ 83 h 130"/>
                <a:gd name="T52" fmla="*/ 102 w 130"/>
                <a:gd name="T53" fmla="*/ 65 h 130"/>
                <a:gd name="T54" fmla="*/ 64 w 130"/>
                <a:gd name="T55" fmla="*/ 6 h 130"/>
                <a:gd name="T56" fmla="*/ 76 w 130"/>
                <a:gd name="T57" fmla="*/ 29 h 130"/>
                <a:gd name="T58" fmla="*/ 62 w 130"/>
                <a:gd name="T59" fmla="*/ 53 h 130"/>
                <a:gd name="T60" fmla="*/ 57 w 130"/>
                <a:gd name="T61" fmla="*/ 62 h 130"/>
                <a:gd name="T62" fmla="*/ 61 w 130"/>
                <a:gd name="T63" fmla="*/ 69 h 130"/>
                <a:gd name="T64" fmla="*/ 68 w 130"/>
                <a:gd name="T65" fmla="*/ 74 h 130"/>
                <a:gd name="T66" fmla="*/ 82 w 130"/>
                <a:gd name="T67" fmla="*/ 98 h 130"/>
                <a:gd name="T68" fmla="*/ 37 w 130"/>
                <a:gd name="T69" fmla="*/ 130 h 130"/>
                <a:gd name="T70" fmla="*/ 0 w 130"/>
                <a:gd name="T71" fmla="*/ 106 h 130"/>
                <a:gd name="T72" fmla="*/ 14 w 130"/>
                <a:gd name="T73" fmla="*/ 85 h 130"/>
                <a:gd name="T74" fmla="*/ 46 w 130"/>
                <a:gd name="T75" fmla="*/ 77 h 130"/>
                <a:gd name="T76" fmla="*/ 41 w 130"/>
                <a:gd name="T77" fmla="*/ 65 h 130"/>
                <a:gd name="T78" fmla="*/ 43 w 130"/>
                <a:gd name="T79" fmla="*/ 59 h 130"/>
                <a:gd name="T80" fmla="*/ 37 w 130"/>
                <a:gd name="T81" fmla="*/ 59 h 130"/>
                <a:gd name="T82" fmla="*/ 9 w 130"/>
                <a:gd name="T83" fmla="*/ 32 h 130"/>
                <a:gd name="T84" fmla="*/ 20 w 130"/>
                <a:gd name="T85" fmla="*/ 9 h 130"/>
                <a:gd name="T86" fmla="*/ 50 w 130"/>
                <a:gd name="T87" fmla="*/ 0 h 130"/>
                <a:gd name="T88" fmla="*/ 86 w 130"/>
                <a:gd name="T89" fmla="*/ 0 h 130"/>
                <a:gd name="T90" fmla="*/ 75 w 130"/>
                <a:gd name="T91" fmla="*/ 6 h 130"/>
                <a:gd name="T92" fmla="*/ 64 w 130"/>
                <a:gd name="T93"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0" h="130">
                  <a:moveTo>
                    <a:pt x="57" y="49"/>
                  </a:moveTo>
                  <a:cubicBezTo>
                    <a:pt x="61" y="46"/>
                    <a:pt x="61" y="40"/>
                    <a:pt x="61" y="37"/>
                  </a:cubicBezTo>
                  <a:cubicBezTo>
                    <a:pt x="61" y="25"/>
                    <a:pt x="54" y="6"/>
                    <a:pt x="40" y="6"/>
                  </a:cubicBezTo>
                  <a:cubicBezTo>
                    <a:pt x="35" y="6"/>
                    <a:pt x="30" y="8"/>
                    <a:pt x="28" y="11"/>
                  </a:cubicBezTo>
                  <a:cubicBezTo>
                    <a:pt x="25" y="15"/>
                    <a:pt x="24" y="19"/>
                    <a:pt x="24" y="24"/>
                  </a:cubicBezTo>
                  <a:cubicBezTo>
                    <a:pt x="24" y="35"/>
                    <a:pt x="31" y="54"/>
                    <a:pt x="45" y="54"/>
                  </a:cubicBezTo>
                  <a:cubicBezTo>
                    <a:pt x="50" y="54"/>
                    <a:pt x="54" y="52"/>
                    <a:pt x="57" y="49"/>
                  </a:cubicBezTo>
                  <a:close/>
                  <a:moveTo>
                    <a:pt x="52" y="82"/>
                  </a:moveTo>
                  <a:cubicBezTo>
                    <a:pt x="51" y="82"/>
                    <a:pt x="50" y="82"/>
                    <a:pt x="48" y="82"/>
                  </a:cubicBezTo>
                  <a:cubicBezTo>
                    <a:pt x="46" y="82"/>
                    <a:pt x="37" y="82"/>
                    <a:pt x="30" y="84"/>
                  </a:cubicBezTo>
                  <a:cubicBezTo>
                    <a:pt x="26" y="86"/>
                    <a:pt x="15" y="90"/>
                    <a:pt x="15" y="102"/>
                  </a:cubicBezTo>
                  <a:cubicBezTo>
                    <a:pt x="15" y="114"/>
                    <a:pt x="27" y="123"/>
                    <a:pt x="45" y="123"/>
                  </a:cubicBezTo>
                  <a:cubicBezTo>
                    <a:pt x="62" y="123"/>
                    <a:pt x="70" y="115"/>
                    <a:pt x="70" y="104"/>
                  </a:cubicBezTo>
                  <a:cubicBezTo>
                    <a:pt x="70" y="96"/>
                    <a:pt x="65" y="91"/>
                    <a:pt x="52" y="82"/>
                  </a:cubicBezTo>
                  <a:close/>
                  <a:moveTo>
                    <a:pt x="102" y="65"/>
                  </a:moveTo>
                  <a:cubicBezTo>
                    <a:pt x="83" y="65"/>
                    <a:pt x="83" y="65"/>
                    <a:pt x="83" y="65"/>
                  </a:cubicBezTo>
                  <a:cubicBezTo>
                    <a:pt x="83" y="55"/>
                    <a:pt x="83" y="55"/>
                    <a:pt x="83" y="55"/>
                  </a:cubicBezTo>
                  <a:cubicBezTo>
                    <a:pt x="102" y="55"/>
                    <a:pt x="102" y="55"/>
                    <a:pt x="102" y="55"/>
                  </a:cubicBezTo>
                  <a:cubicBezTo>
                    <a:pt x="102" y="37"/>
                    <a:pt x="102" y="37"/>
                    <a:pt x="102" y="37"/>
                  </a:cubicBezTo>
                  <a:cubicBezTo>
                    <a:pt x="111" y="37"/>
                    <a:pt x="111" y="37"/>
                    <a:pt x="111" y="37"/>
                  </a:cubicBezTo>
                  <a:cubicBezTo>
                    <a:pt x="111" y="55"/>
                    <a:pt x="111" y="55"/>
                    <a:pt x="111" y="55"/>
                  </a:cubicBezTo>
                  <a:cubicBezTo>
                    <a:pt x="130" y="55"/>
                    <a:pt x="130" y="55"/>
                    <a:pt x="130" y="55"/>
                  </a:cubicBezTo>
                  <a:cubicBezTo>
                    <a:pt x="130" y="65"/>
                    <a:pt x="130" y="65"/>
                    <a:pt x="130" y="65"/>
                  </a:cubicBezTo>
                  <a:cubicBezTo>
                    <a:pt x="111" y="65"/>
                    <a:pt x="111" y="65"/>
                    <a:pt x="111" y="65"/>
                  </a:cubicBezTo>
                  <a:cubicBezTo>
                    <a:pt x="111" y="83"/>
                    <a:pt x="111" y="83"/>
                    <a:pt x="111" y="83"/>
                  </a:cubicBezTo>
                  <a:cubicBezTo>
                    <a:pt x="102" y="83"/>
                    <a:pt x="102" y="83"/>
                    <a:pt x="102" y="83"/>
                  </a:cubicBezTo>
                  <a:lnTo>
                    <a:pt x="102" y="65"/>
                  </a:lnTo>
                  <a:close/>
                  <a:moveTo>
                    <a:pt x="64" y="6"/>
                  </a:moveTo>
                  <a:cubicBezTo>
                    <a:pt x="68" y="9"/>
                    <a:pt x="76" y="16"/>
                    <a:pt x="76" y="29"/>
                  </a:cubicBezTo>
                  <a:cubicBezTo>
                    <a:pt x="76" y="42"/>
                    <a:pt x="69" y="48"/>
                    <a:pt x="62" y="53"/>
                  </a:cubicBezTo>
                  <a:cubicBezTo>
                    <a:pt x="60" y="56"/>
                    <a:pt x="57" y="58"/>
                    <a:pt x="57" y="62"/>
                  </a:cubicBezTo>
                  <a:cubicBezTo>
                    <a:pt x="57" y="66"/>
                    <a:pt x="60" y="68"/>
                    <a:pt x="61" y="69"/>
                  </a:cubicBezTo>
                  <a:cubicBezTo>
                    <a:pt x="68" y="74"/>
                    <a:pt x="68" y="74"/>
                    <a:pt x="68" y="74"/>
                  </a:cubicBezTo>
                  <a:cubicBezTo>
                    <a:pt x="75" y="80"/>
                    <a:pt x="82" y="86"/>
                    <a:pt x="82" y="98"/>
                  </a:cubicBezTo>
                  <a:cubicBezTo>
                    <a:pt x="82" y="114"/>
                    <a:pt x="66" y="130"/>
                    <a:pt x="37" y="130"/>
                  </a:cubicBezTo>
                  <a:cubicBezTo>
                    <a:pt x="12" y="130"/>
                    <a:pt x="0" y="118"/>
                    <a:pt x="0" y="106"/>
                  </a:cubicBezTo>
                  <a:cubicBezTo>
                    <a:pt x="0" y="99"/>
                    <a:pt x="3" y="91"/>
                    <a:pt x="14" y="85"/>
                  </a:cubicBezTo>
                  <a:cubicBezTo>
                    <a:pt x="24" y="78"/>
                    <a:pt x="38" y="77"/>
                    <a:pt x="46" y="77"/>
                  </a:cubicBezTo>
                  <a:cubicBezTo>
                    <a:pt x="44" y="74"/>
                    <a:pt x="41" y="71"/>
                    <a:pt x="41" y="65"/>
                  </a:cubicBezTo>
                  <a:cubicBezTo>
                    <a:pt x="41" y="62"/>
                    <a:pt x="42" y="61"/>
                    <a:pt x="43" y="59"/>
                  </a:cubicBezTo>
                  <a:cubicBezTo>
                    <a:pt x="41" y="59"/>
                    <a:pt x="39" y="59"/>
                    <a:pt x="37" y="59"/>
                  </a:cubicBezTo>
                  <a:cubicBezTo>
                    <a:pt x="19" y="59"/>
                    <a:pt x="9" y="46"/>
                    <a:pt x="9" y="32"/>
                  </a:cubicBezTo>
                  <a:cubicBezTo>
                    <a:pt x="9" y="24"/>
                    <a:pt x="12" y="16"/>
                    <a:pt x="20" y="9"/>
                  </a:cubicBezTo>
                  <a:cubicBezTo>
                    <a:pt x="30" y="1"/>
                    <a:pt x="41" y="0"/>
                    <a:pt x="50" y="0"/>
                  </a:cubicBezTo>
                  <a:cubicBezTo>
                    <a:pt x="86" y="0"/>
                    <a:pt x="86" y="0"/>
                    <a:pt x="86" y="0"/>
                  </a:cubicBezTo>
                  <a:cubicBezTo>
                    <a:pt x="75" y="6"/>
                    <a:pt x="75" y="6"/>
                    <a:pt x="75" y="6"/>
                  </a:cubicBezTo>
                  <a:cubicBezTo>
                    <a:pt x="64" y="6"/>
                    <a:pt x="64" y="6"/>
                    <a:pt x="64"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grpSp>
      <p:sp>
        <p:nvSpPr>
          <p:cNvPr id="21" name="矩形 20"/>
          <p:cNvSpPr/>
          <p:nvPr/>
        </p:nvSpPr>
        <p:spPr>
          <a:xfrm>
            <a:off x="3684742" y="2906112"/>
            <a:ext cx="2492990" cy="400110"/>
          </a:xfrm>
          <a:prstGeom prst="rect">
            <a:avLst/>
          </a:prstGeom>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Segoe UI"/>
                <a:ea typeface="微软雅黑"/>
                <a:cs typeface="+mn-cs"/>
              </a:rPr>
              <a:t>摘自网上的一个例子</a:t>
            </a:r>
          </a:p>
        </p:txBody>
      </p:sp>
      <p:sp>
        <p:nvSpPr>
          <p:cNvPr id="22" name="矩形 21"/>
          <p:cNvSpPr/>
          <p:nvPr/>
        </p:nvSpPr>
        <p:spPr>
          <a:xfrm>
            <a:off x="6315792" y="1556677"/>
            <a:ext cx="5597911" cy="4018344"/>
          </a:xfrm>
          <a:prstGeom prst="rect">
            <a:avLst/>
          </a:prstGeom>
        </p:spPr>
        <p:txBody>
          <a:bodyPr wrap="square">
            <a:spAutoFit/>
          </a:bodyPr>
          <a:lstStyle/>
          <a:p>
            <a:pPr lvl="0" algn="just">
              <a:lnSpc>
                <a:spcPct val="130000"/>
              </a:lnSpc>
            </a:pPr>
            <a:r>
              <a:rPr lang="zh-CN" altLang="en-US" b="1" dirty="0">
                <a:solidFill>
                  <a:prstClr val="white">
                    <a:lumMod val="50000"/>
                  </a:prstClr>
                </a:solidFill>
                <a:latin typeface="微软雅黑" panose="020B0503020204020204" charset="-122"/>
                <a:ea typeface="微软雅黑" panose="020B0503020204020204" charset="-122"/>
              </a:rPr>
              <a:t>我写：</a:t>
            </a:r>
          </a:p>
          <a:p>
            <a:pPr lvl="0" algn="just">
              <a:lnSpc>
                <a:spcPct val="130000"/>
              </a:lnSpc>
            </a:pPr>
            <a:r>
              <a:rPr lang="en-US" altLang="zh-CN" b="1" dirty="0">
                <a:solidFill>
                  <a:prstClr val="white">
                    <a:lumMod val="50000"/>
                  </a:prstClr>
                </a:solidFill>
                <a:latin typeface="微软雅黑" panose="020B0503020204020204" charset="-122"/>
                <a:ea typeface="微软雅黑" panose="020B0503020204020204" charset="-122"/>
              </a:rPr>
              <a:t>A</a:t>
            </a:r>
            <a:r>
              <a:rPr lang="zh-CN" altLang="en-US" b="1" dirty="0">
                <a:solidFill>
                  <a:prstClr val="white">
                    <a:lumMod val="50000"/>
                  </a:prstClr>
                </a:solidFill>
                <a:latin typeface="微软雅黑" panose="020B0503020204020204" charset="-122"/>
                <a:ea typeface="微软雅黑" panose="020B0503020204020204" charset="-122"/>
              </a:rPr>
              <a:t>是由于</a:t>
            </a:r>
            <a:r>
              <a:rPr lang="en-US" altLang="zh-CN" b="1" dirty="0">
                <a:solidFill>
                  <a:prstClr val="white">
                    <a:lumMod val="50000"/>
                  </a:prstClr>
                </a:solidFill>
                <a:latin typeface="微软雅黑" panose="020B0503020204020204" charset="-122"/>
                <a:ea typeface="微软雅黑" panose="020B0503020204020204" charset="-122"/>
              </a:rPr>
              <a:t>B</a:t>
            </a:r>
            <a:r>
              <a:rPr lang="zh-CN" altLang="en-US" b="1" dirty="0">
                <a:solidFill>
                  <a:prstClr val="white">
                    <a:lumMod val="50000"/>
                  </a:prstClr>
                </a:solidFill>
                <a:latin typeface="微软雅黑" panose="020B0503020204020204" charset="-122"/>
                <a:ea typeface="微软雅黑" panose="020B0503020204020204" charset="-122"/>
              </a:rPr>
              <a:t>的存在造成的，</a:t>
            </a:r>
          </a:p>
          <a:p>
            <a:pPr lvl="0" algn="just">
              <a:lnSpc>
                <a:spcPct val="130000"/>
              </a:lnSpc>
            </a:pPr>
            <a:r>
              <a:rPr lang="zh-CN" altLang="en-US" b="1" dirty="0">
                <a:solidFill>
                  <a:prstClr val="white">
                    <a:lumMod val="50000"/>
                  </a:prstClr>
                </a:solidFill>
                <a:latin typeface="微软雅黑" panose="020B0503020204020204" charset="-122"/>
                <a:ea typeface="微软雅黑" panose="020B0503020204020204" charset="-122"/>
              </a:rPr>
              <a:t>而</a:t>
            </a:r>
            <a:r>
              <a:rPr lang="en-US" altLang="zh-CN" b="1" dirty="0">
                <a:solidFill>
                  <a:prstClr val="white">
                    <a:lumMod val="50000"/>
                  </a:prstClr>
                </a:solidFill>
                <a:latin typeface="微软雅黑" panose="020B0503020204020204" charset="-122"/>
                <a:ea typeface="微软雅黑" panose="020B0503020204020204" charset="-122"/>
              </a:rPr>
              <a:t>C</a:t>
            </a:r>
            <a:r>
              <a:rPr lang="zh-CN" altLang="en-US" b="1" dirty="0">
                <a:solidFill>
                  <a:prstClr val="white">
                    <a:lumMod val="50000"/>
                  </a:prstClr>
                </a:solidFill>
                <a:latin typeface="微软雅黑" panose="020B0503020204020204" charset="-122"/>
                <a:ea typeface="微软雅黑" panose="020B0503020204020204" charset="-122"/>
              </a:rPr>
              <a:t>会产生</a:t>
            </a:r>
            <a:r>
              <a:rPr lang="en-US" altLang="zh-CN" b="1" dirty="0">
                <a:solidFill>
                  <a:prstClr val="white">
                    <a:lumMod val="50000"/>
                  </a:prstClr>
                </a:solidFill>
                <a:latin typeface="微软雅黑" panose="020B0503020204020204" charset="-122"/>
                <a:ea typeface="微软雅黑" panose="020B0503020204020204" charset="-122"/>
              </a:rPr>
              <a:t>B</a:t>
            </a:r>
            <a:r>
              <a:rPr lang="zh-CN" altLang="en-US" b="1" dirty="0">
                <a:solidFill>
                  <a:prstClr val="white">
                    <a:lumMod val="50000"/>
                  </a:prstClr>
                </a:solidFill>
                <a:latin typeface="微软雅黑" panose="020B0503020204020204" charset="-122"/>
                <a:ea typeface="微软雅黑" panose="020B0503020204020204" charset="-122"/>
              </a:rPr>
              <a:t>，</a:t>
            </a:r>
          </a:p>
          <a:p>
            <a:pPr lvl="0" algn="just">
              <a:lnSpc>
                <a:spcPct val="130000"/>
              </a:lnSpc>
            </a:pPr>
            <a:r>
              <a:rPr lang="zh-CN" altLang="en-US" b="1" dirty="0">
                <a:solidFill>
                  <a:prstClr val="white">
                    <a:lumMod val="50000"/>
                  </a:prstClr>
                </a:solidFill>
                <a:latin typeface="微软雅黑" panose="020B0503020204020204" charset="-122"/>
                <a:ea typeface="微软雅黑" panose="020B0503020204020204" charset="-122"/>
              </a:rPr>
              <a:t>为了减少</a:t>
            </a:r>
            <a:r>
              <a:rPr lang="en-US" altLang="zh-CN" b="1" dirty="0">
                <a:solidFill>
                  <a:prstClr val="white">
                    <a:lumMod val="50000"/>
                  </a:prstClr>
                </a:solidFill>
                <a:latin typeface="微软雅黑" panose="020B0503020204020204" charset="-122"/>
                <a:ea typeface="微软雅黑" panose="020B0503020204020204" charset="-122"/>
              </a:rPr>
              <a:t>A</a:t>
            </a:r>
            <a:r>
              <a:rPr lang="zh-CN" altLang="en-US" b="1" dirty="0">
                <a:solidFill>
                  <a:prstClr val="white">
                    <a:lumMod val="50000"/>
                  </a:prstClr>
                </a:solidFill>
                <a:latin typeface="微软雅黑" panose="020B0503020204020204" charset="-122"/>
                <a:ea typeface="微软雅黑" panose="020B0503020204020204" charset="-122"/>
              </a:rPr>
              <a:t>，我们必须减少</a:t>
            </a:r>
            <a:r>
              <a:rPr lang="en-US" altLang="zh-CN" b="1" dirty="0">
                <a:solidFill>
                  <a:prstClr val="white">
                    <a:lumMod val="50000"/>
                  </a:prstClr>
                </a:solidFill>
                <a:latin typeface="微软雅黑" panose="020B0503020204020204" charset="-122"/>
                <a:ea typeface="微软雅黑" panose="020B0503020204020204" charset="-122"/>
              </a:rPr>
              <a:t>C</a:t>
            </a:r>
            <a:r>
              <a:rPr lang="zh-CN" altLang="en-US" b="1" dirty="0">
                <a:solidFill>
                  <a:prstClr val="white">
                    <a:lumMod val="50000"/>
                  </a:prstClr>
                </a:solidFill>
                <a:latin typeface="微软雅黑" panose="020B0503020204020204" charset="-122"/>
                <a:ea typeface="微软雅黑" panose="020B0503020204020204" charset="-122"/>
              </a:rPr>
              <a:t>。</a:t>
            </a:r>
          </a:p>
          <a:p>
            <a:pPr lvl="0" algn="just">
              <a:lnSpc>
                <a:spcPct val="130000"/>
              </a:lnSpc>
            </a:pPr>
            <a:r>
              <a:rPr lang="zh-CN" altLang="en-US" b="1" dirty="0">
                <a:solidFill>
                  <a:prstClr val="white">
                    <a:lumMod val="50000"/>
                  </a:prstClr>
                </a:solidFill>
                <a:latin typeface="微软雅黑" panose="020B0503020204020204" charset="-122"/>
                <a:ea typeface="微软雅黑" panose="020B0503020204020204" charset="-122"/>
              </a:rPr>
              <a:t>老板说：你这样写，我不知道第二句为什么要提</a:t>
            </a:r>
            <a:r>
              <a:rPr lang="en-US" altLang="zh-CN" b="1" dirty="0">
                <a:solidFill>
                  <a:prstClr val="white">
                    <a:lumMod val="50000"/>
                  </a:prstClr>
                </a:solidFill>
                <a:latin typeface="微软雅黑" panose="020B0503020204020204" charset="-122"/>
                <a:ea typeface="微软雅黑" panose="020B0503020204020204" charset="-122"/>
              </a:rPr>
              <a:t>C</a:t>
            </a:r>
            <a:r>
              <a:rPr lang="zh-CN" altLang="en-US" b="1" dirty="0">
                <a:solidFill>
                  <a:prstClr val="white">
                    <a:lumMod val="50000"/>
                  </a:prstClr>
                </a:solidFill>
                <a:latin typeface="微软雅黑" panose="020B0503020204020204" charset="-122"/>
                <a:ea typeface="微软雅黑" panose="020B0503020204020204" charset="-122"/>
              </a:rPr>
              <a:t>呢？</a:t>
            </a:r>
          </a:p>
          <a:p>
            <a:pPr lvl="0" algn="just">
              <a:lnSpc>
                <a:spcPct val="130000"/>
              </a:lnSpc>
            </a:pPr>
            <a:r>
              <a:rPr lang="zh-CN" altLang="en-US" b="1" dirty="0">
                <a:solidFill>
                  <a:prstClr val="white">
                    <a:lumMod val="50000"/>
                  </a:prstClr>
                </a:solidFill>
                <a:latin typeface="微软雅黑" panose="020B0503020204020204" charset="-122"/>
                <a:ea typeface="微软雅黑" panose="020B0503020204020204" charset="-122"/>
              </a:rPr>
              <a:t>我一愣，很奇怪：因为</a:t>
            </a:r>
            <a:r>
              <a:rPr lang="en-US" altLang="zh-CN" b="1" dirty="0">
                <a:solidFill>
                  <a:prstClr val="white">
                    <a:lumMod val="50000"/>
                  </a:prstClr>
                </a:solidFill>
                <a:latin typeface="微软雅黑" panose="020B0503020204020204" charset="-122"/>
                <a:ea typeface="微软雅黑" panose="020B0503020204020204" charset="-122"/>
              </a:rPr>
              <a:t>C</a:t>
            </a:r>
            <a:r>
              <a:rPr lang="zh-CN" altLang="en-US" b="1" dirty="0">
                <a:solidFill>
                  <a:prstClr val="white">
                    <a:lumMod val="50000"/>
                  </a:prstClr>
                </a:solidFill>
                <a:latin typeface="微软雅黑" panose="020B0503020204020204" charset="-122"/>
                <a:ea typeface="微软雅黑" panose="020B0503020204020204" charset="-122"/>
              </a:rPr>
              <a:t>会产生</a:t>
            </a:r>
            <a:r>
              <a:rPr lang="en-US" altLang="zh-CN" b="1" dirty="0">
                <a:solidFill>
                  <a:prstClr val="white">
                    <a:lumMod val="50000"/>
                  </a:prstClr>
                </a:solidFill>
                <a:latin typeface="微软雅黑" panose="020B0503020204020204" charset="-122"/>
                <a:ea typeface="微软雅黑" panose="020B0503020204020204" charset="-122"/>
              </a:rPr>
              <a:t>B</a:t>
            </a:r>
            <a:r>
              <a:rPr lang="zh-CN" altLang="en-US" b="1" dirty="0">
                <a:solidFill>
                  <a:prstClr val="white">
                    <a:lumMod val="50000"/>
                  </a:prstClr>
                </a:solidFill>
                <a:latin typeface="微软雅黑" panose="020B0503020204020204" charset="-122"/>
                <a:ea typeface="微软雅黑" panose="020B0503020204020204" charset="-122"/>
              </a:rPr>
              <a:t>啊？</a:t>
            </a:r>
          </a:p>
          <a:p>
            <a:pPr lvl="0" algn="just">
              <a:lnSpc>
                <a:spcPct val="130000"/>
              </a:lnSpc>
            </a:pPr>
            <a:endParaRPr lang="zh-CN" altLang="en-US" b="1" dirty="0">
              <a:solidFill>
                <a:prstClr val="white">
                  <a:lumMod val="50000"/>
                </a:prstClr>
              </a:solidFill>
              <a:latin typeface="微软雅黑" panose="020B0503020204020204" charset="-122"/>
              <a:ea typeface="微软雅黑" panose="020B0503020204020204" charset="-122"/>
            </a:endParaRPr>
          </a:p>
          <a:p>
            <a:pPr lvl="0" algn="just">
              <a:lnSpc>
                <a:spcPct val="130000"/>
              </a:lnSpc>
            </a:pPr>
            <a:r>
              <a:rPr lang="zh-CN" altLang="en-US" b="1" dirty="0">
                <a:solidFill>
                  <a:prstClr val="white">
                    <a:lumMod val="50000"/>
                  </a:prstClr>
                </a:solidFill>
                <a:latin typeface="微软雅黑" panose="020B0503020204020204" charset="-122"/>
                <a:ea typeface="微软雅黑" panose="020B0503020204020204" charset="-122"/>
              </a:rPr>
              <a:t>老板改成了：</a:t>
            </a:r>
          </a:p>
          <a:p>
            <a:pPr lvl="0" algn="just">
              <a:lnSpc>
                <a:spcPct val="130000"/>
              </a:lnSpc>
            </a:pPr>
            <a:r>
              <a:rPr lang="en-US" altLang="zh-CN" b="1" dirty="0">
                <a:solidFill>
                  <a:prstClr val="white">
                    <a:lumMod val="50000"/>
                  </a:prstClr>
                </a:solidFill>
                <a:latin typeface="微软雅黑" panose="020B0503020204020204" charset="-122"/>
                <a:ea typeface="微软雅黑" panose="020B0503020204020204" charset="-122"/>
              </a:rPr>
              <a:t>A</a:t>
            </a:r>
            <a:r>
              <a:rPr lang="zh-CN" altLang="en-US" b="1" dirty="0">
                <a:solidFill>
                  <a:prstClr val="white">
                    <a:lumMod val="50000"/>
                  </a:prstClr>
                </a:solidFill>
                <a:latin typeface="微软雅黑" panose="020B0503020204020204" charset="-122"/>
                <a:ea typeface="微软雅黑" panose="020B0503020204020204" charset="-122"/>
              </a:rPr>
              <a:t>是由于</a:t>
            </a:r>
            <a:r>
              <a:rPr lang="en-US" altLang="zh-CN" b="1" dirty="0">
                <a:solidFill>
                  <a:prstClr val="white">
                    <a:lumMod val="50000"/>
                  </a:prstClr>
                </a:solidFill>
                <a:latin typeface="微软雅黑" panose="020B0503020204020204" charset="-122"/>
                <a:ea typeface="微软雅黑" panose="020B0503020204020204" charset="-122"/>
              </a:rPr>
              <a:t>B</a:t>
            </a:r>
            <a:r>
              <a:rPr lang="zh-CN" altLang="en-US" b="1" dirty="0">
                <a:solidFill>
                  <a:prstClr val="white">
                    <a:lumMod val="50000"/>
                  </a:prstClr>
                </a:solidFill>
                <a:latin typeface="微软雅黑" panose="020B0503020204020204" charset="-122"/>
                <a:ea typeface="微软雅黑" panose="020B0503020204020204" charset="-122"/>
              </a:rPr>
              <a:t>的存在造成的，</a:t>
            </a:r>
          </a:p>
          <a:p>
            <a:pPr lvl="0" algn="just">
              <a:lnSpc>
                <a:spcPct val="130000"/>
              </a:lnSpc>
            </a:pPr>
            <a:r>
              <a:rPr lang="en-US" altLang="zh-CN" b="1" dirty="0">
                <a:solidFill>
                  <a:prstClr val="white">
                    <a:lumMod val="50000"/>
                  </a:prstClr>
                </a:solidFill>
                <a:latin typeface="微软雅黑" panose="020B0503020204020204" charset="-122"/>
                <a:ea typeface="微软雅黑" panose="020B0503020204020204" charset="-122"/>
              </a:rPr>
              <a:t>B</a:t>
            </a:r>
            <a:r>
              <a:rPr lang="zh-CN" altLang="en-US" b="1" dirty="0">
                <a:solidFill>
                  <a:prstClr val="white">
                    <a:lumMod val="50000"/>
                  </a:prstClr>
                </a:solidFill>
                <a:latin typeface="微软雅黑" panose="020B0503020204020204" charset="-122"/>
                <a:ea typeface="微软雅黑" panose="020B0503020204020204" charset="-122"/>
              </a:rPr>
              <a:t>会被</a:t>
            </a:r>
            <a:r>
              <a:rPr lang="en-US" altLang="zh-CN" b="1" dirty="0">
                <a:solidFill>
                  <a:prstClr val="white">
                    <a:lumMod val="50000"/>
                  </a:prstClr>
                </a:solidFill>
                <a:latin typeface="微软雅黑" panose="020B0503020204020204" charset="-122"/>
                <a:ea typeface="微软雅黑" panose="020B0503020204020204" charset="-122"/>
              </a:rPr>
              <a:t>C</a:t>
            </a:r>
            <a:r>
              <a:rPr lang="zh-CN" altLang="en-US" b="1" dirty="0">
                <a:solidFill>
                  <a:prstClr val="white">
                    <a:lumMod val="50000"/>
                  </a:prstClr>
                </a:solidFill>
                <a:latin typeface="微软雅黑" panose="020B0503020204020204" charset="-122"/>
                <a:ea typeface="微软雅黑" panose="020B0503020204020204" charset="-122"/>
              </a:rPr>
              <a:t>所诱发，</a:t>
            </a:r>
          </a:p>
          <a:p>
            <a:pPr lvl="0" algn="just">
              <a:lnSpc>
                <a:spcPct val="130000"/>
              </a:lnSpc>
            </a:pPr>
            <a:r>
              <a:rPr lang="zh-CN" altLang="en-US" b="1" dirty="0">
                <a:solidFill>
                  <a:prstClr val="white">
                    <a:lumMod val="50000"/>
                  </a:prstClr>
                </a:solidFill>
                <a:latin typeface="微软雅黑" panose="020B0503020204020204" charset="-122"/>
                <a:ea typeface="微软雅黑" panose="020B0503020204020204" charset="-122"/>
              </a:rPr>
              <a:t>所以减少</a:t>
            </a:r>
            <a:r>
              <a:rPr lang="en-US" altLang="zh-CN" b="1" dirty="0">
                <a:solidFill>
                  <a:prstClr val="white">
                    <a:lumMod val="50000"/>
                  </a:prstClr>
                </a:solidFill>
                <a:latin typeface="微软雅黑" panose="020B0503020204020204" charset="-122"/>
                <a:ea typeface="微软雅黑" panose="020B0503020204020204" charset="-122"/>
              </a:rPr>
              <a:t>C</a:t>
            </a:r>
            <a:r>
              <a:rPr lang="zh-CN" altLang="en-US" b="1" dirty="0">
                <a:solidFill>
                  <a:prstClr val="white">
                    <a:lumMod val="50000"/>
                  </a:prstClr>
                </a:solidFill>
                <a:latin typeface="微软雅黑" panose="020B0503020204020204" charset="-122"/>
                <a:ea typeface="微软雅黑" panose="020B0503020204020204" charset="-122"/>
              </a:rPr>
              <a:t>，就会减少</a:t>
            </a:r>
            <a:r>
              <a:rPr lang="en-US" altLang="zh-CN" b="1" dirty="0">
                <a:solidFill>
                  <a:prstClr val="white">
                    <a:lumMod val="50000"/>
                  </a:prstClr>
                </a:solidFill>
                <a:latin typeface="微软雅黑" panose="020B0503020204020204" charset="-122"/>
                <a:ea typeface="微软雅黑" panose="020B0503020204020204" charset="-122"/>
              </a:rPr>
              <a:t>A</a:t>
            </a:r>
            <a:r>
              <a:rPr lang="zh-CN" altLang="en-US" b="1" dirty="0">
                <a:solidFill>
                  <a:prstClr val="white">
                    <a:lumMod val="50000"/>
                  </a:prstClr>
                </a:solidFill>
                <a:latin typeface="微软雅黑" panose="020B0503020204020204" charset="-122"/>
                <a:ea typeface="微软雅黑" panose="020B0503020204020204" charset="-122"/>
              </a:rPr>
              <a:t>。</a:t>
            </a:r>
            <a:endParaRPr kumimoji="0" lang="zh-CN" altLang="en-US" b="1"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sp>
        <p:nvSpPr>
          <p:cNvPr id="4" name="矩形 3">
            <a:extLst>
              <a:ext uri="{FF2B5EF4-FFF2-40B4-BE49-F238E27FC236}">
                <a16:creationId xmlns:a16="http://schemas.microsoft.com/office/drawing/2014/main" xmlns="" id="{DA4CFB63-7C56-496E-BFCC-A58AB3DF34D6}"/>
              </a:ext>
            </a:extLst>
          </p:cNvPr>
          <p:cNvSpPr/>
          <p:nvPr/>
        </p:nvSpPr>
        <p:spPr>
          <a:xfrm>
            <a:off x="4069024" y="5600103"/>
            <a:ext cx="7274837" cy="777457"/>
          </a:xfrm>
          <a:prstGeom prst="rect">
            <a:avLst/>
          </a:prstGeom>
        </p:spPr>
        <p:txBody>
          <a:bodyPr wrap="square">
            <a:spAutoFit/>
          </a:bodyPr>
          <a:lstStyle/>
          <a:p>
            <a:pPr lvl="0">
              <a:lnSpc>
                <a:spcPct val="130000"/>
              </a:lnSpc>
              <a:defRPr/>
            </a:pPr>
            <a:r>
              <a:rPr lang="zh-CN" altLang="en-US" dirty="0"/>
              <a:t>解释：理想的英文句子的组织方式是用前面的</a:t>
            </a:r>
            <a:r>
              <a:rPr lang="en-US" altLang="zh-CN" dirty="0"/>
              <a:t>the topic position</a:t>
            </a:r>
            <a:r>
              <a:rPr lang="zh-CN" altLang="en-US" dirty="0"/>
              <a:t>来提到前面的旧信息，这样读者就知道这个句子是要跟旧信息相关的。</a:t>
            </a:r>
            <a:endParaRPr lang="zh-CN" altLang="en-US" dirty="0">
              <a:solidFill>
                <a:prstClr val="white">
                  <a:lumMod val="50000"/>
                </a:prstClr>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7400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9425" y="405816"/>
            <a:ext cx="5223293" cy="707886"/>
          </a:xfrm>
          <a:prstGeom prst="rect">
            <a:avLst/>
          </a:prstGeom>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4000" b="1" i="1" u="none" strike="noStrike" kern="1200" cap="none" spc="0" normalizeH="0" baseline="0" noProof="0" dirty="0">
                <a:ln>
                  <a:noFill/>
                </a:ln>
                <a:solidFill>
                  <a:schemeClr val="accent5">
                    <a:lumMod val="75000"/>
                  </a:schemeClr>
                </a:solidFill>
                <a:effectLst/>
                <a:uLnTx/>
                <a:uFillTx/>
                <a:latin typeface="MingLiU-ExtB" panose="02020500000000000000" pitchFamily="18" charset="-120"/>
                <a:ea typeface="方正姚体" panose="02010601030101010101" pitchFamily="2" charset="-122"/>
              </a:rPr>
              <a:t>翻译时的注意点</a:t>
            </a:r>
          </a:p>
        </p:txBody>
      </p:sp>
      <p:grpSp>
        <p:nvGrpSpPr>
          <p:cNvPr id="12" name="Group 9"/>
          <p:cNvGrpSpPr>
            <a:grpSpLocks noChangeAspect="1"/>
          </p:cNvGrpSpPr>
          <p:nvPr/>
        </p:nvGrpSpPr>
        <p:grpSpPr bwMode="auto">
          <a:xfrm>
            <a:off x="7976592" y="1828463"/>
            <a:ext cx="515028" cy="515938"/>
            <a:chOff x="1587" y="1151"/>
            <a:chExt cx="566" cy="567"/>
          </a:xfrm>
        </p:grpSpPr>
        <p:sp>
          <p:nvSpPr>
            <p:cNvPr id="13" name="Oval 10"/>
            <p:cNvSpPr>
              <a:spLocks noChangeArrowheads="1"/>
            </p:cNvSpPr>
            <p:nvPr/>
          </p:nvSpPr>
          <p:spPr bwMode="auto">
            <a:xfrm>
              <a:off x="1587"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sp>
          <p:nvSpPr>
            <p:cNvPr id="14" name="Freeform 11"/>
            <p:cNvSpPr>
              <a:spLocks noEditPoints="1"/>
            </p:cNvSpPr>
            <p:nvPr/>
          </p:nvSpPr>
          <p:spPr bwMode="auto">
            <a:xfrm>
              <a:off x="1707" y="1272"/>
              <a:ext cx="316" cy="316"/>
            </a:xfrm>
            <a:custGeom>
              <a:avLst/>
              <a:gdLst>
                <a:gd name="T0" fmla="*/ 36 w 134"/>
                <a:gd name="T1" fmla="*/ 46 h 134"/>
                <a:gd name="T2" fmla="*/ 0 w 134"/>
                <a:gd name="T3" fmla="*/ 46 h 134"/>
                <a:gd name="T4" fmla="*/ 0 w 134"/>
                <a:gd name="T5" fmla="*/ 41 h 134"/>
                <a:gd name="T6" fmla="*/ 0 w 134"/>
                <a:gd name="T7" fmla="*/ 41 h 134"/>
                <a:gd name="T8" fmla="*/ 0 w 134"/>
                <a:gd name="T9" fmla="*/ 114 h 134"/>
                <a:gd name="T10" fmla="*/ 20 w 134"/>
                <a:gd name="T11" fmla="*/ 134 h 134"/>
                <a:gd name="T12" fmla="*/ 114 w 134"/>
                <a:gd name="T13" fmla="*/ 134 h 134"/>
                <a:gd name="T14" fmla="*/ 134 w 134"/>
                <a:gd name="T15" fmla="*/ 114 h 134"/>
                <a:gd name="T16" fmla="*/ 134 w 134"/>
                <a:gd name="T17" fmla="*/ 46 h 134"/>
                <a:gd name="T18" fmla="*/ 134 w 134"/>
                <a:gd name="T19" fmla="*/ 46 h 134"/>
                <a:gd name="T20" fmla="*/ 134 w 134"/>
                <a:gd name="T21" fmla="*/ 41 h 134"/>
                <a:gd name="T22" fmla="*/ 94 w 134"/>
                <a:gd name="T23" fmla="*/ 41 h 134"/>
                <a:gd name="T24" fmla="*/ 67 w 134"/>
                <a:gd name="T25" fmla="*/ 27 h 134"/>
                <a:gd name="T26" fmla="*/ 39 w 134"/>
                <a:gd name="T27" fmla="*/ 41 h 134"/>
                <a:gd name="T28" fmla="*/ 0 w 134"/>
                <a:gd name="T29" fmla="*/ 41 h 134"/>
                <a:gd name="T30" fmla="*/ 0 w 134"/>
                <a:gd name="T31" fmla="*/ 20 h 134"/>
                <a:gd name="T32" fmla="*/ 14 w 134"/>
                <a:gd name="T33" fmla="*/ 1 h 134"/>
                <a:gd name="T34" fmla="*/ 14 w 134"/>
                <a:gd name="T35" fmla="*/ 27 h 134"/>
                <a:gd name="T36" fmla="*/ 18 w 134"/>
                <a:gd name="T37" fmla="*/ 27 h 134"/>
                <a:gd name="T38" fmla="*/ 18 w 134"/>
                <a:gd name="T39" fmla="*/ 0 h 134"/>
                <a:gd name="T40" fmla="*/ 18 w 134"/>
                <a:gd name="T41" fmla="*/ 0 h 134"/>
                <a:gd name="T42" fmla="*/ 20 w 134"/>
                <a:gd name="T43" fmla="*/ 0 h 134"/>
                <a:gd name="T44" fmla="*/ 114 w 134"/>
                <a:gd name="T45" fmla="*/ 0 h 134"/>
                <a:gd name="T46" fmla="*/ 134 w 134"/>
                <a:gd name="T47" fmla="*/ 20 h 134"/>
                <a:gd name="T48" fmla="*/ 134 w 134"/>
                <a:gd name="T49" fmla="*/ 46 h 134"/>
                <a:gd name="T50" fmla="*/ 97 w 134"/>
                <a:gd name="T51" fmla="*/ 46 h 134"/>
                <a:gd name="T52" fmla="*/ 101 w 134"/>
                <a:gd name="T53" fmla="*/ 62 h 134"/>
                <a:gd name="T54" fmla="*/ 67 w 134"/>
                <a:gd name="T55" fmla="*/ 97 h 134"/>
                <a:gd name="T56" fmla="*/ 32 w 134"/>
                <a:gd name="T57" fmla="*/ 62 h 134"/>
                <a:gd name="T58" fmla="*/ 36 w 134"/>
                <a:gd name="T59" fmla="*/ 46 h 134"/>
                <a:gd name="T60" fmla="*/ 109 w 134"/>
                <a:gd name="T61" fmla="*/ 9 h 134"/>
                <a:gd name="T62" fmla="*/ 101 w 134"/>
                <a:gd name="T63" fmla="*/ 17 h 134"/>
                <a:gd name="T64" fmla="*/ 101 w 134"/>
                <a:gd name="T65" fmla="*/ 24 h 134"/>
                <a:gd name="T66" fmla="*/ 109 w 134"/>
                <a:gd name="T67" fmla="*/ 32 h 134"/>
                <a:gd name="T68" fmla="*/ 116 w 134"/>
                <a:gd name="T69" fmla="*/ 32 h 134"/>
                <a:gd name="T70" fmla="*/ 124 w 134"/>
                <a:gd name="T71" fmla="*/ 24 h 134"/>
                <a:gd name="T72" fmla="*/ 124 w 134"/>
                <a:gd name="T73" fmla="*/ 17 h 134"/>
                <a:gd name="T74" fmla="*/ 116 w 134"/>
                <a:gd name="T75" fmla="*/ 9 h 134"/>
                <a:gd name="T76" fmla="*/ 109 w 134"/>
                <a:gd name="T77" fmla="*/ 9 h 134"/>
                <a:gd name="T78" fmla="*/ 32 w 134"/>
                <a:gd name="T79" fmla="*/ 0 h 134"/>
                <a:gd name="T80" fmla="*/ 32 w 134"/>
                <a:gd name="T81" fmla="*/ 27 h 134"/>
                <a:gd name="T82" fmla="*/ 37 w 134"/>
                <a:gd name="T83" fmla="*/ 27 h 134"/>
                <a:gd name="T84" fmla="*/ 37 w 134"/>
                <a:gd name="T85" fmla="*/ 0 h 134"/>
                <a:gd name="T86" fmla="*/ 32 w 134"/>
                <a:gd name="T87" fmla="*/ 0 h 134"/>
                <a:gd name="T88" fmla="*/ 23 w 134"/>
                <a:gd name="T89" fmla="*/ 0 h 134"/>
                <a:gd name="T90" fmla="*/ 23 w 134"/>
                <a:gd name="T91" fmla="*/ 27 h 134"/>
                <a:gd name="T92" fmla="*/ 27 w 134"/>
                <a:gd name="T93" fmla="*/ 27 h 134"/>
                <a:gd name="T94" fmla="*/ 27 w 134"/>
                <a:gd name="T95" fmla="*/ 0 h 134"/>
                <a:gd name="T96" fmla="*/ 23 w 134"/>
                <a:gd name="T97" fmla="*/ 0 h 134"/>
                <a:gd name="T98" fmla="*/ 67 w 134"/>
                <a:gd name="T99" fmla="*/ 90 h 134"/>
                <a:gd name="T100" fmla="*/ 94 w 134"/>
                <a:gd name="T101" fmla="*/ 62 h 134"/>
                <a:gd name="T102" fmla="*/ 67 w 134"/>
                <a:gd name="T103" fmla="*/ 34 h 134"/>
                <a:gd name="T104" fmla="*/ 39 w 134"/>
                <a:gd name="T105" fmla="*/ 62 h 134"/>
                <a:gd name="T106" fmla="*/ 67 w 134"/>
                <a:gd name="T107" fmla="*/ 90 h 134"/>
                <a:gd name="T108" fmla="*/ 67 w 134"/>
                <a:gd name="T109" fmla="*/ 81 h 134"/>
                <a:gd name="T110" fmla="*/ 85 w 134"/>
                <a:gd name="T111" fmla="*/ 62 h 134"/>
                <a:gd name="T112" fmla="*/ 67 w 134"/>
                <a:gd name="T113" fmla="*/ 44 h 134"/>
                <a:gd name="T114" fmla="*/ 48 w 134"/>
                <a:gd name="T115" fmla="*/ 62 h 134"/>
                <a:gd name="T116" fmla="*/ 67 w 134"/>
                <a:gd name="T117"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4">
                  <a:moveTo>
                    <a:pt x="36" y="46"/>
                  </a:moveTo>
                  <a:cubicBezTo>
                    <a:pt x="0" y="46"/>
                    <a:pt x="0" y="46"/>
                    <a:pt x="0" y="46"/>
                  </a:cubicBezTo>
                  <a:cubicBezTo>
                    <a:pt x="0" y="41"/>
                    <a:pt x="0" y="41"/>
                    <a:pt x="0" y="41"/>
                  </a:cubicBezTo>
                  <a:cubicBezTo>
                    <a:pt x="0" y="41"/>
                    <a:pt x="0" y="41"/>
                    <a:pt x="0" y="41"/>
                  </a:cubicBezTo>
                  <a:cubicBezTo>
                    <a:pt x="0" y="86"/>
                    <a:pt x="0" y="114"/>
                    <a:pt x="0" y="114"/>
                  </a:cubicBezTo>
                  <a:cubicBezTo>
                    <a:pt x="0" y="134"/>
                    <a:pt x="20" y="134"/>
                    <a:pt x="20" y="134"/>
                  </a:cubicBezTo>
                  <a:cubicBezTo>
                    <a:pt x="114" y="134"/>
                    <a:pt x="114" y="134"/>
                    <a:pt x="114" y="134"/>
                  </a:cubicBezTo>
                  <a:cubicBezTo>
                    <a:pt x="114" y="134"/>
                    <a:pt x="134" y="134"/>
                    <a:pt x="134" y="114"/>
                  </a:cubicBezTo>
                  <a:cubicBezTo>
                    <a:pt x="134" y="46"/>
                    <a:pt x="134" y="46"/>
                    <a:pt x="134" y="46"/>
                  </a:cubicBezTo>
                  <a:cubicBezTo>
                    <a:pt x="134" y="46"/>
                    <a:pt x="134" y="46"/>
                    <a:pt x="134" y="46"/>
                  </a:cubicBezTo>
                  <a:cubicBezTo>
                    <a:pt x="134" y="41"/>
                    <a:pt x="134" y="41"/>
                    <a:pt x="134" y="41"/>
                  </a:cubicBezTo>
                  <a:cubicBezTo>
                    <a:pt x="94" y="41"/>
                    <a:pt x="94" y="41"/>
                    <a:pt x="94" y="41"/>
                  </a:cubicBezTo>
                  <a:cubicBezTo>
                    <a:pt x="88" y="33"/>
                    <a:pt x="78" y="27"/>
                    <a:pt x="67" y="27"/>
                  </a:cubicBezTo>
                  <a:cubicBezTo>
                    <a:pt x="55" y="27"/>
                    <a:pt x="45" y="33"/>
                    <a:pt x="39" y="41"/>
                  </a:cubicBezTo>
                  <a:cubicBezTo>
                    <a:pt x="0" y="41"/>
                    <a:pt x="0" y="41"/>
                    <a:pt x="0" y="41"/>
                  </a:cubicBezTo>
                  <a:cubicBezTo>
                    <a:pt x="0" y="35"/>
                    <a:pt x="0" y="27"/>
                    <a:pt x="0" y="20"/>
                  </a:cubicBezTo>
                  <a:cubicBezTo>
                    <a:pt x="0" y="7"/>
                    <a:pt x="8" y="2"/>
                    <a:pt x="14" y="1"/>
                  </a:cubicBezTo>
                  <a:cubicBezTo>
                    <a:pt x="14" y="27"/>
                    <a:pt x="14" y="27"/>
                    <a:pt x="14" y="27"/>
                  </a:cubicBezTo>
                  <a:cubicBezTo>
                    <a:pt x="18" y="27"/>
                    <a:pt x="18" y="27"/>
                    <a:pt x="18" y="27"/>
                  </a:cubicBezTo>
                  <a:cubicBezTo>
                    <a:pt x="18" y="0"/>
                    <a:pt x="18" y="0"/>
                    <a:pt x="18" y="0"/>
                  </a:cubicBezTo>
                  <a:cubicBezTo>
                    <a:pt x="18" y="0"/>
                    <a:pt x="18" y="0"/>
                    <a:pt x="18" y="0"/>
                  </a:cubicBezTo>
                  <a:cubicBezTo>
                    <a:pt x="19" y="0"/>
                    <a:pt x="20" y="0"/>
                    <a:pt x="20" y="0"/>
                  </a:cubicBezTo>
                  <a:cubicBezTo>
                    <a:pt x="114" y="0"/>
                    <a:pt x="114" y="0"/>
                    <a:pt x="114" y="0"/>
                  </a:cubicBezTo>
                  <a:cubicBezTo>
                    <a:pt x="114" y="0"/>
                    <a:pt x="134" y="0"/>
                    <a:pt x="134" y="20"/>
                  </a:cubicBezTo>
                  <a:cubicBezTo>
                    <a:pt x="134" y="46"/>
                    <a:pt x="134" y="46"/>
                    <a:pt x="134" y="46"/>
                  </a:cubicBezTo>
                  <a:cubicBezTo>
                    <a:pt x="97" y="46"/>
                    <a:pt x="97" y="46"/>
                    <a:pt x="97" y="46"/>
                  </a:cubicBezTo>
                  <a:cubicBezTo>
                    <a:pt x="100" y="51"/>
                    <a:pt x="101" y="56"/>
                    <a:pt x="101" y="62"/>
                  </a:cubicBezTo>
                  <a:cubicBezTo>
                    <a:pt x="101" y="81"/>
                    <a:pt x="86" y="97"/>
                    <a:pt x="67" y="97"/>
                  </a:cubicBezTo>
                  <a:cubicBezTo>
                    <a:pt x="48" y="97"/>
                    <a:pt x="32" y="81"/>
                    <a:pt x="32" y="62"/>
                  </a:cubicBezTo>
                  <a:cubicBezTo>
                    <a:pt x="32" y="56"/>
                    <a:pt x="34" y="51"/>
                    <a:pt x="36" y="46"/>
                  </a:cubicBezTo>
                  <a:close/>
                  <a:moveTo>
                    <a:pt x="109" y="9"/>
                  </a:moveTo>
                  <a:cubicBezTo>
                    <a:pt x="105" y="9"/>
                    <a:pt x="101" y="13"/>
                    <a:pt x="101" y="17"/>
                  </a:cubicBezTo>
                  <a:cubicBezTo>
                    <a:pt x="101" y="24"/>
                    <a:pt x="101" y="24"/>
                    <a:pt x="101" y="24"/>
                  </a:cubicBezTo>
                  <a:cubicBezTo>
                    <a:pt x="101" y="28"/>
                    <a:pt x="105" y="32"/>
                    <a:pt x="109" y="32"/>
                  </a:cubicBezTo>
                  <a:cubicBezTo>
                    <a:pt x="116" y="32"/>
                    <a:pt x="116" y="32"/>
                    <a:pt x="116" y="32"/>
                  </a:cubicBezTo>
                  <a:cubicBezTo>
                    <a:pt x="121" y="32"/>
                    <a:pt x="124" y="28"/>
                    <a:pt x="124" y="24"/>
                  </a:cubicBezTo>
                  <a:cubicBezTo>
                    <a:pt x="124" y="17"/>
                    <a:pt x="124" y="17"/>
                    <a:pt x="124" y="17"/>
                  </a:cubicBezTo>
                  <a:cubicBezTo>
                    <a:pt x="124" y="13"/>
                    <a:pt x="121" y="9"/>
                    <a:pt x="116" y="9"/>
                  </a:cubicBezTo>
                  <a:lnTo>
                    <a:pt x="109" y="9"/>
                  </a:lnTo>
                  <a:close/>
                  <a:moveTo>
                    <a:pt x="32" y="0"/>
                  </a:moveTo>
                  <a:cubicBezTo>
                    <a:pt x="32" y="27"/>
                    <a:pt x="32" y="27"/>
                    <a:pt x="32" y="27"/>
                  </a:cubicBezTo>
                  <a:cubicBezTo>
                    <a:pt x="37" y="27"/>
                    <a:pt x="37" y="27"/>
                    <a:pt x="37" y="27"/>
                  </a:cubicBezTo>
                  <a:cubicBezTo>
                    <a:pt x="37" y="0"/>
                    <a:pt x="37" y="0"/>
                    <a:pt x="37" y="0"/>
                  </a:cubicBezTo>
                  <a:lnTo>
                    <a:pt x="32" y="0"/>
                  </a:lnTo>
                  <a:close/>
                  <a:moveTo>
                    <a:pt x="23" y="0"/>
                  </a:moveTo>
                  <a:cubicBezTo>
                    <a:pt x="23" y="27"/>
                    <a:pt x="23" y="27"/>
                    <a:pt x="23" y="27"/>
                  </a:cubicBezTo>
                  <a:cubicBezTo>
                    <a:pt x="27" y="27"/>
                    <a:pt x="27" y="27"/>
                    <a:pt x="27" y="27"/>
                  </a:cubicBezTo>
                  <a:cubicBezTo>
                    <a:pt x="27" y="0"/>
                    <a:pt x="27" y="0"/>
                    <a:pt x="27" y="0"/>
                  </a:cubicBezTo>
                  <a:lnTo>
                    <a:pt x="23" y="0"/>
                  </a:lnTo>
                  <a:close/>
                  <a:moveTo>
                    <a:pt x="67" y="90"/>
                  </a:moveTo>
                  <a:cubicBezTo>
                    <a:pt x="82" y="90"/>
                    <a:pt x="94" y="77"/>
                    <a:pt x="94" y="62"/>
                  </a:cubicBezTo>
                  <a:cubicBezTo>
                    <a:pt x="94" y="47"/>
                    <a:pt x="82" y="34"/>
                    <a:pt x="67" y="34"/>
                  </a:cubicBezTo>
                  <a:cubicBezTo>
                    <a:pt x="51" y="34"/>
                    <a:pt x="39" y="47"/>
                    <a:pt x="39" y="62"/>
                  </a:cubicBezTo>
                  <a:cubicBezTo>
                    <a:pt x="39" y="77"/>
                    <a:pt x="51" y="90"/>
                    <a:pt x="67" y="90"/>
                  </a:cubicBezTo>
                  <a:close/>
                  <a:moveTo>
                    <a:pt x="67" y="81"/>
                  </a:moveTo>
                  <a:cubicBezTo>
                    <a:pt x="77" y="81"/>
                    <a:pt x="85" y="72"/>
                    <a:pt x="85" y="62"/>
                  </a:cubicBezTo>
                  <a:cubicBezTo>
                    <a:pt x="85" y="52"/>
                    <a:pt x="77" y="44"/>
                    <a:pt x="67" y="44"/>
                  </a:cubicBezTo>
                  <a:cubicBezTo>
                    <a:pt x="56" y="44"/>
                    <a:pt x="48" y="52"/>
                    <a:pt x="48" y="62"/>
                  </a:cubicBezTo>
                  <a:cubicBezTo>
                    <a:pt x="48" y="72"/>
                    <a:pt x="56" y="81"/>
                    <a:pt x="67"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grpSp>
      <p:grpSp>
        <p:nvGrpSpPr>
          <p:cNvPr id="15" name="Group 24"/>
          <p:cNvGrpSpPr>
            <a:grpSpLocks noChangeAspect="1"/>
          </p:cNvGrpSpPr>
          <p:nvPr/>
        </p:nvGrpSpPr>
        <p:grpSpPr bwMode="auto">
          <a:xfrm>
            <a:off x="3409160" y="4512393"/>
            <a:ext cx="515028" cy="515938"/>
            <a:chOff x="4516" y="1151"/>
            <a:chExt cx="566" cy="567"/>
          </a:xfrm>
        </p:grpSpPr>
        <p:sp>
          <p:nvSpPr>
            <p:cNvPr id="16" name="Oval 25"/>
            <p:cNvSpPr>
              <a:spLocks noChangeArrowheads="1"/>
            </p:cNvSpPr>
            <p:nvPr/>
          </p:nvSpPr>
          <p:spPr bwMode="auto">
            <a:xfrm>
              <a:off x="4516"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sp>
          <p:nvSpPr>
            <p:cNvPr id="17" name="Freeform 26"/>
            <p:cNvSpPr>
              <a:spLocks noEditPoints="1"/>
            </p:cNvSpPr>
            <p:nvPr/>
          </p:nvSpPr>
          <p:spPr bwMode="auto">
            <a:xfrm>
              <a:off x="4625" y="1260"/>
              <a:ext cx="349" cy="349"/>
            </a:xfrm>
            <a:custGeom>
              <a:avLst/>
              <a:gdLst>
                <a:gd name="T0" fmla="*/ 0 w 148"/>
                <a:gd name="T1" fmla="*/ 95 h 148"/>
                <a:gd name="T2" fmla="*/ 121 w 148"/>
                <a:gd name="T3" fmla="*/ 148 h 148"/>
                <a:gd name="T4" fmla="*/ 121 w 148"/>
                <a:gd name="T5" fmla="*/ 69 h 148"/>
                <a:gd name="T6" fmla="*/ 36 w 148"/>
                <a:gd name="T7" fmla="*/ 132 h 148"/>
                <a:gd name="T8" fmla="*/ 19 w 148"/>
                <a:gd name="T9" fmla="*/ 90 h 148"/>
                <a:gd name="T10" fmla="*/ 46 w 148"/>
                <a:gd name="T11" fmla="*/ 90 h 148"/>
                <a:gd name="T12" fmla="*/ 61 w 148"/>
                <a:gd name="T13" fmla="*/ 130 h 148"/>
                <a:gd name="T14" fmla="*/ 48 w 148"/>
                <a:gd name="T15" fmla="*/ 133 h 148"/>
                <a:gd name="T16" fmla="*/ 54 w 148"/>
                <a:gd name="T17" fmla="*/ 98 h 148"/>
                <a:gd name="T18" fmla="*/ 56 w 148"/>
                <a:gd name="T19" fmla="*/ 128 h 148"/>
                <a:gd name="T20" fmla="*/ 61 w 148"/>
                <a:gd name="T21" fmla="*/ 98 h 148"/>
                <a:gd name="T22" fmla="*/ 101 w 148"/>
                <a:gd name="T23" fmla="*/ 126 h 148"/>
                <a:gd name="T24" fmla="*/ 88 w 148"/>
                <a:gd name="T25" fmla="*/ 134 h 148"/>
                <a:gd name="T26" fmla="*/ 77 w 148"/>
                <a:gd name="T27" fmla="*/ 134 h 148"/>
                <a:gd name="T28" fmla="*/ 85 w 148"/>
                <a:gd name="T29" fmla="*/ 101 h 148"/>
                <a:gd name="T30" fmla="*/ 99 w 148"/>
                <a:gd name="T31" fmla="*/ 99 h 148"/>
                <a:gd name="T32" fmla="*/ 129 w 148"/>
                <a:gd name="T33" fmla="*/ 116 h 148"/>
                <a:gd name="T34" fmla="*/ 115 w 148"/>
                <a:gd name="T35" fmla="*/ 127 h 148"/>
                <a:gd name="T36" fmla="*/ 121 w 148"/>
                <a:gd name="T37" fmla="*/ 123 h 148"/>
                <a:gd name="T38" fmla="*/ 129 w 148"/>
                <a:gd name="T39" fmla="*/ 123 h 148"/>
                <a:gd name="T40" fmla="*/ 110 w 148"/>
                <a:gd name="T41" fmla="*/ 131 h 148"/>
                <a:gd name="T42" fmla="*/ 110 w 148"/>
                <a:gd name="T43" fmla="*/ 99 h 148"/>
                <a:gd name="T44" fmla="*/ 129 w 148"/>
                <a:gd name="T45" fmla="*/ 107 h 148"/>
                <a:gd name="T46" fmla="*/ 115 w 148"/>
                <a:gd name="T47" fmla="*/ 104 h 148"/>
                <a:gd name="T48" fmla="*/ 121 w 148"/>
                <a:gd name="T49" fmla="*/ 111 h 148"/>
                <a:gd name="T50" fmla="*/ 118 w 148"/>
                <a:gd name="T51" fmla="*/ 103 h 148"/>
                <a:gd name="T52" fmla="*/ 85 w 148"/>
                <a:gd name="T53" fmla="*/ 105 h 148"/>
                <a:gd name="T54" fmla="*/ 88 w 148"/>
                <a:gd name="T55" fmla="*/ 129 h 148"/>
                <a:gd name="T56" fmla="*/ 93 w 148"/>
                <a:gd name="T57" fmla="*/ 107 h 148"/>
                <a:gd name="T58" fmla="*/ 97 w 148"/>
                <a:gd name="T59" fmla="*/ 60 h 148"/>
                <a:gd name="T60" fmla="*/ 107 w 148"/>
                <a:gd name="T61" fmla="*/ 60 h 148"/>
                <a:gd name="T62" fmla="*/ 107 w 148"/>
                <a:gd name="T63" fmla="*/ 18 h 148"/>
                <a:gd name="T64" fmla="*/ 102 w 148"/>
                <a:gd name="T65" fmla="*/ 53 h 148"/>
                <a:gd name="T66" fmla="*/ 100 w 148"/>
                <a:gd name="T67" fmla="*/ 18 h 148"/>
                <a:gd name="T68" fmla="*/ 93 w 148"/>
                <a:gd name="T69" fmla="*/ 59 h 148"/>
                <a:gd name="T70" fmla="*/ 82 w 148"/>
                <a:gd name="T71" fmla="*/ 58 h 148"/>
                <a:gd name="T72" fmla="*/ 82 w 148"/>
                <a:gd name="T73" fmla="*/ 20 h 148"/>
                <a:gd name="T74" fmla="*/ 61 w 148"/>
                <a:gd name="T75" fmla="*/ 28 h 148"/>
                <a:gd name="T76" fmla="*/ 73 w 148"/>
                <a:gd name="T77" fmla="*/ 61 h 148"/>
                <a:gd name="T78" fmla="*/ 73 w 148"/>
                <a:gd name="T79" fmla="*/ 24 h 148"/>
                <a:gd name="T80" fmla="*/ 76 w 148"/>
                <a:gd name="T81" fmla="*/ 50 h 148"/>
                <a:gd name="T82" fmla="*/ 70 w 148"/>
                <a:gd name="T83" fmla="*/ 53 h 148"/>
                <a:gd name="T84" fmla="*/ 39 w 148"/>
                <a:gd name="T85" fmla="*/ 60 h 148"/>
                <a:gd name="T86" fmla="*/ 60 w 148"/>
                <a:gd name="T87" fmla="*/ 0 h 148"/>
                <a:gd name="T88" fmla="*/ 44 w 148"/>
                <a:gd name="T89" fmla="*/ 23 h 148"/>
                <a:gd name="T90" fmla="*/ 39 w 148"/>
                <a:gd name="T91"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8" h="148">
                  <a:moveTo>
                    <a:pt x="121" y="69"/>
                  </a:moveTo>
                  <a:cubicBezTo>
                    <a:pt x="27" y="69"/>
                    <a:pt x="27" y="69"/>
                    <a:pt x="27" y="69"/>
                  </a:cubicBezTo>
                  <a:cubicBezTo>
                    <a:pt x="12" y="69"/>
                    <a:pt x="0" y="80"/>
                    <a:pt x="0" y="95"/>
                  </a:cubicBezTo>
                  <a:cubicBezTo>
                    <a:pt x="0" y="121"/>
                    <a:pt x="0" y="121"/>
                    <a:pt x="0" y="121"/>
                  </a:cubicBezTo>
                  <a:cubicBezTo>
                    <a:pt x="0" y="136"/>
                    <a:pt x="12" y="148"/>
                    <a:pt x="27" y="148"/>
                  </a:cubicBezTo>
                  <a:cubicBezTo>
                    <a:pt x="121" y="148"/>
                    <a:pt x="121" y="148"/>
                    <a:pt x="121" y="148"/>
                  </a:cubicBezTo>
                  <a:cubicBezTo>
                    <a:pt x="136" y="148"/>
                    <a:pt x="148" y="136"/>
                    <a:pt x="148" y="121"/>
                  </a:cubicBezTo>
                  <a:cubicBezTo>
                    <a:pt x="148" y="95"/>
                    <a:pt x="148" y="95"/>
                    <a:pt x="148" y="95"/>
                  </a:cubicBezTo>
                  <a:cubicBezTo>
                    <a:pt x="148" y="81"/>
                    <a:pt x="136" y="69"/>
                    <a:pt x="121" y="69"/>
                  </a:cubicBezTo>
                  <a:close/>
                  <a:moveTo>
                    <a:pt x="46" y="90"/>
                  </a:moveTo>
                  <a:cubicBezTo>
                    <a:pt x="36" y="90"/>
                    <a:pt x="36" y="90"/>
                    <a:pt x="36" y="90"/>
                  </a:cubicBezTo>
                  <a:cubicBezTo>
                    <a:pt x="36" y="132"/>
                    <a:pt x="36" y="132"/>
                    <a:pt x="36" y="132"/>
                  </a:cubicBezTo>
                  <a:cubicBezTo>
                    <a:pt x="28" y="132"/>
                    <a:pt x="28" y="132"/>
                    <a:pt x="28" y="132"/>
                  </a:cubicBezTo>
                  <a:cubicBezTo>
                    <a:pt x="28" y="90"/>
                    <a:pt x="28" y="90"/>
                    <a:pt x="28" y="90"/>
                  </a:cubicBezTo>
                  <a:cubicBezTo>
                    <a:pt x="19" y="90"/>
                    <a:pt x="19" y="90"/>
                    <a:pt x="19" y="90"/>
                  </a:cubicBezTo>
                  <a:cubicBezTo>
                    <a:pt x="19" y="83"/>
                    <a:pt x="19" y="83"/>
                    <a:pt x="19" y="83"/>
                  </a:cubicBezTo>
                  <a:cubicBezTo>
                    <a:pt x="46" y="83"/>
                    <a:pt x="46" y="83"/>
                    <a:pt x="46" y="83"/>
                  </a:cubicBezTo>
                  <a:lnTo>
                    <a:pt x="46" y="90"/>
                  </a:lnTo>
                  <a:close/>
                  <a:moveTo>
                    <a:pt x="69" y="134"/>
                  </a:moveTo>
                  <a:cubicBezTo>
                    <a:pt x="61" y="134"/>
                    <a:pt x="61" y="134"/>
                    <a:pt x="61" y="134"/>
                  </a:cubicBezTo>
                  <a:cubicBezTo>
                    <a:pt x="61" y="130"/>
                    <a:pt x="61" y="130"/>
                    <a:pt x="61" y="130"/>
                  </a:cubicBezTo>
                  <a:cubicBezTo>
                    <a:pt x="59" y="131"/>
                    <a:pt x="58" y="133"/>
                    <a:pt x="56" y="133"/>
                  </a:cubicBezTo>
                  <a:cubicBezTo>
                    <a:pt x="55" y="134"/>
                    <a:pt x="53" y="134"/>
                    <a:pt x="52" y="134"/>
                  </a:cubicBezTo>
                  <a:cubicBezTo>
                    <a:pt x="50" y="134"/>
                    <a:pt x="49" y="134"/>
                    <a:pt x="48" y="133"/>
                  </a:cubicBezTo>
                  <a:cubicBezTo>
                    <a:pt x="47" y="132"/>
                    <a:pt x="47" y="130"/>
                    <a:pt x="47" y="128"/>
                  </a:cubicBezTo>
                  <a:cubicBezTo>
                    <a:pt x="47" y="98"/>
                    <a:pt x="47" y="98"/>
                    <a:pt x="47" y="98"/>
                  </a:cubicBezTo>
                  <a:cubicBezTo>
                    <a:pt x="54" y="98"/>
                    <a:pt x="54" y="98"/>
                    <a:pt x="54" y="98"/>
                  </a:cubicBezTo>
                  <a:cubicBezTo>
                    <a:pt x="54" y="126"/>
                    <a:pt x="54" y="126"/>
                    <a:pt x="54" y="126"/>
                  </a:cubicBezTo>
                  <a:cubicBezTo>
                    <a:pt x="54" y="126"/>
                    <a:pt x="54" y="127"/>
                    <a:pt x="55" y="127"/>
                  </a:cubicBezTo>
                  <a:cubicBezTo>
                    <a:pt x="55" y="128"/>
                    <a:pt x="56" y="128"/>
                    <a:pt x="56" y="128"/>
                  </a:cubicBezTo>
                  <a:cubicBezTo>
                    <a:pt x="57" y="128"/>
                    <a:pt x="58" y="128"/>
                    <a:pt x="59" y="127"/>
                  </a:cubicBezTo>
                  <a:cubicBezTo>
                    <a:pt x="59" y="127"/>
                    <a:pt x="60" y="126"/>
                    <a:pt x="61" y="125"/>
                  </a:cubicBezTo>
                  <a:cubicBezTo>
                    <a:pt x="61" y="98"/>
                    <a:pt x="61" y="98"/>
                    <a:pt x="61" y="98"/>
                  </a:cubicBezTo>
                  <a:cubicBezTo>
                    <a:pt x="69" y="98"/>
                    <a:pt x="69" y="98"/>
                    <a:pt x="69" y="98"/>
                  </a:cubicBezTo>
                  <a:cubicBezTo>
                    <a:pt x="69" y="134"/>
                    <a:pt x="69" y="134"/>
                    <a:pt x="69" y="134"/>
                  </a:cubicBezTo>
                  <a:close/>
                  <a:moveTo>
                    <a:pt x="101" y="126"/>
                  </a:moveTo>
                  <a:cubicBezTo>
                    <a:pt x="101" y="128"/>
                    <a:pt x="101" y="130"/>
                    <a:pt x="99" y="131"/>
                  </a:cubicBezTo>
                  <a:cubicBezTo>
                    <a:pt x="98" y="133"/>
                    <a:pt x="96" y="134"/>
                    <a:pt x="94" y="134"/>
                  </a:cubicBezTo>
                  <a:cubicBezTo>
                    <a:pt x="93" y="134"/>
                    <a:pt x="89" y="134"/>
                    <a:pt x="88" y="134"/>
                  </a:cubicBezTo>
                  <a:cubicBezTo>
                    <a:pt x="87" y="133"/>
                    <a:pt x="86" y="132"/>
                    <a:pt x="85" y="131"/>
                  </a:cubicBezTo>
                  <a:cubicBezTo>
                    <a:pt x="85" y="134"/>
                    <a:pt x="85" y="134"/>
                    <a:pt x="85" y="134"/>
                  </a:cubicBezTo>
                  <a:cubicBezTo>
                    <a:pt x="77" y="134"/>
                    <a:pt x="77" y="134"/>
                    <a:pt x="77" y="134"/>
                  </a:cubicBezTo>
                  <a:cubicBezTo>
                    <a:pt x="77" y="84"/>
                    <a:pt x="77" y="84"/>
                    <a:pt x="77" y="84"/>
                  </a:cubicBezTo>
                  <a:cubicBezTo>
                    <a:pt x="85" y="84"/>
                    <a:pt x="85" y="84"/>
                    <a:pt x="85" y="84"/>
                  </a:cubicBezTo>
                  <a:cubicBezTo>
                    <a:pt x="85" y="101"/>
                    <a:pt x="85" y="101"/>
                    <a:pt x="85" y="101"/>
                  </a:cubicBezTo>
                  <a:cubicBezTo>
                    <a:pt x="86" y="100"/>
                    <a:pt x="87" y="99"/>
                    <a:pt x="88" y="98"/>
                  </a:cubicBezTo>
                  <a:cubicBezTo>
                    <a:pt x="89" y="98"/>
                    <a:pt x="92" y="97"/>
                    <a:pt x="94" y="97"/>
                  </a:cubicBezTo>
                  <a:cubicBezTo>
                    <a:pt x="96" y="97"/>
                    <a:pt x="98" y="97"/>
                    <a:pt x="99" y="99"/>
                  </a:cubicBezTo>
                  <a:cubicBezTo>
                    <a:pt x="100" y="100"/>
                    <a:pt x="101" y="103"/>
                    <a:pt x="101" y="106"/>
                  </a:cubicBezTo>
                  <a:cubicBezTo>
                    <a:pt x="101" y="126"/>
                    <a:pt x="101" y="126"/>
                    <a:pt x="101" y="126"/>
                  </a:cubicBezTo>
                  <a:close/>
                  <a:moveTo>
                    <a:pt x="129" y="116"/>
                  </a:moveTo>
                  <a:cubicBezTo>
                    <a:pt x="115" y="116"/>
                    <a:pt x="115" y="116"/>
                    <a:pt x="115" y="116"/>
                  </a:cubicBezTo>
                  <a:cubicBezTo>
                    <a:pt x="115" y="123"/>
                    <a:pt x="115" y="123"/>
                    <a:pt x="115" y="123"/>
                  </a:cubicBezTo>
                  <a:cubicBezTo>
                    <a:pt x="115" y="125"/>
                    <a:pt x="115" y="126"/>
                    <a:pt x="115" y="127"/>
                  </a:cubicBezTo>
                  <a:cubicBezTo>
                    <a:pt x="116" y="128"/>
                    <a:pt x="117" y="128"/>
                    <a:pt x="118" y="128"/>
                  </a:cubicBezTo>
                  <a:cubicBezTo>
                    <a:pt x="119" y="128"/>
                    <a:pt x="120" y="128"/>
                    <a:pt x="121" y="127"/>
                  </a:cubicBezTo>
                  <a:cubicBezTo>
                    <a:pt x="121" y="126"/>
                    <a:pt x="121" y="125"/>
                    <a:pt x="121" y="123"/>
                  </a:cubicBezTo>
                  <a:cubicBezTo>
                    <a:pt x="121" y="121"/>
                    <a:pt x="121" y="121"/>
                    <a:pt x="121" y="121"/>
                  </a:cubicBezTo>
                  <a:cubicBezTo>
                    <a:pt x="129" y="121"/>
                    <a:pt x="129" y="121"/>
                    <a:pt x="129" y="121"/>
                  </a:cubicBezTo>
                  <a:cubicBezTo>
                    <a:pt x="129" y="123"/>
                    <a:pt x="129" y="123"/>
                    <a:pt x="129" y="123"/>
                  </a:cubicBezTo>
                  <a:cubicBezTo>
                    <a:pt x="129" y="127"/>
                    <a:pt x="128" y="130"/>
                    <a:pt x="126" y="132"/>
                  </a:cubicBezTo>
                  <a:cubicBezTo>
                    <a:pt x="124" y="133"/>
                    <a:pt x="122" y="134"/>
                    <a:pt x="118" y="134"/>
                  </a:cubicBezTo>
                  <a:cubicBezTo>
                    <a:pt x="114" y="134"/>
                    <a:pt x="111" y="133"/>
                    <a:pt x="110" y="131"/>
                  </a:cubicBezTo>
                  <a:cubicBezTo>
                    <a:pt x="108" y="129"/>
                    <a:pt x="107" y="127"/>
                    <a:pt x="107" y="123"/>
                  </a:cubicBezTo>
                  <a:cubicBezTo>
                    <a:pt x="107" y="107"/>
                    <a:pt x="107" y="107"/>
                    <a:pt x="107" y="107"/>
                  </a:cubicBezTo>
                  <a:cubicBezTo>
                    <a:pt x="107" y="104"/>
                    <a:pt x="108" y="101"/>
                    <a:pt x="110" y="99"/>
                  </a:cubicBezTo>
                  <a:cubicBezTo>
                    <a:pt x="112" y="97"/>
                    <a:pt x="115" y="96"/>
                    <a:pt x="118" y="96"/>
                  </a:cubicBezTo>
                  <a:cubicBezTo>
                    <a:pt x="122" y="96"/>
                    <a:pt x="125" y="97"/>
                    <a:pt x="126" y="99"/>
                  </a:cubicBezTo>
                  <a:cubicBezTo>
                    <a:pt x="128" y="101"/>
                    <a:pt x="129" y="104"/>
                    <a:pt x="129" y="107"/>
                  </a:cubicBezTo>
                  <a:cubicBezTo>
                    <a:pt x="129" y="116"/>
                    <a:pt x="129" y="116"/>
                    <a:pt x="129" y="116"/>
                  </a:cubicBezTo>
                  <a:close/>
                  <a:moveTo>
                    <a:pt x="118" y="103"/>
                  </a:moveTo>
                  <a:cubicBezTo>
                    <a:pt x="117" y="103"/>
                    <a:pt x="116" y="103"/>
                    <a:pt x="115" y="104"/>
                  </a:cubicBezTo>
                  <a:cubicBezTo>
                    <a:pt x="115" y="104"/>
                    <a:pt x="115" y="105"/>
                    <a:pt x="115" y="107"/>
                  </a:cubicBezTo>
                  <a:cubicBezTo>
                    <a:pt x="115" y="111"/>
                    <a:pt x="115" y="111"/>
                    <a:pt x="115" y="111"/>
                  </a:cubicBezTo>
                  <a:cubicBezTo>
                    <a:pt x="121" y="111"/>
                    <a:pt x="121" y="111"/>
                    <a:pt x="121" y="111"/>
                  </a:cubicBezTo>
                  <a:cubicBezTo>
                    <a:pt x="121" y="107"/>
                    <a:pt x="121" y="107"/>
                    <a:pt x="121" y="107"/>
                  </a:cubicBezTo>
                  <a:cubicBezTo>
                    <a:pt x="121" y="105"/>
                    <a:pt x="121" y="104"/>
                    <a:pt x="121" y="104"/>
                  </a:cubicBezTo>
                  <a:cubicBezTo>
                    <a:pt x="120" y="103"/>
                    <a:pt x="119" y="103"/>
                    <a:pt x="118" y="103"/>
                  </a:cubicBezTo>
                  <a:close/>
                  <a:moveTo>
                    <a:pt x="88" y="103"/>
                  </a:moveTo>
                  <a:cubicBezTo>
                    <a:pt x="87" y="103"/>
                    <a:pt x="87" y="103"/>
                    <a:pt x="86" y="104"/>
                  </a:cubicBezTo>
                  <a:cubicBezTo>
                    <a:pt x="86" y="104"/>
                    <a:pt x="85" y="104"/>
                    <a:pt x="85" y="105"/>
                  </a:cubicBezTo>
                  <a:cubicBezTo>
                    <a:pt x="85" y="127"/>
                    <a:pt x="85" y="127"/>
                    <a:pt x="85" y="127"/>
                  </a:cubicBezTo>
                  <a:cubicBezTo>
                    <a:pt x="85" y="128"/>
                    <a:pt x="86" y="128"/>
                    <a:pt x="86" y="128"/>
                  </a:cubicBezTo>
                  <a:cubicBezTo>
                    <a:pt x="87" y="129"/>
                    <a:pt x="88" y="129"/>
                    <a:pt x="88" y="129"/>
                  </a:cubicBezTo>
                  <a:cubicBezTo>
                    <a:pt x="89" y="129"/>
                    <a:pt x="92" y="129"/>
                    <a:pt x="92" y="128"/>
                  </a:cubicBezTo>
                  <a:cubicBezTo>
                    <a:pt x="93" y="127"/>
                    <a:pt x="93" y="127"/>
                    <a:pt x="93" y="126"/>
                  </a:cubicBezTo>
                  <a:cubicBezTo>
                    <a:pt x="93" y="107"/>
                    <a:pt x="93" y="107"/>
                    <a:pt x="93" y="107"/>
                  </a:cubicBezTo>
                  <a:cubicBezTo>
                    <a:pt x="93" y="106"/>
                    <a:pt x="93" y="105"/>
                    <a:pt x="92" y="104"/>
                  </a:cubicBezTo>
                  <a:cubicBezTo>
                    <a:pt x="92" y="103"/>
                    <a:pt x="89" y="103"/>
                    <a:pt x="88" y="103"/>
                  </a:cubicBezTo>
                  <a:close/>
                  <a:moveTo>
                    <a:pt x="97" y="60"/>
                  </a:moveTo>
                  <a:cubicBezTo>
                    <a:pt x="99" y="60"/>
                    <a:pt x="101" y="60"/>
                    <a:pt x="102" y="59"/>
                  </a:cubicBezTo>
                  <a:cubicBezTo>
                    <a:pt x="104" y="58"/>
                    <a:pt x="106" y="57"/>
                    <a:pt x="107" y="55"/>
                  </a:cubicBezTo>
                  <a:cubicBezTo>
                    <a:pt x="107" y="60"/>
                    <a:pt x="107" y="60"/>
                    <a:pt x="107" y="60"/>
                  </a:cubicBezTo>
                  <a:cubicBezTo>
                    <a:pt x="116" y="60"/>
                    <a:pt x="116" y="60"/>
                    <a:pt x="116" y="60"/>
                  </a:cubicBezTo>
                  <a:cubicBezTo>
                    <a:pt x="116" y="18"/>
                    <a:pt x="116" y="18"/>
                    <a:pt x="116" y="18"/>
                  </a:cubicBezTo>
                  <a:cubicBezTo>
                    <a:pt x="107" y="18"/>
                    <a:pt x="107" y="18"/>
                    <a:pt x="107" y="18"/>
                  </a:cubicBezTo>
                  <a:cubicBezTo>
                    <a:pt x="107" y="50"/>
                    <a:pt x="107" y="50"/>
                    <a:pt x="107" y="50"/>
                  </a:cubicBezTo>
                  <a:cubicBezTo>
                    <a:pt x="106" y="51"/>
                    <a:pt x="106" y="51"/>
                    <a:pt x="105" y="52"/>
                  </a:cubicBezTo>
                  <a:cubicBezTo>
                    <a:pt x="104" y="53"/>
                    <a:pt x="103" y="53"/>
                    <a:pt x="102" y="53"/>
                  </a:cubicBezTo>
                  <a:cubicBezTo>
                    <a:pt x="101" y="53"/>
                    <a:pt x="101" y="53"/>
                    <a:pt x="101" y="52"/>
                  </a:cubicBezTo>
                  <a:cubicBezTo>
                    <a:pt x="100" y="52"/>
                    <a:pt x="100" y="51"/>
                    <a:pt x="100" y="50"/>
                  </a:cubicBezTo>
                  <a:cubicBezTo>
                    <a:pt x="100" y="18"/>
                    <a:pt x="100" y="18"/>
                    <a:pt x="100" y="18"/>
                  </a:cubicBezTo>
                  <a:cubicBezTo>
                    <a:pt x="92" y="18"/>
                    <a:pt x="92" y="18"/>
                    <a:pt x="92" y="18"/>
                  </a:cubicBezTo>
                  <a:cubicBezTo>
                    <a:pt x="92" y="53"/>
                    <a:pt x="92" y="53"/>
                    <a:pt x="92" y="53"/>
                  </a:cubicBezTo>
                  <a:cubicBezTo>
                    <a:pt x="92" y="55"/>
                    <a:pt x="92" y="57"/>
                    <a:pt x="93" y="59"/>
                  </a:cubicBezTo>
                  <a:cubicBezTo>
                    <a:pt x="94" y="60"/>
                    <a:pt x="96" y="60"/>
                    <a:pt x="97" y="60"/>
                  </a:cubicBezTo>
                  <a:close/>
                  <a:moveTo>
                    <a:pt x="73" y="61"/>
                  </a:moveTo>
                  <a:cubicBezTo>
                    <a:pt x="77" y="61"/>
                    <a:pt x="80" y="60"/>
                    <a:pt x="82" y="58"/>
                  </a:cubicBezTo>
                  <a:cubicBezTo>
                    <a:pt x="84" y="56"/>
                    <a:pt x="85" y="53"/>
                    <a:pt x="85" y="49"/>
                  </a:cubicBezTo>
                  <a:cubicBezTo>
                    <a:pt x="85" y="28"/>
                    <a:pt x="85" y="28"/>
                    <a:pt x="85" y="28"/>
                  </a:cubicBezTo>
                  <a:cubicBezTo>
                    <a:pt x="85" y="25"/>
                    <a:pt x="84" y="22"/>
                    <a:pt x="82" y="20"/>
                  </a:cubicBezTo>
                  <a:cubicBezTo>
                    <a:pt x="79" y="18"/>
                    <a:pt x="77" y="17"/>
                    <a:pt x="73" y="17"/>
                  </a:cubicBezTo>
                  <a:cubicBezTo>
                    <a:pt x="69" y="17"/>
                    <a:pt x="66" y="18"/>
                    <a:pt x="64" y="20"/>
                  </a:cubicBezTo>
                  <a:cubicBezTo>
                    <a:pt x="62" y="22"/>
                    <a:pt x="61" y="25"/>
                    <a:pt x="61" y="28"/>
                  </a:cubicBezTo>
                  <a:cubicBezTo>
                    <a:pt x="61" y="49"/>
                    <a:pt x="61" y="49"/>
                    <a:pt x="61" y="49"/>
                  </a:cubicBezTo>
                  <a:cubicBezTo>
                    <a:pt x="61" y="53"/>
                    <a:pt x="62" y="56"/>
                    <a:pt x="64" y="58"/>
                  </a:cubicBezTo>
                  <a:cubicBezTo>
                    <a:pt x="66" y="60"/>
                    <a:pt x="69" y="61"/>
                    <a:pt x="73" y="61"/>
                  </a:cubicBezTo>
                  <a:close/>
                  <a:moveTo>
                    <a:pt x="69" y="27"/>
                  </a:moveTo>
                  <a:cubicBezTo>
                    <a:pt x="69" y="27"/>
                    <a:pt x="70" y="26"/>
                    <a:pt x="70" y="25"/>
                  </a:cubicBezTo>
                  <a:cubicBezTo>
                    <a:pt x="71" y="25"/>
                    <a:pt x="72" y="24"/>
                    <a:pt x="73" y="24"/>
                  </a:cubicBezTo>
                  <a:cubicBezTo>
                    <a:pt x="74" y="24"/>
                    <a:pt x="75" y="25"/>
                    <a:pt x="75" y="25"/>
                  </a:cubicBezTo>
                  <a:cubicBezTo>
                    <a:pt x="76" y="26"/>
                    <a:pt x="76" y="27"/>
                    <a:pt x="76" y="27"/>
                  </a:cubicBezTo>
                  <a:cubicBezTo>
                    <a:pt x="76" y="50"/>
                    <a:pt x="76" y="50"/>
                    <a:pt x="76" y="50"/>
                  </a:cubicBezTo>
                  <a:cubicBezTo>
                    <a:pt x="76" y="51"/>
                    <a:pt x="76" y="52"/>
                    <a:pt x="75" y="53"/>
                  </a:cubicBezTo>
                  <a:cubicBezTo>
                    <a:pt x="75" y="53"/>
                    <a:pt x="74" y="54"/>
                    <a:pt x="73" y="54"/>
                  </a:cubicBezTo>
                  <a:cubicBezTo>
                    <a:pt x="72" y="54"/>
                    <a:pt x="71" y="53"/>
                    <a:pt x="70" y="53"/>
                  </a:cubicBezTo>
                  <a:cubicBezTo>
                    <a:pt x="70" y="52"/>
                    <a:pt x="69" y="51"/>
                    <a:pt x="69" y="50"/>
                  </a:cubicBezTo>
                  <a:cubicBezTo>
                    <a:pt x="69" y="27"/>
                    <a:pt x="69" y="27"/>
                    <a:pt x="69" y="27"/>
                  </a:cubicBezTo>
                  <a:close/>
                  <a:moveTo>
                    <a:pt x="39" y="60"/>
                  </a:moveTo>
                  <a:cubicBezTo>
                    <a:pt x="49" y="60"/>
                    <a:pt x="49" y="60"/>
                    <a:pt x="49" y="60"/>
                  </a:cubicBezTo>
                  <a:cubicBezTo>
                    <a:pt x="49" y="33"/>
                    <a:pt x="49" y="33"/>
                    <a:pt x="49" y="33"/>
                  </a:cubicBezTo>
                  <a:cubicBezTo>
                    <a:pt x="60" y="0"/>
                    <a:pt x="60" y="0"/>
                    <a:pt x="60" y="0"/>
                  </a:cubicBezTo>
                  <a:cubicBezTo>
                    <a:pt x="50" y="0"/>
                    <a:pt x="50" y="0"/>
                    <a:pt x="50" y="0"/>
                  </a:cubicBezTo>
                  <a:cubicBezTo>
                    <a:pt x="44" y="23"/>
                    <a:pt x="44" y="23"/>
                    <a:pt x="44" y="23"/>
                  </a:cubicBezTo>
                  <a:cubicBezTo>
                    <a:pt x="44" y="23"/>
                    <a:pt x="44" y="23"/>
                    <a:pt x="44" y="23"/>
                  </a:cubicBezTo>
                  <a:cubicBezTo>
                    <a:pt x="38" y="0"/>
                    <a:pt x="38" y="0"/>
                    <a:pt x="38" y="0"/>
                  </a:cubicBezTo>
                  <a:cubicBezTo>
                    <a:pt x="28" y="0"/>
                    <a:pt x="28" y="0"/>
                    <a:pt x="28" y="0"/>
                  </a:cubicBezTo>
                  <a:cubicBezTo>
                    <a:pt x="39" y="34"/>
                    <a:pt x="39" y="34"/>
                    <a:pt x="39" y="34"/>
                  </a:cubicBezTo>
                  <a:cubicBezTo>
                    <a:pt x="39" y="60"/>
                    <a:pt x="39" y="60"/>
                    <a:pt x="39"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grpSp>
      <p:grpSp>
        <p:nvGrpSpPr>
          <p:cNvPr id="18" name="Group 34"/>
          <p:cNvGrpSpPr>
            <a:grpSpLocks noChangeAspect="1"/>
          </p:cNvGrpSpPr>
          <p:nvPr/>
        </p:nvGrpSpPr>
        <p:grpSpPr bwMode="auto">
          <a:xfrm>
            <a:off x="3250830" y="1742101"/>
            <a:ext cx="515028" cy="515938"/>
            <a:chOff x="6469" y="1151"/>
            <a:chExt cx="566" cy="567"/>
          </a:xfrm>
        </p:grpSpPr>
        <p:sp>
          <p:nvSpPr>
            <p:cNvPr id="19" name="Oval 35"/>
            <p:cNvSpPr>
              <a:spLocks noChangeArrowheads="1"/>
            </p:cNvSpPr>
            <p:nvPr/>
          </p:nvSpPr>
          <p:spPr bwMode="auto">
            <a:xfrm>
              <a:off x="6469" y="1151"/>
              <a:ext cx="566" cy="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sp>
          <p:nvSpPr>
            <p:cNvPr id="20" name="Freeform 36"/>
            <p:cNvSpPr/>
            <p:nvPr/>
          </p:nvSpPr>
          <p:spPr bwMode="auto">
            <a:xfrm>
              <a:off x="6599" y="1302"/>
              <a:ext cx="306" cy="262"/>
            </a:xfrm>
            <a:custGeom>
              <a:avLst/>
              <a:gdLst>
                <a:gd name="T0" fmla="*/ 109 w 130"/>
                <a:gd name="T1" fmla="*/ 10 h 111"/>
                <a:gd name="T2" fmla="*/ 90 w 130"/>
                <a:gd name="T3" fmla="*/ 1 h 111"/>
                <a:gd name="T4" fmla="*/ 63 w 130"/>
                <a:gd name="T5" fmla="*/ 28 h 111"/>
                <a:gd name="T6" fmla="*/ 64 w 130"/>
                <a:gd name="T7" fmla="*/ 35 h 111"/>
                <a:gd name="T8" fmla="*/ 9 w 130"/>
                <a:gd name="T9" fmla="*/ 4 h 111"/>
                <a:gd name="T10" fmla="*/ 6 w 130"/>
                <a:gd name="T11" fmla="*/ 19 h 111"/>
                <a:gd name="T12" fmla="*/ 18 w 130"/>
                <a:gd name="T13" fmla="*/ 42 h 111"/>
                <a:gd name="T14" fmla="*/ 6 w 130"/>
                <a:gd name="T15" fmla="*/ 39 h 111"/>
                <a:gd name="T16" fmla="*/ 6 w 130"/>
                <a:gd name="T17" fmla="*/ 39 h 111"/>
                <a:gd name="T18" fmla="*/ 27 w 130"/>
                <a:gd name="T19" fmla="*/ 67 h 111"/>
                <a:gd name="T20" fmla="*/ 20 w 130"/>
                <a:gd name="T21" fmla="*/ 68 h 111"/>
                <a:gd name="T22" fmla="*/ 15 w 130"/>
                <a:gd name="T23" fmla="*/ 67 h 111"/>
                <a:gd name="T24" fmla="*/ 40 w 130"/>
                <a:gd name="T25" fmla="*/ 87 h 111"/>
                <a:gd name="T26" fmla="*/ 7 w 130"/>
                <a:gd name="T27" fmla="*/ 99 h 111"/>
                <a:gd name="T28" fmla="*/ 0 w 130"/>
                <a:gd name="T29" fmla="*/ 99 h 111"/>
                <a:gd name="T30" fmla="*/ 41 w 130"/>
                <a:gd name="T31" fmla="*/ 111 h 111"/>
                <a:gd name="T32" fmla="*/ 116 w 130"/>
                <a:gd name="T33" fmla="*/ 32 h 111"/>
                <a:gd name="T34" fmla="*/ 116 w 130"/>
                <a:gd name="T35" fmla="*/ 29 h 111"/>
                <a:gd name="T36" fmla="*/ 130 w 130"/>
                <a:gd name="T37" fmla="*/ 14 h 111"/>
                <a:gd name="T38" fmla="*/ 114 w 130"/>
                <a:gd name="T39" fmla="*/ 18 h 111"/>
                <a:gd name="T40" fmla="*/ 126 w 130"/>
                <a:gd name="T41" fmla="*/ 3 h 111"/>
                <a:gd name="T42" fmla="*/ 109 w 130"/>
                <a:gd name="T43" fmla="*/ 1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1">
                  <a:moveTo>
                    <a:pt x="109" y="10"/>
                  </a:moveTo>
                  <a:cubicBezTo>
                    <a:pt x="104" y="4"/>
                    <a:pt x="97" y="1"/>
                    <a:pt x="90" y="1"/>
                  </a:cubicBezTo>
                  <a:cubicBezTo>
                    <a:pt x="75" y="0"/>
                    <a:pt x="63" y="13"/>
                    <a:pt x="63" y="28"/>
                  </a:cubicBezTo>
                  <a:cubicBezTo>
                    <a:pt x="63" y="30"/>
                    <a:pt x="64" y="33"/>
                    <a:pt x="64" y="35"/>
                  </a:cubicBezTo>
                  <a:cubicBezTo>
                    <a:pt x="42" y="33"/>
                    <a:pt x="22" y="22"/>
                    <a:pt x="9" y="4"/>
                  </a:cubicBezTo>
                  <a:cubicBezTo>
                    <a:pt x="7" y="9"/>
                    <a:pt x="6" y="13"/>
                    <a:pt x="6" y="19"/>
                  </a:cubicBezTo>
                  <a:cubicBezTo>
                    <a:pt x="6" y="28"/>
                    <a:pt x="10" y="37"/>
                    <a:pt x="18" y="42"/>
                  </a:cubicBezTo>
                  <a:cubicBezTo>
                    <a:pt x="13" y="42"/>
                    <a:pt x="9" y="41"/>
                    <a:pt x="6" y="39"/>
                  </a:cubicBezTo>
                  <a:cubicBezTo>
                    <a:pt x="6" y="39"/>
                    <a:pt x="6" y="39"/>
                    <a:pt x="6" y="39"/>
                  </a:cubicBezTo>
                  <a:cubicBezTo>
                    <a:pt x="6" y="53"/>
                    <a:pt x="15" y="64"/>
                    <a:pt x="27" y="67"/>
                  </a:cubicBezTo>
                  <a:cubicBezTo>
                    <a:pt x="25" y="68"/>
                    <a:pt x="22" y="68"/>
                    <a:pt x="20" y="68"/>
                  </a:cubicBezTo>
                  <a:cubicBezTo>
                    <a:pt x="18" y="68"/>
                    <a:pt x="16" y="68"/>
                    <a:pt x="15" y="67"/>
                  </a:cubicBezTo>
                  <a:cubicBezTo>
                    <a:pt x="18" y="79"/>
                    <a:pt x="28" y="87"/>
                    <a:pt x="40" y="87"/>
                  </a:cubicBezTo>
                  <a:cubicBezTo>
                    <a:pt x="31" y="95"/>
                    <a:pt x="19" y="99"/>
                    <a:pt x="7" y="99"/>
                  </a:cubicBezTo>
                  <a:cubicBezTo>
                    <a:pt x="5" y="99"/>
                    <a:pt x="2" y="99"/>
                    <a:pt x="0" y="99"/>
                  </a:cubicBezTo>
                  <a:cubicBezTo>
                    <a:pt x="12" y="107"/>
                    <a:pt x="26" y="111"/>
                    <a:pt x="41" y="111"/>
                  </a:cubicBezTo>
                  <a:cubicBezTo>
                    <a:pt x="90" y="111"/>
                    <a:pt x="116" y="69"/>
                    <a:pt x="116" y="32"/>
                  </a:cubicBezTo>
                  <a:cubicBezTo>
                    <a:pt x="116" y="31"/>
                    <a:pt x="116" y="30"/>
                    <a:pt x="116" y="29"/>
                  </a:cubicBezTo>
                  <a:cubicBezTo>
                    <a:pt x="122" y="25"/>
                    <a:pt x="126" y="20"/>
                    <a:pt x="130" y="14"/>
                  </a:cubicBezTo>
                  <a:cubicBezTo>
                    <a:pt x="125" y="16"/>
                    <a:pt x="120" y="18"/>
                    <a:pt x="114" y="18"/>
                  </a:cubicBezTo>
                  <a:cubicBezTo>
                    <a:pt x="120" y="15"/>
                    <a:pt x="124" y="10"/>
                    <a:pt x="126" y="3"/>
                  </a:cubicBezTo>
                  <a:cubicBezTo>
                    <a:pt x="121" y="6"/>
                    <a:pt x="115" y="9"/>
                    <a:pt x="10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Segoe UI"/>
                <a:ea typeface="微软雅黑"/>
                <a:cs typeface="+mn-cs"/>
              </a:endParaRPr>
            </a:p>
          </p:txBody>
        </p:sp>
      </p:grpSp>
      <p:sp>
        <p:nvSpPr>
          <p:cNvPr id="23" name="矩形 22"/>
          <p:cNvSpPr/>
          <p:nvPr/>
        </p:nvSpPr>
        <p:spPr>
          <a:xfrm>
            <a:off x="7606748" y="2443582"/>
            <a:ext cx="1016175" cy="369332"/>
          </a:xfrm>
          <a:prstGeom prst="rect">
            <a:avLst/>
          </a:prstGeom>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B050"/>
                </a:solidFill>
                <a:effectLst/>
                <a:uLnTx/>
                <a:uFillTx/>
                <a:latin typeface="Segoe UI"/>
                <a:ea typeface="微软雅黑"/>
                <a:cs typeface="+mn-cs"/>
              </a:rPr>
              <a:t>简单</a:t>
            </a:r>
            <a:endParaRPr kumimoji="0" lang="zh-CN" altLang="en-US" sz="1400" b="1" i="0" u="none" strike="noStrike" kern="1200" cap="none" spc="0" normalizeH="0" baseline="0" noProof="0" dirty="0">
              <a:ln>
                <a:noFill/>
              </a:ln>
              <a:solidFill>
                <a:srgbClr val="00B050"/>
              </a:solidFill>
              <a:effectLst/>
              <a:uLnTx/>
              <a:uFillTx/>
              <a:latin typeface="Segoe UI"/>
              <a:ea typeface="微软雅黑"/>
              <a:cs typeface="+mn-cs"/>
            </a:endParaRPr>
          </a:p>
        </p:txBody>
      </p:sp>
      <p:sp>
        <p:nvSpPr>
          <p:cNvPr id="24" name="矩形 23"/>
          <p:cNvSpPr/>
          <p:nvPr/>
        </p:nvSpPr>
        <p:spPr>
          <a:xfrm>
            <a:off x="6914611" y="2700939"/>
            <a:ext cx="3154017" cy="1052596"/>
          </a:xfrm>
          <a:prstGeom prst="rect">
            <a:avLst/>
          </a:prstGeom>
        </p:spPr>
        <p:txBody>
          <a:bodyPr wrap="square">
            <a:spAutoFit/>
          </a:bodyPr>
          <a:lstStyle/>
          <a:p>
            <a:pPr lvl="0" algn="just">
              <a:lnSpc>
                <a:spcPct val="130000"/>
              </a:lnSpc>
            </a:pPr>
            <a:r>
              <a:rPr lang="zh-CN" altLang="en-US" sz="1600" dirty="0"/>
              <a:t>简单时态，简单句子，简短</a:t>
            </a:r>
            <a:r>
              <a:rPr lang="zh-CN" altLang="en-US" sz="1600" dirty="0" smtClean="0"/>
              <a:t>段落</a:t>
            </a:r>
            <a:endParaRPr lang="en-US" altLang="zh-CN" sz="1600" dirty="0" smtClean="0"/>
          </a:p>
          <a:p>
            <a:pPr lvl="0" algn="just">
              <a:lnSpc>
                <a:spcPct val="130000"/>
              </a:lnSpc>
            </a:pPr>
            <a:r>
              <a:rPr lang="zh-CN" altLang="en-US" sz="1600" dirty="0" smtClean="0"/>
              <a:t>（一般现在时   一个句子只表达一个意思      提供停顿）</a:t>
            </a:r>
            <a:endParaRPr lang="zh-CN" altLang="en-US" sz="1600" dirty="0"/>
          </a:p>
        </p:txBody>
      </p:sp>
      <p:sp>
        <p:nvSpPr>
          <p:cNvPr id="25" name="矩形 24"/>
          <p:cNvSpPr/>
          <p:nvPr/>
        </p:nvSpPr>
        <p:spPr>
          <a:xfrm>
            <a:off x="2714625" y="5117220"/>
            <a:ext cx="1685925" cy="646331"/>
          </a:xfrm>
          <a:prstGeom prst="rect">
            <a:avLst/>
          </a:prstGeom>
        </p:spPr>
        <p:txBody>
          <a:bodyPr wrap="square">
            <a:spAutoFit/>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B050"/>
                </a:solidFill>
                <a:effectLst/>
                <a:uLnTx/>
                <a:uFillTx/>
                <a:latin typeface="Segoe UI"/>
                <a:ea typeface="微软雅黑"/>
                <a:cs typeface="+mn-cs"/>
              </a:rPr>
              <a:t>第一</a:t>
            </a:r>
            <a:r>
              <a:rPr kumimoji="0" lang="zh-CN" altLang="en-US" b="1" i="0" u="none" strike="noStrike" kern="1200" cap="none" spc="0" normalizeH="0" baseline="0" noProof="0" dirty="0" smtClean="0">
                <a:ln>
                  <a:noFill/>
                </a:ln>
                <a:solidFill>
                  <a:srgbClr val="00B050"/>
                </a:solidFill>
                <a:effectLst/>
                <a:uLnTx/>
                <a:uFillTx/>
                <a:latin typeface="Segoe UI"/>
                <a:ea typeface="微软雅黑"/>
                <a:cs typeface="+mn-cs"/>
              </a:rPr>
              <a:t>人称复数（</a:t>
            </a:r>
            <a:r>
              <a:rPr kumimoji="0" lang="en-US" altLang="zh-CN" b="1" i="0" u="none" strike="noStrike" kern="1200" cap="none" spc="0" normalizeH="0" baseline="0" noProof="0" dirty="0" smtClean="0">
                <a:ln>
                  <a:noFill/>
                </a:ln>
                <a:solidFill>
                  <a:srgbClr val="00B050"/>
                </a:solidFill>
                <a:effectLst/>
                <a:uLnTx/>
                <a:uFillTx/>
                <a:latin typeface="Segoe UI"/>
                <a:ea typeface="微软雅黑"/>
                <a:cs typeface="+mn-cs"/>
              </a:rPr>
              <a:t>we</a:t>
            </a:r>
            <a:r>
              <a:rPr kumimoji="0" lang="zh-CN" altLang="en-US" b="1" i="0" u="none" strike="noStrike" kern="1200" cap="none" spc="0" normalizeH="0" baseline="0" noProof="0" dirty="0" smtClean="0">
                <a:ln>
                  <a:noFill/>
                </a:ln>
                <a:solidFill>
                  <a:srgbClr val="00B050"/>
                </a:solidFill>
                <a:effectLst/>
                <a:uLnTx/>
                <a:uFillTx/>
                <a:latin typeface="Segoe UI"/>
                <a:ea typeface="微软雅黑"/>
                <a:cs typeface="+mn-cs"/>
              </a:rPr>
              <a:t>）</a:t>
            </a:r>
            <a:endParaRPr kumimoji="0" lang="zh-CN" altLang="en-US" b="1" i="0" u="none" strike="noStrike" kern="1200" cap="none" spc="0" normalizeH="0" baseline="0" noProof="0" dirty="0">
              <a:ln>
                <a:noFill/>
              </a:ln>
              <a:solidFill>
                <a:srgbClr val="00B050"/>
              </a:solidFill>
              <a:effectLst/>
              <a:uLnTx/>
              <a:uFillTx/>
              <a:latin typeface="Segoe UI"/>
              <a:ea typeface="微软雅黑"/>
              <a:cs typeface="+mn-cs"/>
            </a:endParaRPr>
          </a:p>
        </p:txBody>
      </p:sp>
      <p:sp>
        <p:nvSpPr>
          <p:cNvPr id="26" name="矩形 25"/>
          <p:cNvSpPr/>
          <p:nvPr/>
        </p:nvSpPr>
        <p:spPr>
          <a:xfrm>
            <a:off x="7606748" y="4569097"/>
            <a:ext cx="4011038" cy="1754326"/>
          </a:xfrm>
          <a:prstGeom prst="rect">
            <a:avLst/>
          </a:prstGeom>
        </p:spPr>
        <p:txBody>
          <a:bodyPr wrap="square">
            <a:spAutoFit/>
          </a:bodyPr>
          <a:lstStyle/>
          <a:p>
            <a:r>
              <a:rPr lang="zh-CN" altLang="en-US" dirty="0"/>
              <a:t>常犯错误：</a:t>
            </a:r>
            <a:endParaRPr lang="en-US" altLang="zh-CN" dirty="0"/>
          </a:p>
          <a:p>
            <a:pPr marL="342900" indent="-342900">
              <a:buAutoNum type="arabicPeriod"/>
            </a:pPr>
            <a:r>
              <a:rPr lang="en-US" altLang="zh-CN" dirty="0" smtClean="0"/>
              <a:t>an</a:t>
            </a:r>
            <a:r>
              <a:rPr lang="zh-CN" altLang="en-US" dirty="0"/>
              <a:t>，</a:t>
            </a:r>
            <a:r>
              <a:rPr lang="en-US" altLang="zh-CN" dirty="0"/>
              <a:t>a</a:t>
            </a:r>
            <a:r>
              <a:rPr lang="zh-CN" altLang="en-US" dirty="0" smtClean="0"/>
              <a:t>不分</a:t>
            </a:r>
            <a:endParaRPr lang="en-US" altLang="zh-CN" dirty="0" smtClean="0"/>
          </a:p>
          <a:p>
            <a:pPr marL="342900" indent="-342900">
              <a:buAutoNum type="arabicPeriod"/>
            </a:pPr>
            <a:r>
              <a:rPr lang="en-US" altLang="zh-CN" dirty="0"/>
              <a:t> </a:t>
            </a:r>
            <a:r>
              <a:rPr lang="zh-CN" altLang="en-US" dirty="0"/>
              <a:t>单复数不分：例如该加</a:t>
            </a:r>
            <a:r>
              <a:rPr lang="en-US" altLang="zh-CN" dirty="0"/>
              <a:t>s</a:t>
            </a:r>
            <a:r>
              <a:rPr lang="zh-CN" altLang="en-US" dirty="0"/>
              <a:t>的地方没加</a:t>
            </a:r>
            <a:r>
              <a:rPr lang="en-US" altLang="zh-CN" dirty="0" smtClean="0"/>
              <a:t>s</a:t>
            </a:r>
            <a:r>
              <a:rPr lang="zh-CN" altLang="en-US" dirty="0" smtClean="0"/>
              <a:t>，</a:t>
            </a:r>
            <a:endParaRPr lang="en-US" altLang="zh-CN" dirty="0" smtClean="0"/>
          </a:p>
          <a:p>
            <a:r>
              <a:rPr lang="en-US" altLang="zh-CN" dirty="0" smtClean="0"/>
              <a:t>3. </a:t>
            </a:r>
            <a:r>
              <a:rPr lang="en-US" altLang="zh-CN" dirty="0"/>
              <a:t> </a:t>
            </a:r>
            <a:r>
              <a:rPr lang="zh-CN" altLang="en-US" dirty="0" smtClean="0"/>
              <a:t>该</a:t>
            </a:r>
            <a:r>
              <a:rPr lang="zh-CN" altLang="en-US" dirty="0"/>
              <a:t>用</a:t>
            </a:r>
            <a:r>
              <a:rPr lang="en-US" altLang="zh-CN" dirty="0"/>
              <a:t>have</a:t>
            </a:r>
            <a:r>
              <a:rPr lang="zh-CN" altLang="en-US" dirty="0"/>
              <a:t>的地方用</a:t>
            </a:r>
            <a:r>
              <a:rPr lang="zh-CN" altLang="en-US" dirty="0" smtClean="0"/>
              <a:t>了</a:t>
            </a:r>
            <a:r>
              <a:rPr lang="en-US" altLang="zh-CN" dirty="0" smtClean="0"/>
              <a:t>had</a:t>
            </a:r>
            <a:r>
              <a:rPr lang="zh-CN" altLang="en-US" dirty="0" smtClean="0"/>
              <a:t>等时态不分。</a:t>
            </a:r>
            <a:endParaRPr lang="zh-CN" altLang="en-US" dirty="0"/>
          </a:p>
        </p:txBody>
      </p:sp>
      <p:sp>
        <p:nvSpPr>
          <p:cNvPr id="27" name="矩形 26"/>
          <p:cNvSpPr/>
          <p:nvPr/>
        </p:nvSpPr>
        <p:spPr>
          <a:xfrm>
            <a:off x="2954346" y="2349244"/>
            <a:ext cx="1560504" cy="369332"/>
          </a:xfrm>
          <a:prstGeom prst="rect">
            <a:avLst/>
          </a:prstGeom>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00B050"/>
                </a:solidFill>
                <a:effectLst/>
                <a:uLnTx/>
                <a:uFillTx/>
                <a:latin typeface="Segoe UI"/>
                <a:ea typeface="微软雅黑"/>
                <a:cs typeface="+mn-cs"/>
              </a:rPr>
              <a:t>专业术语</a:t>
            </a:r>
          </a:p>
        </p:txBody>
      </p:sp>
      <p:sp>
        <p:nvSpPr>
          <p:cNvPr id="37" name="矩形 36">
            <a:extLst>
              <a:ext uri="{FF2B5EF4-FFF2-40B4-BE49-F238E27FC236}">
                <a16:creationId xmlns:a16="http://schemas.microsoft.com/office/drawing/2014/main" xmlns="" id="{E517B004-6C84-40C1-87D3-43CFE65BFFA0}"/>
              </a:ext>
            </a:extLst>
          </p:cNvPr>
          <p:cNvSpPr/>
          <p:nvPr/>
        </p:nvSpPr>
        <p:spPr>
          <a:xfrm>
            <a:off x="2479437" y="2814100"/>
            <a:ext cx="2698174" cy="732508"/>
          </a:xfrm>
          <a:prstGeom prst="rect">
            <a:avLst/>
          </a:prstGeom>
        </p:spPr>
        <p:txBody>
          <a:bodyPr wrap="square">
            <a:spAutoFit/>
          </a:bodyPr>
          <a:lstStyle/>
          <a:p>
            <a:pPr algn="just">
              <a:lnSpc>
                <a:spcPct val="130000"/>
              </a:lnSpc>
            </a:pPr>
            <a:r>
              <a:rPr lang="zh-CN" altLang="en-US" sz="1600" dirty="0"/>
              <a:t>每</a:t>
            </a:r>
            <a:r>
              <a:rPr lang="zh-CN" altLang="en-US" sz="1600" dirty="0" smtClean="0"/>
              <a:t>一小节的</a:t>
            </a:r>
            <a:r>
              <a:rPr lang="zh-CN" altLang="en-US" sz="1600" dirty="0"/>
              <a:t>开头必须是</a:t>
            </a:r>
            <a:r>
              <a:rPr lang="en-US" altLang="zh-CN" sz="1600" dirty="0"/>
              <a:t>topic sentence</a:t>
            </a:r>
            <a:endParaRPr lang="zh-CN" altLang="en-US" sz="1600" dirty="0"/>
          </a:p>
        </p:txBody>
      </p:sp>
      <p:sp>
        <p:nvSpPr>
          <p:cNvPr id="2" name="TextBox 1"/>
          <p:cNvSpPr txBox="1"/>
          <p:nvPr/>
        </p:nvSpPr>
        <p:spPr>
          <a:xfrm>
            <a:off x="3008329" y="5763551"/>
            <a:ext cx="1317617" cy="369332"/>
          </a:xfrm>
          <a:prstGeom prst="rect">
            <a:avLst/>
          </a:prstGeom>
          <a:noFill/>
        </p:spPr>
        <p:txBody>
          <a:bodyPr wrap="square" rtlCol="0">
            <a:spAutoFit/>
          </a:bodyPr>
          <a:lstStyle/>
          <a:p>
            <a:r>
              <a:rPr lang="zh-CN" altLang="en-US" dirty="0" smtClean="0"/>
              <a:t>主动语态</a:t>
            </a:r>
            <a:endParaRPr lang="zh-CN" altLang="en-US" dirty="0"/>
          </a:p>
        </p:txBody>
      </p:sp>
    </p:spTree>
    <p:extLst>
      <p:ext uri="{BB962C8B-B14F-4D97-AF65-F5344CB8AC3E}">
        <p14:creationId xmlns:p14="http://schemas.microsoft.com/office/powerpoint/2010/main" val="253413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1820333"/>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FOUR</a:t>
            </a:r>
          </a:p>
        </p:txBody>
      </p:sp>
      <p:sp>
        <p:nvSpPr>
          <p:cNvPr id="3" name="文本框 2"/>
          <p:cNvSpPr txBox="1"/>
          <p:nvPr/>
        </p:nvSpPr>
        <p:spPr>
          <a:xfrm>
            <a:off x="3048418" y="2972884"/>
            <a:ext cx="6095163" cy="1173976"/>
          </a:xfrm>
          <a:prstGeom prst="rect">
            <a:avLst/>
          </a:prstGeom>
          <a:noFill/>
        </p:spPr>
        <p:txBody>
          <a:bodyPr wrap="square" rtlCol="0">
            <a:spAutoFit/>
          </a:bodyPr>
          <a:lstStyle/>
          <a:p>
            <a:pPr algn="ctr" defTabSz="608965">
              <a:lnSpc>
                <a:spcPct val="130000"/>
              </a:lnSpc>
            </a:pPr>
            <a:r>
              <a:rPr lang="zh-CN" altLang="en-US" sz="6000" b="1" dirty="0">
                <a:ea typeface="微软雅黑" panose="020B0503020204020204" charset="-122"/>
              </a:rPr>
              <a:t>杜撰利器</a:t>
            </a:r>
            <a:r>
              <a:rPr lang="en-US" altLang="zh-CN" sz="6000" b="1" dirty="0">
                <a:ea typeface="微软雅黑" panose="020B0503020204020204" charset="-122"/>
              </a:rPr>
              <a:t>--Latex</a:t>
            </a:r>
            <a:endParaRPr kumimoji="1" lang="zh-CN" altLang="en-US" sz="6000" b="1" dirty="0">
              <a:ea typeface="微软雅黑" panose="020B0503020204020204" charset="-122"/>
            </a:endParaRPr>
          </a:p>
        </p:txBody>
      </p:sp>
      <p:sp>
        <p:nvSpPr>
          <p:cNvPr id="4" name="矩形 3"/>
          <p:cNvSpPr/>
          <p:nvPr/>
        </p:nvSpPr>
        <p:spPr>
          <a:xfrm>
            <a:off x="4889817" y="2679566"/>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390" t="6449" r="25221" b="14703"/>
          <a:stretch/>
        </p:blipFill>
        <p:spPr bwMode="auto">
          <a:xfrm>
            <a:off x="164304" y="-128589"/>
            <a:ext cx="6187284" cy="6986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063" y="3184525"/>
            <a:ext cx="5175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822" y="1455737"/>
            <a:ext cx="7065899" cy="308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580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1+#ppt_w/2"/>
                                          </p:val>
                                        </p:tav>
                                        <p:tav tm="100000">
                                          <p:val>
                                            <p:strVal val="#ppt_x"/>
                                          </p:val>
                                        </p:tav>
                                      </p:tavLst>
                                    </p:anim>
                                    <p:anim calcmode="lin" valueType="num">
                                      <p:cBhvr additive="base">
                                        <p:cTn id="14" dur="500" fill="hold"/>
                                        <p:tgtEl>
                                          <p:spTgt spid="205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2052"/>
                                        </p:tgtEl>
                                        <p:attrNameLst>
                                          <p:attrName>fillcolor</p:attrName>
                                        </p:attrNameLst>
                                      </p:cBhvr>
                                      <p:to>
                                        <a:srgbClr val="00B0F0"/>
                                      </p:to>
                                    </p:animClr>
                                    <p:set>
                                      <p:cBhvr>
                                        <p:cTn id="19" dur="2000" fill="hold"/>
                                        <p:tgtEl>
                                          <p:spTgt spid="2052"/>
                                        </p:tgtEl>
                                        <p:attrNameLst>
                                          <p:attrName>fill.type</p:attrName>
                                        </p:attrNameLst>
                                      </p:cBhvr>
                                      <p:to>
                                        <p:strVal val="solid"/>
                                      </p:to>
                                    </p:set>
                                    <p:set>
                                      <p:cBhvr>
                                        <p:cTn id="20" dur="2000" fill="hold"/>
                                        <p:tgtEl>
                                          <p:spTgt spid="205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285875" y="4139690"/>
            <a:ext cx="1011555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
        <p:nvSpPr>
          <p:cNvPr id="6" name="TextBox 5"/>
          <p:cNvSpPr txBox="1"/>
          <p:nvPr/>
        </p:nvSpPr>
        <p:spPr>
          <a:xfrm>
            <a:off x="1285875" y="5314950"/>
            <a:ext cx="9844088" cy="1384995"/>
          </a:xfrm>
          <a:prstGeom prst="rect">
            <a:avLst/>
          </a:prstGeom>
          <a:noFill/>
        </p:spPr>
        <p:txBody>
          <a:bodyPr wrap="square" rtlCol="0">
            <a:spAutoFit/>
          </a:bodyPr>
          <a:lstStyle/>
          <a:p>
            <a:pPr algn="ctr"/>
            <a:r>
              <a:rPr lang="zh-CN" altLang="en-US" sz="2800" b="1" dirty="0" smtClean="0"/>
              <a:t>符号</a:t>
            </a:r>
            <a:endParaRPr lang="en-US" altLang="zh-CN" sz="2800" b="1" dirty="0" smtClean="0"/>
          </a:p>
          <a:p>
            <a:pPr algn="ctr"/>
            <a:r>
              <a:rPr lang="zh-CN" altLang="en-US" sz="2800" b="1" dirty="0"/>
              <a:t>公式</a:t>
            </a:r>
            <a:endParaRPr lang="en-US" altLang="zh-CN" sz="2800" b="1" dirty="0"/>
          </a:p>
          <a:p>
            <a:pPr algn="ctr"/>
            <a:r>
              <a:rPr lang="zh-CN" altLang="en-US" sz="2800" b="1" dirty="0"/>
              <a:t>文献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86395" y="331610"/>
            <a:ext cx="4592533" cy="1200329"/>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3" name="矩形 42"/>
          <p:cNvSpPr/>
          <p:nvPr/>
        </p:nvSpPr>
        <p:spPr>
          <a:xfrm>
            <a:off x="564551" y="406987"/>
            <a:ext cx="4766048" cy="1200329"/>
          </a:xfrm>
          <a:prstGeom prst="rect">
            <a:avLst/>
          </a:prstGeom>
        </p:spPr>
        <p:txBody>
          <a:bodyPr wrap="none">
            <a:spAutoFit/>
          </a:bodyPr>
          <a:lstStyle/>
          <a:p>
            <a:r>
              <a:rPr lang="zh-CN" altLang="en-US" b="1" dirty="0"/>
              <a:t>推荐</a:t>
            </a:r>
            <a:r>
              <a:rPr lang="zh-CN" altLang="en-US" b="1" dirty="0" smtClean="0"/>
              <a:t>参考书：</a:t>
            </a:r>
            <a:endParaRPr lang="zh-CN" altLang="en-US" b="1" dirty="0"/>
          </a:p>
          <a:p>
            <a:r>
              <a:rPr lang="en-US" altLang="zh-CN" b="1" dirty="0"/>
              <a:t>1</a:t>
            </a:r>
            <a:r>
              <a:rPr lang="en-US" altLang="zh-CN" b="1" dirty="0" smtClean="0"/>
              <a:t>.《</a:t>
            </a:r>
            <a:r>
              <a:rPr lang="zh-CN" altLang="en-US" b="1" dirty="0" smtClean="0"/>
              <a:t>正确</a:t>
            </a:r>
            <a:r>
              <a:rPr lang="zh-CN" altLang="en-US" b="1" dirty="0"/>
              <a:t>写作美国大学生数学建模竞赛</a:t>
            </a:r>
            <a:r>
              <a:rPr lang="zh-CN" altLang="en-US" b="1" dirty="0" smtClean="0"/>
              <a:t>论文</a:t>
            </a:r>
            <a:r>
              <a:rPr lang="en-US" altLang="zh-CN" b="1" dirty="0" smtClean="0"/>
              <a:t>》</a:t>
            </a:r>
            <a:endParaRPr lang="zh-CN" altLang="en-US" b="1" dirty="0"/>
          </a:p>
          <a:p>
            <a:r>
              <a:rPr lang="en-US" altLang="zh-CN" b="1" dirty="0"/>
              <a:t>2</a:t>
            </a:r>
            <a:r>
              <a:rPr lang="en-US" altLang="zh-CN" b="1" dirty="0" smtClean="0"/>
              <a:t>.《LATEX  </a:t>
            </a:r>
            <a:r>
              <a:rPr lang="zh-CN" altLang="en-US" b="1" dirty="0"/>
              <a:t>入门与</a:t>
            </a:r>
            <a:r>
              <a:rPr lang="zh-CN" altLang="en-US" b="1" dirty="0" smtClean="0"/>
              <a:t>提高</a:t>
            </a:r>
            <a:r>
              <a:rPr lang="en-US" altLang="zh-CN" b="1" dirty="0"/>
              <a:t>》</a:t>
            </a:r>
            <a:endParaRPr lang="zh-CN" altLang="en-US" b="1" dirty="0"/>
          </a:p>
          <a:p>
            <a:endParaRPr lang="zh-CN" altLang="en-US" dirty="0"/>
          </a:p>
        </p:txBody>
      </p:sp>
      <p:pic>
        <p:nvPicPr>
          <p:cNvPr id="8" name="图片 7">
            <a:extLst>
              <a:ext uri="{FF2B5EF4-FFF2-40B4-BE49-F238E27FC236}">
                <a16:creationId xmlns:a16="http://schemas.microsoft.com/office/drawing/2014/main" xmlns="" id="{F1EF6008-AF2B-4509-8CB8-E8FCDF8C9DCF}"/>
              </a:ext>
            </a:extLst>
          </p:cNvPr>
          <p:cNvPicPr>
            <a:picLocks noChangeAspect="1"/>
          </p:cNvPicPr>
          <p:nvPr/>
        </p:nvPicPr>
        <p:blipFill>
          <a:blip r:embed="rId2"/>
          <a:stretch>
            <a:fillRect/>
          </a:stretch>
        </p:blipFill>
        <p:spPr>
          <a:xfrm>
            <a:off x="0" y="1796787"/>
            <a:ext cx="4729603" cy="4729603"/>
          </a:xfrm>
          <a:prstGeom prst="rect">
            <a:avLst/>
          </a:prstGeom>
        </p:spPr>
      </p:pic>
      <p:pic>
        <p:nvPicPr>
          <p:cNvPr id="12" name="图片 11">
            <a:extLst>
              <a:ext uri="{FF2B5EF4-FFF2-40B4-BE49-F238E27FC236}">
                <a16:creationId xmlns:a16="http://schemas.microsoft.com/office/drawing/2014/main" xmlns="" id="{93F06FC5-DE1C-47E7-A2B4-8B1A213E2F40}"/>
              </a:ext>
            </a:extLst>
          </p:cNvPr>
          <p:cNvPicPr>
            <a:picLocks noChangeAspect="1"/>
          </p:cNvPicPr>
          <p:nvPr/>
        </p:nvPicPr>
        <p:blipFill>
          <a:blip r:embed="rId3"/>
          <a:stretch>
            <a:fillRect/>
          </a:stretch>
        </p:blipFill>
        <p:spPr>
          <a:xfrm>
            <a:off x="4548393" y="2067537"/>
            <a:ext cx="4188101" cy="41881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356349"/>
            <a:ext cx="3137336" cy="6145301"/>
          </a:xfrm>
          <a:prstGeom prst="rect">
            <a:avLst/>
          </a:prstGeom>
        </p:spPr>
      </p:pic>
      <p:grpSp>
        <p:nvGrpSpPr>
          <p:cNvPr id="77" name="组合 76"/>
          <p:cNvGrpSpPr/>
          <p:nvPr/>
        </p:nvGrpSpPr>
        <p:grpSpPr>
          <a:xfrm>
            <a:off x="-25400" y="646062"/>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78" name="组合 77"/>
          <p:cNvGrpSpPr/>
          <p:nvPr/>
        </p:nvGrpSpPr>
        <p:grpSpPr>
          <a:xfrm>
            <a:off x="4568825" y="432404"/>
            <a:ext cx="7365281" cy="532453"/>
            <a:chOff x="4568825" y="432404"/>
            <a:chExt cx="7365281" cy="532453"/>
          </a:xfrm>
        </p:grpSpPr>
        <p:sp>
          <p:nvSpPr>
            <p:cNvPr id="23" name="矩形 22"/>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24" name="组合 23"/>
            <p:cNvGrpSpPr/>
            <p:nvPr/>
          </p:nvGrpSpPr>
          <p:grpSpPr>
            <a:xfrm>
              <a:off x="4568825" y="43858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0" name="矩形 2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79" name="组合 78"/>
          <p:cNvGrpSpPr/>
          <p:nvPr/>
        </p:nvGrpSpPr>
        <p:grpSpPr>
          <a:xfrm>
            <a:off x="4568825" y="1520240"/>
            <a:ext cx="7365281" cy="532453"/>
            <a:chOff x="4568825" y="432404"/>
            <a:chExt cx="7365281" cy="532453"/>
          </a:xfrm>
        </p:grpSpPr>
        <p:sp>
          <p:nvSpPr>
            <p:cNvPr id="80" name="矩形 79"/>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81" name="组合 80"/>
            <p:cNvGrpSpPr/>
            <p:nvPr/>
          </p:nvGrpSpPr>
          <p:grpSpPr>
            <a:xfrm>
              <a:off x="4568825" y="438589"/>
              <a:ext cx="2300757" cy="509896"/>
              <a:chOff x="888096" y="1000203"/>
              <a:chExt cx="4259825" cy="944066"/>
            </a:xfrm>
          </p:grpSpPr>
          <p:sp>
            <p:nvSpPr>
              <p:cNvPr id="83" name="矩形 8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椭圆 8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82" name="矩形 81"/>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88" name="组合 87"/>
          <p:cNvGrpSpPr/>
          <p:nvPr/>
        </p:nvGrpSpPr>
        <p:grpSpPr>
          <a:xfrm>
            <a:off x="4568825" y="2625613"/>
            <a:ext cx="7365281" cy="532453"/>
            <a:chOff x="4568825" y="432404"/>
            <a:chExt cx="7365281" cy="532453"/>
          </a:xfrm>
        </p:grpSpPr>
        <p:sp>
          <p:nvSpPr>
            <p:cNvPr id="89" name="矩形 88"/>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97" name="组合 96"/>
          <p:cNvGrpSpPr/>
          <p:nvPr/>
        </p:nvGrpSpPr>
        <p:grpSpPr>
          <a:xfrm>
            <a:off x="4568825" y="3721573"/>
            <a:ext cx="7365281" cy="532453"/>
            <a:chOff x="4568825" y="432404"/>
            <a:chExt cx="7365281" cy="532453"/>
          </a:xfrm>
        </p:grpSpPr>
        <p:sp>
          <p:nvSpPr>
            <p:cNvPr id="98" name="矩形 97"/>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0" name="矩形 99"/>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06" name="组合 105"/>
          <p:cNvGrpSpPr/>
          <p:nvPr/>
        </p:nvGrpSpPr>
        <p:grpSpPr>
          <a:xfrm>
            <a:off x="4568825" y="4809201"/>
            <a:ext cx="7365281" cy="532453"/>
            <a:chOff x="4568825" y="432404"/>
            <a:chExt cx="7365281" cy="532453"/>
          </a:xfrm>
        </p:grpSpPr>
        <p:sp>
          <p:nvSpPr>
            <p:cNvPr id="107" name="矩形 106"/>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08" name="组合 107"/>
            <p:cNvGrpSpPr/>
            <p:nvPr/>
          </p:nvGrpSpPr>
          <p:grpSpPr>
            <a:xfrm>
              <a:off x="4568825" y="438589"/>
              <a:ext cx="2300757" cy="509896"/>
              <a:chOff x="888096" y="1000203"/>
              <a:chExt cx="4259825" cy="944066"/>
            </a:xfrm>
          </p:grpSpPr>
          <p:sp>
            <p:nvSpPr>
              <p:cNvPr id="110" name="矩形 109"/>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3" name="椭圆 112"/>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4" name="椭圆 113"/>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9" name="矩形 108"/>
            <p:cNvSpPr/>
            <p:nvPr/>
          </p:nvSpPr>
          <p:spPr>
            <a:xfrm>
              <a:off x="4677733" y="513965"/>
              <a:ext cx="2031325" cy="369332"/>
            </a:xfrm>
            <a:prstGeom prst="rect">
              <a:avLst/>
            </a:prstGeom>
          </p:spPr>
          <p:txBody>
            <a:bodyPr wrap="none">
              <a:spAutoFit/>
            </a:bodyPr>
            <a:lstStyle/>
            <a:p>
              <a:r>
                <a:rPr lang="zh-CN" altLang="en-US" dirty="0"/>
                <a:t>点击此处添加标题</a:t>
              </a:r>
            </a:p>
          </p:txBody>
        </p:sp>
      </p:grpSp>
      <p:grpSp>
        <p:nvGrpSpPr>
          <p:cNvPr id="115" name="组合 114"/>
          <p:cNvGrpSpPr/>
          <p:nvPr/>
        </p:nvGrpSpPr>
        <p:grpSpPr>
          <a:xfrm>
            <a:off x="4568825" y="5889038"/>
            <a:ext cx="7365281" cy="532453"/>
            <a:chOff x="4568825" y="432404"/>
            <a:chExt cx="7365281" cy="532453"/>
          </a:xfrm>
        </p:grpSpPr>
        <p:sp>
          <p:nvSpPr>
            <p:cNvPr id="116" name="矩形 115"/>
            <p:cNvSpPr/>
            <p:nvPr/>
          </p:nvSpPr>
          <p:spPr>
            <a:xfrm>
              <a:off x="6961426" y="432404"/>
              <a:ext cx="4972680" cy="532453"/>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100" dirty="0">
                  <a:solidFill>
                    <a:schemeClr val="bg1">
                      <a:lumMod val="50000"/>
                    </a:schemeClr>
                  </a:solidFill>
                  <a:latin typeface="微软雅黑" panose="020B0503020204020204" charset="-122"/>
                  <a:ea typeface="微软雅黑" panose="020B0503020204020204" charset="-122"/>
                </a:rPr>
                <a:t>8-14</a:t>
              </a:r>
              <a:r>
                <a:rPr lang="zh-CN" altLang="en-US" sz="1100" dirty="0">
                  <a:solidFill>
                    <a:schemeClr val="bg1">
                      <a:lumMod val="50000"/>
                    </a:schemeClr>
                  </a:solidFill>
                  <a:latin typeface="微软雅黑" panose="020B0503020204020204" charset="-122"/>
                  <a:ea typeface="微软雅黑" panose="020B0503020204020204" charset="-122"/>
                </a:rPr>
                <a:t>号字，</a:t>
              </a:r>
              <a:r>
                <a:rPr lang="en-US" altLang="zh-CN" sz="1100" dirty="0">
                  <a:solidFill>
                    <a:schemeClr val="bg1">
                      <a:lumMod val="50000"/>
                    </a:schemeClr>
                  </a:solidFill>
                  <a:latin typeface="微软雅黑" panose="020B0503020204020204" charset="-122"/>
                  <a:ea typeface="微软雅黑" panose="020B0503020204020204" charset="-122"/>
                </a:rPr>
                <a:t>1.3</a:t>
              </a:r>
              <a:r>
                <a:rPr lang="zh-CN" altLang="en-US" sz="1100" dirty="0">
                  <a:solidFill>
                    <a:schemeClr val="bg1">
                      <a:lumMod val="50000"/>
                    </a:schemeClr>
                  </a:solidFill>
                  <a:latin typeface="微软雅黑" panose="020B0503020204020204" charset="-122"/>
                  <a:ea typeface="微软雅黑" panose="020B0503020204020204" charset="-122"/>
                </a:rPr>
                <a:t>倍字间距。</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8" name="矩形 117"/>
            <p:cNvSpPr/>
            <p:nvPr/>
          </p:nvSpPr>
          <p:spPr>
            <a:xfrm>
              <a:off x="4677733" y="513965"/>
              <a:ext cx="2031325" cy="369332"/>
            </a:xfrm>
            <a:prstGeom prst="rect">
              <a:avLst/>
            </a:prstGeom>
          </p:spPr>
          <p:txBody>
            <a:bodyPr wrap="none">
              <a:spAutoFit/>
            </a:bodyPr>
            <a:lstStyle/>
            <a:p>
              <a:r>
                <a:rPr lang="zh-CN" altLang="en-US" dirty="0"/>
                <a:t>点击此处添加标题</a:t>
              </a:r>
            </a:p>
          </p:txBody>
        </p:sp>
      </p:grpSp>
      <p:sp>
        <p:nvSpPr>
          <p:cNvPr id="124" name="文本框 123"/>
          <p:cNvSpPr txBox="1"/>
          <p:nvPr/>
        </p:nvSpPr>
        <p:spPr>
          <a:xfrm>
            <a:off x="4007126" y="434252"/>
            <a:ext cx="378630" cy="523220"/>
          </a:xfrm>
          <a:prstGeom prst="rect">
            <a:avLst/>
          </a:prstGeom>
          <a:noFill/>
        </p:spPr>
        <p:txBody>
          <a:bodyPr wrap="none" rtlCol="0">
            <a:spAutoFit/>
          </a:bodyPr>
          <a:lstStyle/>
          <a:p>
            <a:r>
              <a:rPr lang="en-US" altLang="zh-CN" sz="2800" dirty="0"/>
              <a:t>1</a:t>
            </a:r>
            <a:endParaRPr lang="zh-CN" altLang="en-US" sz="2800" dirty="0"/>
          </a:p>
        </p:txBody>
      </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8468" y="2435266"/>
            <a:ext cx="1002201" cy="19874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13573" cy="307777"/>
          </a:xfrm>
          <a:prstGeom prst="rect">
            <a:avLst/>
          </a:prstGeom>
        </p:spPr>
        <p:txBody>
          <a:bodyPr wrap="none">
            <a:spAutoFit/>
          </a:bodyPr>
          <a:lstStyle/>
          <a:p>
            <a:r>
              <a:rPr lang="en-US" altLang="zh-CN" sz="1400" b="1" dirty="0"/>
              <a:t>PART FIVE </a:t>
            </a:r>
            <a:r>
              <a:rPr lang="zh-CN" altLang="en-US" sz="1400" b="1" dirty="0"/>
              <a:t>添加标题</a:t>
            </a:r>
          </a:p>
        </p:txBody>
      </p:sp>
      <p:sp>
        <p:nvSpPr>
          <p:cNvPr id="3" name="椭圆 2"/>
          <p:cNvSpPr/>
          <p:nvPr/>
        </p:nvSpPr>
        <p:spPr>
          <a:xfrm>
            <a:off x="1767675"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3848772" y="1363132"/>
            <a:ext cx="4587588" cy="4262632"/>
          </a:xfrm>
          <a:prstGeom prst="rect">
            <a:avLst/>
          </a:prstGeom>
        </p:spPr>
      </p:pic>
      <p:sp>
        <p:nvSpPr>
          <p:cNvPr id="6" name="菱形 5"/>
          <p:cNvSpPr/>
          <p:nvPr/>
        </p:nvSpPr>
        <p:spPr>
          <a:xfrm>
            <a:off x="4083050" y="1416050"/>
            <a:ext cx="4025900" cy="4025900"/>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3" name="矩形 12"/>
          <p:cNvSpPr/>
          <p:nvPr/>
        </p:nvSpPr>
        <p:spPr>
          <a:xfrm>
            <a:off x="1219501" y="1563122"/>
            <a:ext cx="2031325" cy="369332"/>
          </a:xfrm>
          <a:prstGeom prst="rect">
            <a:avLst/>
          </a:prstGeom>
        </p:spPr>
        <p:txBody>
          <a:bodyPr wrap="none">
            <a:spAutoFit/>
          </a:bodyPr>
          <a:lstStyle/>
          <a:p>
            <a:r>
              <a:rPr lang="zh-CN" altLang="en-US" dirty="0"/>
              <a:t>点击此处添加标题</a:t>
            </a:r>
          </a:p>
        </p:txBody>
      </p:sp>
      <p:sp>
        <p:nvSpPr>
          <p:cNvPr id="14" name="矩形 13"/>
          <p:cNvSpPr/>
          <p:nvPr/>
        </p:nvSpPr>
        <p:spPr>
          <a:xfrm>
            <a:off x="1137421" y="2039830"/>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1" name="矩形 20"/>
          <p:cNvSpPr/>
          <p:nvPr/>
        </p:nvSpPr>
        <p:spPr>
          <a:xfrm>
            <a:off x="1219501" y="3912646"/>
            <a:ext cx="2031325" cy="369332"/>
          </a:xfrm>
          <a:prstGeom prst="rect">
            <a:avLst/>
          </a:prstGeom>
        </p:spPr>
        <p:txBody>
          <a:bodyPr wrap="none">
            <a:spAutoFit/>
          </a:bodyPr>
          <a:lstStyle/>
          <a:p>
            <a:r>
              <a:rPr lang="zh-CN" altLang="en-US" dirty="0"/>
              <a:t>点击此处添加标题</a:t>
            </a:r>
          </a:p>
        </p:txBody>
      </p:sp>
      <p:sp>
        <p:nvSpPr>
          <p:cNvPr id="22" name="矩形 21"/>
          <p:cNvSpPr/>
          <p:nvPr/>
        </p:nvSpPr>
        <p:spPr>
          <a:xfrm>
            <a:off x="1137421" y="4389354"/>
            <a:ext cx="2945629" cy="1052596"/>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9" name="矩形 28"/>
          <p:cNvSpPr/>
          <p:nvPr/>
        </p:nvSpPr>
        <p:spPr>
          <a:xfrm>
            <a:off x="9167834" y="1563122"/>
            <a:ext cx="2031325" cy="369332"/>
          </a:xfrm>
          <a:prstGeom prst="rect">
            <a:avLst/>
          </a:prstGeom>
        </p:spPr>
        <p:txBody>
          <a:bodyPr wrap="none">
            <a:spAutoFit/>
          </a:bodyPr>
          <a:lstStyle/>
          <a:p>
            <a:r>
              <a:rPr lang="zh-CN" altLang="en-US" dirty="0"/>
              <a:t>点击此处添加标题</a:t>
            </a:r>
          </a:p>
        </p:txBody>
      </p:sp>
      <p:sp>
        <p:nvSpPr>
          <p:cNvPr id="30" name="矩形 29"/>
          <p:cNvSpPr/>
          <p:nvPr/>
        </p:nvSpPr>
        <p:spPr>
          <a:xfrm>
            <a:off x="8392055" y="2039830"/>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37" name="矩形 36"/>
          <p:cNvSpPr/>
          <p:nvPr/>
        </p:nvSpPr>
        <p:spPr>
          <a:xfrm>
            <a:off x="9128283" y="3912646"/>
            <a:ext cx="2031325" cy="369332"/>
          </a:xfrm>
          <a:prstGeom prst="rect">
            <a:avLst/>
          </a:prstGeom>
        </p:spPr>
        <p:txBody>
          <a:bodyPr wrap="none">
            <a:spAutoFit/>
          </a:bodyPr>
          <a:lstStyle/>
          <a:p>
            <a:r>
              <a:rPr lang="zh-CN" altLang="en-US" dirty="0"/>
              <a:t>点击此处添加标题</a:t>
            </a:r>
          </a:p>
        </p:txBody>
      </p:sp>
      <p:sp>
        <p:nvSpPr>
          <p:cNvPr id="38" name="矩形 37"/>
          <p:cNvSpPr/>
          <p:nvPr/>
        </p:nvSpPr>
        <p:spPr>
          <a:xfrm>
            <a:off x="8392055" y="4389354"/>
            <a:ext cx="2945629" cy="1052596"/>
          </a:xfrm>
          <a:prstGeom prst="rect">
            <a:avLst/>
          </a:prstGeom>
        </p:spPr>
        <p:txBody>
          <a:bodyPr wrap="square">
            <a:spAutoFit/>
          </a:bodyPr>
          <a:lstStyle/>
          <a:p>
            <a:pPr algn="r">
              <a:lnSpc>
                <a:spcPct val="130000"/>
              </a:lnSpc>
            </a:pPr>
            <a:r>
              <a:rPr lang="zh-CN" altLang="en-US" sz="1200" dirty="0">
                <a:solidFill>
                  <a:schemeClr val="bg1">
                    <a:lumMod val="50000"/>
                  </a:schemeClr>
                </a:solidFill>
                <a:latin typeface="微软雅黑" panose="020B0503020204020204" charset="-122"/>
                <a:ea typeface="微软雅黑" panose="020B0503020204020204" charset="-122"/>
              </a:rPr>
              <a:t>标题数字等都可以通过点击和重新输入进行更改，顶部“开始”面板中可以对字体、字号、颜色、行距等进行修改。建议正文</a:t>
            </a:r>
            <a:r>
              <a:rPr lang="en-US" altLang="zh-CN" sz="1200" dirty="0">
                <a:solidFill>
                  <a:schemeClr val="bg1">
                    <a:lumMod val="50000"/>
                  </a:schemeClr>
                </a:solidFill>
                <a:latin typeface="微软雅黑" panose="020B0503020204020204" charset="-122"/>
                <a:ea typeface="微软雅黑" panose="020B0503020204020204" charset="-122"/>
              </a:rPr>
              <a:t>8-14</a:t>
            </a:r>
            <a:r>
              <a:rPr lang="zh-CN" altLang="en-US" sz="1200" dirty="0">
                <a:solidFill>
                  <a:schemeClr val="bg1">
                    <a:lumMod val="50000"/>
                  </a:schemeClr>
                </a:solidFill>
                <a:latin typeface="微软雅黑" panose="020B0503020204020204" charset="-122"/>
                <a:ea typeface="微软雅黑" panose="020B0503020204020204" charset="-122"/>
              </a:rPr>
              <a:t>号字，</a:t>
            </a:r>
            <a:r>
              <a:rPr lang="en-US" altLang="zh-CN" sz="1200" dirty="0">
                <a:solidFill>
                  <a:schemeClr val="bg1">
                    <a:lumMod val="50000"/>
                  </a:schemeClr>
                </a:solidFill>
                <a:latin typeface="微软雅黑" panose="020B0503020204020204" charset="-122"/>
                <a:ea typeface="微软雅黑" panose="020B0503020204020204" charset="-122"/>
              </a:rPr>
              <a:t>1.3</a:t>
            </a:r>
            <a:r>
              <a:rPr lang="zh-CN" altLang="en-US" sz="1200" dirty="0">
                <a:solidFill>
                  <a:schemeClr val="bg1">
                    <a:lumMod val="50000"/>
                  </a:schemeClr>
                </a:solidFill>
                <a:latin typeface="微软雅黑" panose="020B0503020204020204" charset="-122"/>
                <a:ea typeface="微软雅黑" panose="020B0503020204020204" charset="-122"/>
              </a:rPr>
              <a:t>倍字间距。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4" y="96593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sp>
        <p:nvSpPr>
          <p:cNvPr id="16" name="文本框 15"/>
          <p:cNvSpPr txBox="1"/>
          <p:nvPr/>
        </p:nvSpPr>
        <p:spPr>
          <a:xfrm>
            <a:off x="966660" y="2299735"/>
            <a:ext cx="146119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ONE</a:t>
            </a:r>
            <a:endParaRPr lang="zh-CN" altLang="en-US" dirty="0">
              <a:latin typeface="+mj-lt"/>
              <a:ea typeface="微软雅黑" panose="020B0503020204020204" charset="-122"/>
            </a:endParaRPr>
          </a:p>
        </p:txBody>
      </p:sp>
      <p:sp>
        <p:nvSpPr>
          <p:cNvPr id="17" name="文本框 16"/>
          <p:cNvSpPr txBox="1"/>
          <p:nvPr/>
        </p:nvSpPr>
        <p:spPr>
          <a:xfrm>
            <a:off x="884324" y="3563500"/>
            <a:ext cx="1587032"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TWO</a:t>
            </a:r>
            <a:endParaRPr lang="zh-CN" altLang="en-US" dirty="0">
              <a:latin typeface="+mj-lt"/>
              <a:ea typeface="微软雅黑" panose="020B0503020204020204" charset="-122"/>
            </a:endParaRPr>
          </a:p>
        </p:txBody>
      </p:sp>
      <p:sp>
        <p:nvSpPr>
          <p:cNvPr id="18" name="文本框 17"/>
          <p:cNvSpPr txBox="1"/>
          <p:nvPr/>
        </p:nvSpPr>
        <p:spPr>
          <a:xfrm>
            <a:off x="847580" y="5095531"/>
            <a:ext cx="1712161"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THREE</a:t>
            </a:r>
            <a:endParaRPr lang="zh-CN" altLang="en-US" dirty="0">
              <a:latin typeface="+mj-lt"/>
              <a:ea typeface="微软雅黑" panose="020B0503020204020204" charset="-122"/>
            </a:endParaRPr>
          </a:p>
        </p:txBody>
      </p:sp>
      <p:sp>
        <p:nvSpPr>
          <p:cNvPr id="19" name="文本框 18"/>
          <p:cNvSpPr txBox="1"/>
          <p:nvPr/>
        </p:nvSpPr>
        <p:spPr>
          <a:xfrm>
            <a:off x="6722275" y="2295037"/>
            <a:ext cx="1405108" cy="452432"/>
          </a:xfrm>
          <a:prstGeom prst="rect">
            <a:avLst/>
          </a:prstGeom>
          <a:noFill/>
        </p:spPr>
        <p:txBody>
          <a:bodyPr wrap="square" rtlCol="0">
            <a:spAutoFit/>
          </a:bodyPr>
          <a:lstStyle/>
          <a:p>
            <a:pPr algn="ctr" defTabSz="608965">
              <a:lnSpc>
                <a:spcPct val="130000"/>
              </a:lnSpc>
            </a:pPr>
            <a:r>
              <a:rPr lang="en-US" altLang="zh-CN" dirty="0">
                <a:latin typeface="+mj-lt"/>
                <a:ea typeface="微软雅黑" panose="020B0503020204020204" charset="-122"/>
              </a:rPr>
              <a:t>PART</a:t>
            </a:r>
            <a:r>
              <a:rPr lang="zh-CN" altLang="en-US" dirty="0">
                <a:latin typeface="+mj-lt"/>
                <a:ea typeface="微软雅黑" panose="020B0503020204020204" charset="-122"/>
              </a:rPr>
              <a:t> </a:t>
            </a:r>
            <a:r>
              <a:rPr lang="en-US" altLang="zh-CN" dirty="0">
                <a:latin typeface="+mj-lt"/>
                <a:ea typeface="微软雅黑" panose="020B0503020204020204" charset="-122"/>
              </a:rPr>
              <a:t>FOUR</a:t>
            </a:r>
            <a:endParaRPr kumimoji="1" lang="zh-CN" altLang="en-US" dirty="0">
              <a:latin typeface="+mj-lt"/>
              <a:ea typeface="微软雅黑" panose="020B0503020204020204" charset="-122"/>
            </a:endParaRPr>
          </a:p>
        </p:txBody>
      </p:sp>
      <p:sp>
        <p:nvSpPr>
          <p:cNvPr id="22" name="文本框 21"/>
          <p:cNvSpPr txBox="1"/>
          <p:nvPr/>
        </p:nvSpPr>
        <p:spPr>
          <a:xfrm>
            <a:off x="596933" y="2874594"/>
            <a:ext cx="5167763"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学术论文的定义、分类、特点</a:t>
            </a:r>
          </a:p>
        </p:txBody>
      </p:sp>
      <p:sp>
        <p:nvSpPr>
          <p:cNvPr id="23" name="文本框 22"/>
          <p:cNvSpPr txBox="1"/>
          <p:nvPr/>
        </p:nvSpPr>
        <p:spPr>
          <a:xfrm>
            <a:off x="596933" y="4383086"/>
            <a:ext cx="3882302"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论文的大致结构、格式</a:t>
            </a:r>
          </a:p>
        </p:txBody>
      </p:sp>
      <p:sp>
        <p:nvSpPr>
          <p:cNvPr id="24" name="文本框 23"/>
          <p:cNvSpPr txBox="1"/>
          <p:nvPr/>
        </p:nvSpPr>
        <p:spPr>
          <a:xfrm>
            <a:off x="596933" y="6058278"/>
            <a:ext cx="3516329"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翻译时注意的几点</a:t>
            </a:r>
          </a:p>
        </p:txBody>
      </p:sp>
      <p:sp>
        <p:nvSpPr>
          <p:cNvPr id="25" name="文本框 24"/>
          <p:cNvSpPr txBox="1"/>
          <p:nvPr/>
        </p:nvSpPr>
        <p:spPr>
          <a:xfrm>
            <a:off x="6510934" y="2966413"/>
            <a:ext cx="3096892" cy="597087"/>
          </a:xfrm>
          <a:prstGeom prst="rect">
            <a:avLst/>
          </a:prstGeom>
          <a:noFill/>
        </p:spPr>
        <p:txBody>
          <a:bodyPr wrap="square" rtlCol="0">
            <a:spAutoFit/>
          </a:bodyPr>
          <a:lstStyle/>
          <a:p>
            <a:pPr algn="ctr" defTabSz="608965">
              <a:lnSpc>
                <a:spcPct val="130000"/>
              </a:lnSpc>
            </a:pPr>
            <a:r>
              <a:rPr lang="zh-CN" altLang="en-US" sz="2800" b="1" dirty="0">
                <a:latin typeface="+mj-lt"/>
                <a:ea typeface="微软雅黑" panose="020B0503020204020204" charset="-122"/>
              </a:rPr>
              <a:t>杜撰利器</a:t>
            </a:r>
            <a:r>
              <a:rPr lang="en-US" altLang="zh-CN" sz="2800" b="1" dirty="0">
                <a:latin typeface="+mj-lt"/>
                <a:ea typeface="微软雅黑" panose="020B0503020204020204" charset="-122"/>
              </a:rPr>
              <a:t>--Latex</a:t>
            </a:r>
            <a:endParaRPr kumimoji="1" lang="zh-CN" altLang="en-US" sz="2800" b="1" dirty="0">
              <a:latin typeface="+mj-lt"/>
              <a:ea typeface="微软雅黑" panose="020B0503020204020204" charset="-122"/>
            </a:endParaRPr>
          </a:p>
        </p:txBody>
      </p:sp>
      <p:sp>
        <p:nvSpPr>
          <p:cNvPr id="30" name="矩形 29"/>
          <p:cNvSpPr/>
          <p:nvPr/>
        </p:nvSpPr>
        <p:spPr>
          <a:xfrm>
            <a:off x="901771" y="2775019"/>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921441" y="4038784"/>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921441" y="5570815"/>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6624432" y="2770321"/>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85875" y="1257300"/>
            <a:ext cx="9043988" cy="2374304"/>
          </a:xfrm>
          <a:prstGeom prst="rect">
            <a:avLst/>
          </a:prstGeom>
          <a:noFill/>
        </p:spPr>
        <p:txBody>
          <a:bodyPr wrap="square" rtlCol="0">
            <a:spAutoFit/>
          </a:bodyPr>
          <a:lstStyle/>
          <a:p>
            <a:pPr algn="ctr" defTabSz="608965">
              <a:lnSpc>
                <a:spcPct val="130000"/>
              </a:lnSpc>
            </a:pPr>
            <a:r>
              <a:rPr lang="zh-CN" altLang="en-US" sz="6000" b="1" dirty="0" smtClean="0">
                <a:solidFill>
                  <a:srgbClr val="00B050"/>
                </a:solidFill>
                <a:latin typeface="+mj-lt"/>
                <a:ea typeface="微软雅黑" panose="020B0503020204020204" charset="-122"/>
              </a:rPr>
              <a:t>加油吧，少年</a:t>
            </a:r>
            <a:r>
              <a:rPr lang="zh-CN" altLang="en-US" sz="6000" b="1" dirty="0">
                <a:solidFill>
                  <a:srgbClr val="00B050"/>
                </a:solidFill>
                <a:latin typeface="+mj-lt"/>
                <a:ea typeface="微软雅黑" panose="020B0503020204020204" charset="-122"/>
              </a:rPr>
              <a:t>，</a:t>
            </a:r>
            <a:r>
              <a:rPr lang="zh-CN" altLang="en-US" sz="6000" b="1" dirty="0" smtClean="0">
                <a:solidFill>
                  <a:srgbClr val="00B050"/>
                </a:solidFill>
                <a:latin typeface="+mj-lt"/>
                <a:ea typeface="微软雅黑" panose="020B0503020204020204" charset="-122"/>
              </a:rPr>
              <a:t>莫荒废了青春！</a:t>
            </a:r>
            <a:endParaRPr lang="zh-CN" altLang="en-US" sz="6000" b="1" dirty="0">
              <a:solidFill>
                <a:srgbClr val="00B050"/>
              </a:solidFill>
              <a:latin typeface="+mj-lt"/>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902173" y="4982632"/>
            <a:ext cx="775136" cy="246221"/>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defTabSz="914400"/>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defTabSz="914400"/>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defTabSz="914400"/>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defTabSz="914400"/>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1920422"/>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a:t>
            </a:r>
            <a:r>
              <a:rPr lang="zh-CN" altLang="en-US" sz="4400" b="1" dirty="0">
                <a:latin typeface="+mj-lt"/>
                <a:ea typeface="微软雅黑" panose="020B0503020204020204" charset="-122"/>
              </a:rPr>
              <a:t> </a:t>
            </a:r>
            <a:r>
              <a:rPr lang="en-US" altLang="zh-CN" sz="4400" b="1" dirty="0">
                <a:latin typeface="+mj-lt"/>
                <a:ea typeface="微软雅黑" panose="020B0503020204020204" charset="-122"/>
              </a:rPr>
              <a:t>ONE</a:t>
            </a:r>
            <a:endParaRPr lang="zh-CN" altLang="en-US" sz="4400" b="1" dirty="0">
              <a:latin typeface="+mj-lt"/>
              <a:ea typeface="微软雅黑" panose="020B0503020204020204" charset="-122"/>
            </a:endParaRPr>
          </a:p>
        </p:txBody>
      </p:sp>
      <p:sp>
        <p:nvSpPr>
          <p:cNvPr id="3" name="文本框 2"/>
          <p:cNvSpPr txBox="1"/>
          <p:nvPr/>
        </p:nvSpPr>
        <p:spPr>
          <a:xfrm>
            <a:off x="2120766" y="3072973"/>
            <a:ext cx="7950467" cy="1173976"/>
          </a:xfrm>
          <a:prstGeom prst="rect">
            <a:avLst/>
          </a:prstGeom>
          <a:noFill/>
        </p:spPr>
        <p:txBody>
          <a:bodyPr wrap="square" rtlCol="0">
            <a:spAutoFit/>
          </a:bodyPr>
          <a:lstStyle/>
          <a:p>
            <a:pPr algn="ctr" defTabSz="608965">
              <a:lnSpc>
                <a:spcPct val="130000"/>
              </a:lnSpc>
            </a:pPr>
            <a:r>
              <a:rPr lang="zh-CN" altLang="en-US" sz="6000" b="1" dirty="0">
                <a:ea typeface="微软雅黑" panose="020B0503020204020204" charset="-122"/>
              </a:rPr>
              <a:t>学术论文的定义、特点</a:t>
            </a:r>
          </a:p>
        </p:txBody>
      </p:sp>
      <p:sp>
        <p:nvSpPr>
          <p:cNvPr id="4" name="矩形 3"/>
          <p:cNvSpPr/>
          <p:nvPr/>
        </p:nvSpPr>
        <p:spPr>
          <a:xfrm>
            <a:off x="4889817" y="2779655"/>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689327" y="505476"/>
            <a:ext cx="1196747" cy="523220"/>
          </a:xfrm>
          <a:prstGeom prst="rect">
            <a:avLst/>
          </a:prstGeom>
        </p:spPr>
        <p:txBody>
          <a:bodyPr wrap="square">
            <a:spAutoFit/>
          </a:bodyPr>
          <a:lstStyle/>
          <a:p>
            <a:r>
              <a:rPr lang="zh-CN" altLang="en-US" sz="2800" b="1" dirty="0">
                <a:solidFill>
                  <a:srgbClr val="FF0000"/>
                </a:solidFill>
                <a:latin typeface="+mn-ea"/>
                <a:cs typeface="Microsoft Himalaya" panose="01010100010101010101" pitchFamily="2" charset="0"/>
              </a:rPr>
              <a:t>定义</a:t>
            </a:r>
          </a:p>
        </p:txBody>
      </p:sp>
      <p:sp>
        <p:nvSpPr>
          <p:cNvPr id="18" name="矩形 17"/>
          <p:cNvSpPr/>
          <p:nvPr/>
        </p:nvSpPr>
        <p:spPr>
          <a:xfrm>
            <a:off x="952005" y="998279"/>
            <a:ext cx="7646846" cy="1932837"/>
          </a:xfrm>
          <a:prstGeom prst="rect">
            <a:avLst/>
          </a:prstGeom>
        </p:spPr>
        <p:txBody>
          <a:bodyPr wrap="square">
            <a:spAutoFit/>
          </a:bodyPr>
          <a:lstStyle/>
          <a:p>
            <a:pPr>
              <a:lnSpc>
                <a:spcPct val="130000"/>
              </a:lnSpc>
            </a:pPr>
            <a:r>
              <a:rPr lang="zh-CN" altLang="en-US" b="1" dirty="0">
                <a:solidFill>
                  <a:schemeClr val="bg1">
                    <a:lumMod val="50000"/>
                  </a:schemeClr>
                </a:solidFill>
                <a:latin typeface="微软雅黑" panose="020B0503020204020204" charset="-122"/>
                <a:ea typeface="微软雅黑" panose="020B0503020204020204" charset="-122"/>
              </a:rPr>
              <a:t>学术论文是某一学术课题在</a:t>
            </a:r>
            <a:r>
              <a:rPr lang="zh-CN" altLang="en-US" sz="2400" b="1" u="sng" dirty="0">
                <a:solidFill>
                  <a:srgbClr val="7030A0"/>
                </a:solidFill>
                <a:latin typeface="微软雅黑" panose="020B0503020204020204" charset="-122"/>
                <a:ea typeface="微软雅黑" panose="020B0503020204020204" charset="-122"/>
              </a:rPr>
              <a:t>实验性</a:t>
            </a:r>
            <a:r>
              <a:rPr lang="zh-CN" altLang="en-US" sz="2400" b="1" dirty="0">
                <a:solidFill>
                  <a:srgbClr val="7030A0"/>
                </a:solidFill>
                <a:latin typeface="微软雅黑" panose="020B0503020204020204" charset="-122"/>
                <a:ea typeface="微软雅黑" panose="020B0503020204020204" charset="-122"/>
              </a:rPr>
              <a:t>、</a:t>
            </a:r>
            <a:r>
              <a:rPr lang="zh-CN" altLang="en-US" sz="2400" b="1" u="sng" dirty="0">
                <a:solidFill>
                  <a:srgbClr val="7030A0"/>
                </a:solidFill>
                <a:latin typeface="微软雅黑" panose="020B0503020204020204" charset="-122"/>
                <a:ea typeface="微软雅黑" panose="020B0503020204020204" charset="-122"/>
              </a:rPr>
              <a:t>理论性</a:t>
            </a:r>
            <a:r>
              <a:rPr lang="zh-CN" altLang="en-US" sz="2400" dirty="0">
                <a:latin typeface="微软雅黑" panose="020B0503020204020204" charset="-122"/>
                <a:ea typeface="微软雅黑" panose="020B0503020204020204" charset="-122"/>
              </a:rPr>
              <a:t>或</a:t>
            </a:r>
            <a:r>
              <a:rPr lang="zh-CN" altLang="en-US" sz="2400" b="1" u="sng" dirty="0">
                <a:solidFill>
                  <a:srgbClr val="7030A0"/>
                </a:solidFill>
                <a:latin typeface="微软雅黑" panose="020B0503020204020204" charset="-122"/>
                <a:ea typeface="微软雅黑" panose="020B0503020204020204" charset="-122"/>
              </a:rPr>
              <a:t>预测性</a:t>
            </a:r>
            <a:r>
              <a:rPr lang="zh-CN" altLang="en-US" b="1" dirty="0">
                <a:solidFill>
                  <a:schemeClr val="bg1">
                    <a:lumMod val="50000"/>
                  </a:schemeClr>
                </a:solidFill>
                <a:latin typeface="微软雅黑" panose="020B0503020204020204" charset="-122"/>
                <a:ea typeface="微软雅黑" panose="020B0503020204020204" charset="-122"/>
              </a:rPr>
              <a:t>上具有的新的科学研究成果或创新见解和知识的科学记录，或是某种已知原理应用于实际上取得新进展的科学</a:t>
            </a:r>
            <a:r>
              <a:rPr lang="zh-CN" altLang="en-US" sz="3200" b="1" dirty="0">
                <a:solidFill>
                  <a:schemeClr val="accent4"/>
                </a:solidFill>
                <a:latin typeface="微软雅黑" panose="020B0503020204020204" charset="-122"/>
                <a:ea typeface="微软雅黑" panose="020B0503020204020204" charset="-122"/>
              </a:rPr>
              <a:t>总结</a:t>
            </a:r>
            <a:r>
              <a:rPr lang="zh-CN" altLang="en-US" b="1" dirty="0">
                <a:solidFill>
                  <a:schemeClr val="bg1">
                    <a:lumMod val="50000"/>
                  </a:schemeClr>
                </a:solidFill>
                <a:latin typeface="微软雅黑" panose="020B0503020204020204" charset="-122"/>
                <a:ea typeface="微软雅黑" panose="020B0503020204020204" charset="-122"/>
              </a:rPr>
              <a:t>，用以提供学术会议上宣读、交流、讨论或学术刊物上发表，或用作其他用途的书面文件。</a:t>
            </a:r>
          </a:p>
        </p:txBody>
      </p:sp>
      <p:sp>
        <p:nvSpPr>
          <p:cNvPr id="25" name="矩形 24"/>
          <p:cNvSpPr/>
          <p:nvPr/>
        </p:nvSpPr>
        <p:spPr>
          <a:xfrm>
            <a:off x="1689328" y="2752589"/>
            <a:ext cx="1196746" cy="523220"/>
          </a:xfrm>
          <a:prstGeom prst="rect">
            <a:avLst/>
          </a:prstGeom>
        </p:spPr>
        <p:txBody>
          <a:bodyPr wrap="square">
            <a:spAutoFit/>
          </a:bodyPr>
          <a:lstStyle/>
          <a:p>
            <a:r>
              <a:rPr lang="zh-CN" altLang="en-US" sz="2800" b="1" dirty="0">
                <a:solidFill>
                  <a:srgbClr val="FF0000"/>
                </a:solidFill>
              </a:rPr>
              <a:t>分类</a:t>
            </a:r>
          </a:p>
        </p:txBody>
      </p:sp>
      <p:sp>
        <p:nvSpPr>
          <p:cNvPr id="26" name="矩形 25"/>
          <p:cNvSpPr/>
          <p:nvPr/>
        </p:nvSpPr>
        <p:spPr>
          <a:xfrm>
            <a:off x="935778" y="3326908"/>
            <a:ext cx="6550312" cy="812530"/>
          </a:xfrm>
          <a:prstGeom prst="rect">
            <a:avLst/>
          </a:prstGeom>
        </p:spPr>
        <p:txBody>
          <a:bodyPr wrap="square">
            <a:spAutoFit/>
          </a:bodyPr>
          <a:lstStyle/>
          <a:p>
            <a:pPr>
              <a:lnSpc>
                <a:spcPct val="130000"/>
              </a:lnSpc>
            </a:pPr>
            <a:r>
              <a:rPr lang="zh-CN" altLang="en-US" b="1" dirty="0">
                <a:solidFill>
                  <a:schemeClr val="bg1">
                    <a:lumMod val="50000"/>
                  </a:schemeClr>
                </a:solidFill>
                <a:latin typeface="微软雅黑" panose="020B0503020204020204" charset="-122"/>
                <a:ea typeface="微软雅黑" panose="020B0503020204020204" charset="-122"/>
              </a:rPr>
              <a:t>按内容性质和研究方法的不同可以把毕业论文分为理论性论文、实验性论文、描述性论文和设计性论文。</a:t>
            </a:r>
          </a:p>
        </p:txBody>
      </p:sp>
      <p:sp>
        <p:nvSpPr>
          <p:cNvPr id="33" name="矩形 32"/>
          <p:cNvSpPr/>
          <p:nvPr/>
        </p:nvSpPr>
        <p:spPr>
          <a:xfrm>
            <a:off x="1739073" y="4364647"/>
            <a:ext cx="1289877" cy="523220"/>
          </a:xfrm>
          <a:prstGeom prst="rect">
            <a:avLst/>
          </a:prstGeom>
        </p:spPr>
        <p:txBody>
          <a:bodyPr wrap="square">
            <a:spAutoFit/>
          </a:bodyPr>
          <a:lstStyle/>
          <a:p>
            <a:r>
              <a:rPr lang="zh-CN" altLang="en-US" sz="2800" b="1" dirty="0">
                <a:solidFill>
                  <a:srgbClr val="FF0000"/>
                </a:solidFill>
              </a:rPr>
              <a:t>特点</a:t>
            </a:r>
          </a:p>
        </p:txBody>
      </p:sp>
      <p:sp>
        <p:nvSpPr>
          <p:cNvPr id="34" name="矩形 33"/>
          <p:cNvSpPr/>
          <p:nvPr/>
        </p:nvSpPr>
        <p:spPr>
          <a:xfrm>
            <a:off x="974666" y="4956176"/>
            <a:ext cx="6550312" cy="417358"/>
          </a:xfrm>
          <a:prstGeom prst="rect">
            <a:avLst/>
          </a:prstGeom>
        </p:spPr>
        <p:txBody>
          <a:bodyPr wrap="square">
            <a:spAutoFit/>
          </a:bodyPr>
          <a:lstStyle/>
          <a:p>
            <a:pPr>
              <a:lnSpc>
                <a:spcPct val="130000"/>
              </a:lnSpc>
            </a:pPr>
            <a:r>
              <a:rPr lang="zh-CN" altLang="en-US" b="1" dirty="0">
                <a:solidFill>
                  <a:schemeClr val="bg1">
                    <a:lumMod val="50000"/>
                  </a:schemeClr>
                </a:solidFill>
                <a:latin typeface="微软雅黑" panose="020B0503020204020204" charset="-122"/>
                <a:ea typeface="微软雅黑" panose="020B0503020204020204" charset="-122"/>
              </a:rPr>
              <a:t>科学性、创造性、理论性、平易性、专业性、实践性等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49153" y="2226992"/>
            <a:ext cx="3602146" cy="880306"/>
          </a:xfrm>
          <a:prstGeom prst="rect">
            <a:avLst/>
          </a:prstGeom>
          <a:noFill/>
        </p:spPr>
        <p:txBody>
          <a:bodyPr wrap="square" rtlCol="0">
            <a:spAutoFit/>
          </a:bodyPr>
          <a:lstStyle/>
          <a:p>
            <a:pPr algn="ctr" defTabSz="608965">
              <a:lnSpc>
                <a:spcPct val="130000"/>
              </a:lnSpc>
            </a:pPr>
            <a:r>
              <a:rPr lang="en-US" altLang="zh-CN" sz="4400" b="1" dirty="0">
                <a:latin typeface="+mj-lt"/>
                <a:ea typeface="微软雅黑" panose="020B0503020204020204" charset="-122"/>
              </a:rPr>
              <a:t>PART TWO</a:t>
            </a:r>
          </a:p>
        </p:txBody>
      </p:sp>
      <p:sp>
        <p:nvSpPr>
          <p:cNvPr id="3" name="文本框 2"/>
          <p:cNvSpPr txBox="1"/>
          <p:nvPr/>
        </p:nvSpPr>
        <p:spPr>
          <a:xfrm>
            <a:off x="2836384" y="3429000"/>
            <a:ext cx="6519232" cy="1173976"/>
          </a:xfrm>
          <a:prstGeom prst="rect">
            <a:avLst/>
          </a:prstGeom>
          <a:noFill/>
        </p:spPr>
        <p:txBody>
          <a:bodyPr wrap="square" rtlCol="0">
            <a:spAutoFit/>
          </a:bodyPr>
          <a:lstStyle/>
          <a:p>
            <a:pPr algn="ctr" defTabSz="608965">
              <a:lnSpc>
                <a:spcPct val="130000"/>
              </a:lnSpc>
            </a:pPr>
            <a:r>
              <a:rPr lang="zh-CN" altLang="en-US" sz="6000" dirty="0">
                <a:latin typeface="+mj-lt"/>
                <a:ea typeface="微软雅黑" panose="020B0503020204020204" charset="-122"/>
              </a:rPr>
              <a:t>论文的结构、格式</a:t>
            </a:r>
          </a:p>
        </p:txBody>
      </p:sp>
      <p:sp>
        <p:nvSpPr>
          <p:cNvPr id="4" name="矩形 3"/>
          <p:cNvSpPr/>
          <p:nvPr/>
        </p:nvSpPr>
        <p:spPr>
          <a:xfrm>
            <a:off x="4744043" y="3086225"/>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3654" y="2544640"/>
            <a:ext cx="9253309" cy="1077218"/>
          </a:xfrm>
          <a:prstGeom prst="rect">
            <a:avLst/>
          </a:prstGeom>
        </p:spPr>
        <p:txBody>
          <a:bodyPr wrap="square" anchor="b">
            <a:spAutoFit/>
          </a:bodyPr>
          <a:lstStyle/>
          <a:p>
            <a:r>
              <a:rPr lang="zh-CN" altLang="en-US" b="1" dirty="0" smtClean="0"/>
              <a:t>  </a:t>
            </a:r>
            <a:r>
              <a:rPr lang="zh-CN" altLang="en-US" sz="2000" dirty="0" smtClean="0"/>
              <a:t>论文</a:t>
            </a:r>
            <a:r>
              <a:rPr lang="zh-CN" altLang="en-US" sz="2000" dirty="0"/>
              <a:t>应该按内容划分成小节和子小节，并冠以恰当的</a:t>
            </a:r>
            <a:r>
              <a:rPr lang="zh-CN" altLang="en-US" sz="2000" b="1" dirty="0"/>
              <a:t>标题</a:t>
            </a:r>
            <a:r>
              <a:rPr lang="zh-CN" altLang="en-US" sz="2000" dirty="0"/>
              <a:t>，使评委无需阅读细节就能把握论文的主线。根据论文的评审标准，</a:t>
            </a:r>
            <a:r>
              <a:rPr lang="en-US" altLang="zh-CN" sz="2000" dirty="0"/>
              <a:t>MCM </a:t>
            </a:r>
            <a:r>
              <a:rPr lang="zh-CN" altLang="en-US" sz="2000" dirty="0"/>
              <a:t>竞赛委员会建议参赛小组按以下</a:t>
            </a:r>
            <a:r>
              <a:rPr lang="zh-CN" altLang="en-US" sz="2400" b="1" dirty="0"/>
              <a:t>结构</a:t>
            </a:r>
            <a:r>
              <a:rPr lang="zh-CN" altLang="en-US" sz="2000" dirty="0"/>
              <a:t>将论文分节：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28714" y="1191170"/>
            <a:ext cx="9686924" cy="5324535"/>
          </a:xfrm>
          <a:prstGeom prst="rect">
            <a:avLst/>
          </a:prstGeom>
        </p:spPr>
        <p:txBody>
          <a:bodyPr wrap="square">
            <a:spAutoFit/>
          </a:bodyPr>
          <a:lstStyle/>
          <a:p>
            <a:r>
              <a:rPr lang="en-US" altLang="zh-CN" sz="2000" b="1" dirty="0"/>
              <a:t>1</a:t>
            </a:r>
            <a:r>
              <a:rPr lang="zh-CN" altLang="en-US" sz="2000" b="1" dirty="0"/>
              <a:t>：</a:t>
            </a:r>
            <a:endParaRPr lang="en-US" altLang="zh-CN" sz="2000" b="1" dirty="0"/>
          </a:p>
          <a:p>
            <a:r>
              <a:rPr lang="zh-CN" altLang="en-US" sz="2000" b="1" dirty="0" smtClean="0"/>
              <a:t>重述并澄清赛题</a:t>
            </a:r>
            <a:endParaRPr lang="en-US" altLang="zh-CN" sz="2000" b="1" dirty="0" smtClean="0"/>
          </a:p>
          <a:p>
            <a:r>
              <a:rPr lang="en-US" altLang="zh-CN" sz="2000" b="1" dirty="0" smtClean="0"/>
              <a:t>2</a:t>
            </a:r>
            <a:r>
              <a:rPr lang="zh-CN" altLang="en-US" sz="2000" b="1" dirty="0" smtClean="0"/>
              <a:t>：</a:t>
            </a:r>
            <a:endParaRPr lang="en-US" altLang="zh-CN" sz="2000" b="1" dirty="0" smtClean="0"/>
          </a:p>
          <a:p>
            <a:r>
              <a:rPr lang="zh-CN" altLang="en-US" sz="2000" b="1" dirty="0" smtClean="0"/>
              <a:t>列出建模所用的所有前提条件及假设，并给出清晰的解释。</a:t>
            </a:r>
            <a:endParaRPr lang="en-US" altLang="zh-CN" sz="2000" b="1" dirty="0" smtClean="0"/>
          </a:p>
          <a:p>
            <a:r>
              <a:rPr lang="en-US" altLang="zh-CN" sz="2000" b="1" dirty="0" smtClean="0"/>
              <a:t>3</a:t>
            </a:r>
            <a:r>
              <a:rPr lang="zh-CN" altLang="en-US" sz="2000" b="1" dirty="0" smtClean="0"/>
              <a:t>：</a:t>
            </a:r>
            <a:endParaRPr lang="en-US" altLang="zh-CN" sz="2000" b="1" dirty="0" smtClean="0"/>
          </a:p>
          <a:p>
            <a:r>
              <a:rPr lang="zh-CN" altLang="en-US" sz="2000" b="1" dirty="0" smtClean="0"/>
              <a:t>分析赛题，给出建模动机或论证建模的合理性</a:t>
            </a:r>
            <a:endParaRPr lang="en-US" altLang="zh-CN" sz="2000" b="1" dirty="0" smtClean="0"/>
          </a:p>
          <a:p>
            <a:r>
              <a:rPr lang="en-US" altLang="zh-CN" sz="2000" b="1" dirty="0" smtClean="0"/>
              <a:t>4</a:t>
            </a:r>
            <a:r>
              <a:rPr lang="zh-CN" altLang="en-US" sz="2000" b="1" dirty="0" smtClean="0"/>
              <a:t>：</a:t>
            </a:r>
            <a:endParaRPr lang="en-US" altLang="zh-CN" sz="2000" b="1" dirty="0" smtClean="0"/>
          </a:p>
          <a:p>
            <a:r>
              <a:rPr lang="zh-CN" altLang="en-US" sz="2000" b="1" dirty="0" smtClean="0"/>
              <a:t>模型设计。</a:t>
            </a:r>
            <a:endParaRPr lang="en-US" altLang="zh-CN" sz="2000" b="1" dirty="0" smtClean="0"/>
          </a:p>
          <a:p>
            <a:r>
              <a:rPr lang="en-US" altLang="zh-CN" sz="2000" b="1" dirty="0" smtClean="0"/>
              <a:t>5</a:t>
            </a:r>
            <a:r>
              <a:rPr lang="zh-CN" altLang="en-US" sz="2000" b="1" dirty="0" smtClean="0"/>
              <a:t>：</a:t>
            </a:r>
            <a:endParaRPr lang="en-US" altLang="zh-CN" sz="2000" b="1" dirty="0" smtClean="0"/>
          </a:p>
          <a:p>
            <a:r>
              <a:rPr lang="zh-CN" altLang="en-US" sz="2000" b="1" dirty="0" smtClean="0"/>
              <a:t>讨论如何检验模型，包括误差分析和稳定性测试</a:t>
            </a:r>
            <a:r>
              <a:rPr lang="en-US" altLang="zh-CN" sz="2000" b="1" dirty="0" smtClean="0"/>
              <a:t>(</a:t>
            </a:r>
            <a:r>
              <a:rPr lang="zh-CN" altLang="en-US" sz="2000" b="1" dirty="0" smtClean="0"/>
              <a:t>如对条件、敏感度等因素进行分析和测试</a:t>
            </a:r>
            <a:r>
              <a:rPr lang="en-US" altLang="zh-CN" sz="2000" b="1" dirty="0" smtClean="0"/>
              <a:t>)</a:t>
            </a:r>
            <a:r>
              <a:rPr lang="zh-CN" altLang="en-US" sz="2000" b="1" dirty="0" smtClean="0"/>
              <a:t>。</a:t>
            </a:r>
            <a:endParaRPr lang="en-US" altLang="zh-CN" sz="2000" b="1" dirty="0" smtClean="0"/>
          </a:p>
          <a:p>
            <a:r>
              <a:rPr lang="en-US" altLang="zh-CN" sz="2000" b="1" dirty="0" smtClean="0"/>
              <a:t>6</a:t>
            </a:r>
            <a:r>
              <a:rPr lang="zh-CN" altLang="en-US" sz="2000" b="1" dirty="0"/>
              <a:t>：</a:t>
            </a:r>
            <a:endParaRPr lang="en-US" altLang="zh-CN" sz="2000" b="1" dirty="0"/>
          </a:p>
          <a:p>
            <a:r>
              <a:rPr lang="zh-CN" altLang="en-US" sz="2000" b="1" dirty="0"/>
              <a:t>讨论模型的</a:t>
            </a:r>
            <a:r>
              <a:rPr lang="zh-CN" altLang="en-US" sz="2000" b="1" dirty="0" smtClean="0"/>
              <a:t>优缺点。</a:t>
            </a:r>
            <a:endParaRPr lang="en-US" altLang="zh-CN" sz="2000" b="1" dirty="0" smtClean="0"/>
          </a:p>
          <a:p>
            <a:r>
              <a:rPr lang="en-US" altLang="zh-CN" sz="2000" b="1" dirty="0" smtClean="0">
                <a:solidFill>
                  <a:srgbClr val="FF0000"/>
                </a:solidFill>
              </a:rPr>
              <a:t>7</a:t>
            </a:r>
            <a:r>
              <a:rPr lang="zh-CN" altLang="en-US" sz="2000" b="1" dirty="0">
                <a:solidFill>
                  <a:srgbClr val="FF0000"/>
                </a:solidFill>
              </a:rPr>
              <a:t>（重中之重）：</a:t>
            </a:r>
            <a:endParaRPr lang="en-US" altLang="zh-CN" sz="2000" b="1" dirty="0">
              <a:solidFill>
                <a:srgbClr val="FF0000"/>
              </a:solidFill>
            </a:endParaRPr>
          </a:p>
          <a:p>
            <a:r>
              <a:rPr lang="zh-CN" altLang="en-US" sz="2000" b="1" dirty="0">
                <a:solidFill>
                  <a:srgbClr val="FF0000"/>
                </a:solidFill>
              </a:rPr>
              <a:t>书写论文摘要。痛妥必须按要求写在特定的领要页上，长度不超过一页，提交时作为参赛论文的首页。</a:t>
            </a:r>
          </a:p>
          <a:p>
            <a:endParaRPr lang="en-US" altLang="zh-CN" sz="2000" b="1" dirty="0" smtClean="0">
              <a:solidFill>
                <a:srgbClr val="FF0000"/>
              </a:solidFill>
            </a:endParaRPr>
          </a:p>
        </p:txBody>
      </p:sp>
    </p:spTree>
    <p:extLst>
      <p:ext uri="{BB962C8B-B14F-4D97-AF65-F5344CB8AC3E}">
        <p14:creationId xmlns:p14="http://schemas.microsoft.com/office/powerpoint/2010/main" val="288619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6"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6"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6"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104" y="317037"/>
            <a:ext cx="4002157" cy="400110"/>
          </a:xfrm>
          <a:prstGeom prst="rect">
            <a:avLst/>
          </a:prstGeom>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2000" b="1" dirty="0"/>
              <a:t>美赛论文格式（以某一问题为例）</a:t>
            </a:r>
          </a:p>
        </p:txBody>
      </p:sp>
      <p:sp>
        <p:nvSpPr>
          <p:cNvPr id="6" name="矩形 5"/>
          <p:cNvSpPr/>
          <p:nvPr/>
        </p:nvSpPr>
        <p:spPr>
          <a:xfrm>
            <a:off x="636104" y="967615"/>
            <a:ext cx="5285421" cy="5693866"/>
          </a:xfrm>
          <a:prstGeom prst="rect">
            <a:avLst/>
          </a:prstGeom>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Segoe UI"/>
                <a:ea typeface="微软雅黑"/>
                <a:cs typeface="+mn-cs"/>
              </a:rPr>
              <a:t>（摘要</a:t>
            </a:r>
            <a:endParaRPr kumimoji="0" lang="en-US" altLang="zh-CN" sz="2800" b="0" i="0" u="none" strike="noStrike" kern="1200" cap="none" spc="0" normalizeH="0" baseline="0" noProof="0" dirty="0">
              <a:ln>
                <a:noFill/>
              </a:ln>
              <a:solidFill>
                <a:prstClr val="black"/>
              </a:solidFill>
              <a:effectLst/>
              <a:uLnTx/>
              <a:uFillTx/>
              <a:latin typeface="Segoe UI"/>
              <a:ea typeface="微软雅黑"/>
              <a:cs typeface="+mn-cs"/>
            </a:endParaRPr>
          </a:p>
          <a:p>
            <a:pPr marL="514350" marR="0" lvl="0" indent="-514350" algn="l" defTabSz="913765" rtl="0" eaLnBrk="1" fontAlgn="auto" latinLnBrk="0" hangingPunct="1">
              <a:lnSpc>
                <a:spcPct val="100000"/>
              </a:lnSpc>
              <a:spcBef>
                <a:spcPts val="0"/>
              </a:spcBef>
              <a:spcAft>
                <a:spcPts val="0"/>
              </a:spcAft>
              <a:buClrTx/>
              <a:buSzTx/>
              <a:buFont typeface="+mj-lt"/>
              <a:buAutoNum type="arabicPeriod"/>
              <a:tabLst/>
              <a:defRPr/>
            </a:pPr>
            <a:r>
              <a:rPr lang="zh-CN" altLang="en-US" sz="2800" dirty="0">
                <a:solidFill>
                  <a:prstClr val="black"/>
                </a:solidFill>
                <a:latin typeface="Segoe UI"/>
                <a:ea typeface="微软雅黑"/>
              </a:rPr>
              <a:t>问题重述</a:t>
            </a:r>
            <a:endParaRPr lang="en-US" altLang="zh-CN" sz="2800" dirty="0">
              <a:solidFill>
                <a:prstClr val="black"/>
              </a:solidFill>
              <a:latin typeface="Segoe UI"/>
              <a:ea typeface="微软雅黑"/>
            </a:endParaRPr>
          </a:p>
          <a:p>
            <a:pPr marL="514350" marR="0" lvl="0" indent="-514350" algn="l" defTabSz="913765" rtl="0" eaLnBrk="1" fontAlgn="auto" latinLnBrk="0" hangingPunct="1">
              <a:lnSpc>
                <a:spcPct val="100000"/>
              </a:lnSpc>
              <a:spcBef>
                <a:spcPts val="0"/>
              </a:spcBef>
              <a:spcAft>
                <a:spcPts val="0"/>
              </a:spcAft>
              <a:buClrTx/>
              <a:buSzTx/>
              <a:buFont typeface="+mj-lt"/>
              <a:buAutoNum type="arabicPeriod"/>
              <a:tabLst/>
              <a:defRPr/>
            </a:pPr>
            <a:r>
              <a:rPr kumimoji="0" lang="zh-CN" altLang="en-US" sz="2800" b="0" i="0" u="none" strike="noStrike" kern="1200" cap="none" spc="0" normalizeH="0" baseline="0" noProof="0" dirty="0">
                <a:ln>
                  <a:noFill/>
                </a:ln>
                <a:solidFill>
                  <a:prstClr val="black"/>
                </a:solidFill>
                <a:effectLst/>
                <a:uLnTx/>
                <a:uFillTx/>
                <a:latin typeface="Segoe UI"/>
                <a:ea typeface="微软雅黑"/>
                <a:cs typeface="+mn-cs"/>
              </a:rPr>
              <a:t>假设条件</a:t>
            </a:r>
            <a:endParaRPr kumimoji="0" lang="en-US" altLang="zh-CN" sz="2800" b="0" i="0" u="none" strike="noStrike" kern="1200" cap="none" spc="0" normalizeH="0" baseline="0" noProof="0" dirty="0">
              <a:ln>
                <a:noFill/>
              </a:ln>
              <a:solidFill>
                <a:prstClr val="black"/>
              </a:solidFill>
              <a:effectLst/>
              <a:uLnTx/>
              <a:uFillTx/>
              <a:latin typeface="Segoe UI"/>
              <a:ea typeface="微软雅黑"/>
              <a:cs typeface="+mn-cs"/>
            </a:endParaRPr>
          </a:p>
          <a:p>
            <a:pPr marL="514350" marR="0" lvl="0" indent="-514350" algn="l" defTabSz="913765" rtl="0" eaLnBrk="1" fontAlgn="auto" latinLnBrk="0" hangingPunct="1">
              <a:lnSpc>
                <a:spcPct val="100000"/>
              </a:lnSpc>
              <a:spcBef>
                <a:spcPts val="0"/>
              </a:spcBef>
              <a:spcAft>
                <a:spcPts val="0"/>
              </a:spcAft>
              <a:buClrTx/>
              <a:buSzTx/>
              <a:buFont typeface="+mj-lt"/>
              <a:buAutoNum type="arabicPeriod"/>
              <a:tabLst/>
              <a:defRPr/>
            </a:pPr>
            <a:r>
              <a:rPr lang="zh-CN" altLang="en-US" sz="2800" dirty="0">
                <a:solidFill>
                  <a:prstClr val="black"/>
                </a:solidFill>
                <a:latin typeface="Segoe UI"/>
                <a:ea typeface="微软雅黑"/>
              </a:rPr>
              <a:t>建模方法的合理性论证</a:t>
            </a:r>
            <a:endParaRPr lang="en-US" altLang="zh-CN" sz="2800" dirty="0">
              <a:solidFill>
                <a:prstClr val="black"/>
              </a:solidFill>
              <a:latin typeface="Segoe UI"/>
              <a:ea typeface="微软雅黑"/>
            </a:endParaRPr>
          </a:p>
          <a:p>
            <a:pPr marL="514350" marR="0" lvl="0" indent="-514350" algn="l" defTabSz="913765" rtl="0" eaLnBrk="1" fontAlgn="auto" latinLnBrk="0" hangingPunct="1">
              <a:lnSpc>
                <a:spcPct val="100000"/>
              </a:lnSpc>
              <a:spcBef>
                <a:spcPts val="0"/>
              </a:spcBef>
              <a:spcAft>
                <a:spcPts val="0"/>
              </a:spcAft>
              <a:buClrTx/>
              <a:buSzTx/>
              <a:buFont typeface="+mj-lt"/>
              <a:buAutoNum type="arabicPeriod"/>
              <a:tabLst/>
              <a:defRPr/>
            </a:pPr>
            <a:r>
              <a:rPr kumimoji="0" lang="zh-CN" altLang="en-US" sz="2800" b="0" i="0" u="none" strike="noStrike" kern="1200" cap="none" spc="0" normalizeH="0" baseline="0" noProof="0" dirty="0">
                <a:ln>
                  <a:noFill/>
                </a:ln>
                <a:solidFill>
                  <a:prstClr val="black"/>
                </a:solidFill>
                <a:effectLst/>
                <a:uLnTx/>
                <a:uFillTx/>
                <a:latin typeface="Segoe UI"/>
                <a:ea typeface="微软雅黑"/>
                <a:cs typeface="+mn-cs"/>
              </a:rPr>
              <a:t>模型设计</a:t>
            </a:r>
            <a:endParaRPr kumimoji="0" lang="en-US" altLang="zh-CN" sz="2800" b="0" i="0" u="none" strike="noStrike" kern="1200" cap="none" spc="0" normalizeH="0" baseline="0" noProof="0" dirty="0">
              <a:ln>
                <a:noFill/>
              </a:ln>
              <a:solidFill>
                <a:prstClr val="black"/>
              </a:solidFill>
              <a:effectLst/>
              <a:uLnTx/>
              <a:uFillTx/>
              <a:latin typeface="Segoe UI"/>
              <a:ea typeface="微软雅黑"/>
              <a:cs typeface="+mn-cs"/>
            </a:endParaRPr>
          </a:p>
          <a:p>
            <a:pPr lvl="0">
              <a:defRPr/>
            </a:pPr>
            <a:r>
              <a:rPr lang="en-US" altLang="zh-CN" sz="2800" dirty="0">
                <a:solidFill>
                  <a:prstClr val="black"/>
                </a:solidFill>
              </a:rPr>
              <a:t>      4.1 </a:t>
            </a:r>
            <a:r>
              <a:rPr lang="zh-CN" altLang="en-US" sz="2800" dirty="0">
                <a:solidFill>
                  <a:prstClr val="black"/>
                </a:solidFill>
              </a:rPr>
              <a:t>需要转机乘客的不满程度</a:t>
            </a:r>
            <a:endParaRPr lang="en-US" altLang="zh-CN" sz="2800" dirty="0">
              <a:solidFill>
                <a:prstClr val="black"/>
              </a:solidFill>
            </a:endParaRPr>
          </a:p>
          <a:p>
            <a:pPr lvl="0">
              <a:defRPr/>
            </a:pPr>
            <a:r>
              <a:rPr lang="en-US" altLang="zh-CN" sz="2800" dirty="0">
                <a:solidFill>
                  <a:prstClr val="black"/>
                </a:solidFill>
              </a:rPr>
              <a:t>      4.2 </a:t>
            </a:r>
            <a:r>
              <a:rPr lang="zh-CN" altLang="en-US" sz="2800" dirty="0">
                <a:solidFill>
                  <a:prstClr val="black"/>
                </a:solidFill>
              </a:rPr>
              <a:t>无需转机乘客的不满程度</a:t>
            </a:r>
            <a:endParaRPr lang="en-US" altLang="zh-CN" sz="2800" dirty="0">
              <a:solidFill>
                <a:prstClr val="black"/>
              </a:solidFill>
            </a:endParaRPr>
          </a:p>
          <a:p>
            <a:pPr lvl="0">
              <a:defRPr/>
            </a:pPr>
            <a:r>
              <a:rPr lang="en-US" altLang="zh-CN" sz="2800" dirty="0">
                <a:solidFill>
                  <a:prstClr val="black"/>
                </a:solidFill>
              </a:rPr>
              <a:t>      4.3 </a:t>
            </a:r>
            <a:r>
              <a:rPr lang="zh-CN" altLang="en-US" sz="2800" dirty="0">
                <a:solidFill>
                  <a:prstClr val="black"/>
                </a:solidFill>
              </a:rPr>
              <a:t>所有乘客的不满程度</a:t>
            </a:r>
            <a:endParaRPr kumimoji="0" lang="en-US" altLang="zh-CN" sz="2800" b="0" i="0" u="none" strike="noStrike" kern="1200" cap="none" spc="0" normalizeH="0" baseline="0" noProof="0" dirty="0">
              <a:ln>
                <a:noFill/>
              </a:ln>
              <a:solidFill>
                <a:prstClr val="black"/>
              </a:solidFill>
              <a:effectLst/>
              <a:uLnTx/>
              <a:uFillTx/>
              <a:latin typeface="Segoe UI"/>
              <a:ea typeface="微软雅黑"/>
              <a:cs typeface="+mn-cs"/>
            </a:endParaRPr>
          </a:p>
          <a:p>
            <a:pPr marL="514350" marR="0" lvl="0" indent="-514350" algn="l" defTabSz="913765" rtl="0" eaLnBrk="1" fontAlgn="auto" latinLnBrk="0" hangingPunct="1">
              <a:lnSpc>
                <a:spcPct val="100000"/>
              </a:lnSpc>
              <a:spcBef>
                <a:spcPts val="0"/>
              </a:spcBef>
              <a:spcAft>
                <a:spcPts val="0"/>
              </a:spcAft>
              <a:buClrTx/>
              <a:buSzTx/>
              <a:buFont typeface="+mj-lt"/>
              <a:buAutoNum type="arabicPeriod"/>
              <a:tabLst/>
              <a:defRPr/>
            </a:pPr>
            <a:r>
              <a:rPr lang="zh-CN" altLang="en-US" sz="2800" dirty="0">
                <a:solidFill>
                  <a:prstClr val="black"/>
                </a:solidFill>
                <a:latin typeface="Segoe UI"/>
                <a:ea typeface="微软雅黑"/>
              </a:rPr>
              <a:t>模型测试</a:t>
            </a:r>
            <a:endParaRPr lang="en-US" altLang="zh-CN" sz="2800" dirty="0">
              <a:solidFill>
                <a:prstClr val="black"/>
              </a:solidFill>
              <a:latin typeface="Segoe UI"/>
              <a:ea typeface="微软雅黑"/>
            </a:endParaRPr>
          </a:p>
          <a:p>
            <a:pPr marL="514350" marR="0" lvl="0" indent="-514350" algn="l" defTabSz="913765" rtl="0" eaLnBrk="1" fontAlgn="auto" latinLnBrk="0" hangingPunct="1">
              <a:lnSpc>
                <a:spcPct val="100000"/>
              </a:lnSpc>
              <a:spcBef>
                <a:spcPts val="0"/>
              </a:spcBef>
              <a:spcAft>
                <a:spcPts val="0"/>
              </a:spcAft>
              <a:buClrTx/>
              <a:buSzTx/>
              <a:buFont typeface="+mj-lt"/>
              <a:buAutoNum type="arabicPeriod"/>
              <a:tabLst/>
              <a:defRPr/>
            </a:pPr>
            <a:r>
              <a:rPr kumimoji="0" lang="zh-CN" altLang="en-US" sz="2800" b="0" i="0" u="none" strike="noStrike" kern="1200" cap="none" spc="0" normalizeH="0" baseline="0" noProof="0" dirty="0">
                <a:ln>
                  <a:noFill/>
                </a:ln>
                <a:solidFill>
                  <a:prstClr val="black"/>
                </a:solidFill>
                <a:effectLst/>
                <a:uLnTx/>
                <a:uFillTx/>
                <a:latin typeface="Segoe UI"/>
                <a:ea typeface="微软雅黑"/>
                <a:cs typeface="+mn-cs"/>
              </a:rPr>
              <a:t>结论</a:t>
            </a:r>
            <a:endParaRPr kumimoji="0" lang="en-US" altLang="zh-CN" sz="2800" b="0" i="0" u="none" strike="noStrike" kern="1200" cap="none" spc="0" normalizeH="0" baseline="0" noProof="0" dirty="0">
              <a:ln>
                <a:noFill/>
              </a:ln>
              <a:solidFill>
                <a:prstClr val="black"/>
              </a:solidFill>
              <a:effectLst/>
              <a:uLnTx/>
              <a:uFillTx/>
              <a:latin typeface="Segoe UI"/>
              <a:ea typeface="微软雅黑"/>
              <a:cs typeface="+mn-cs"/>
            </a:endParaRPr>
          </a:p>
          <a:p>
            <a:pPr marL="514350" marR="0" lvl="0" indent="-514350" algn="l" defTabSz="913765" rtl="0" eaLnBrk="1" fontAlgn="auto" latinLnBrk="0" hangingPunct="1">
              <a:lnSpc>
                <a:spcPct val="100000"/>
              </a:lnSpc>
              <a:spcBef>
                <a:spcPts val="0"/>
              </a:spcBef>
              <a:spcAft>
                <a:spcPts val="0"/>
              </a:spcAft>
              <a:buClrTx/>
              <a:buSzTx/>
              <a:buFont typeface="+mj-lt"/>
              <a:buAutoNum type="arabicPeriod"/>
              <a:tabLst/>
              <a:defRPr/>
            </a:pPr>
            <a:r>
              <a:rPr kumimoji="0" lang="zh-CN" altLang="en-US" sz="2800" b="0" i="0" u="none" strike="noStrike" kern="1200" cap="none" spc="0" normalizeH="0" baseline="0" noProof="0" dirty="0">
                <a:ln>
                  <a:noFill/>
                </a:ln>
                <a:solidFill>
                  <a:prstClr val="black"/>
                </a:solidFill>
                <a:effectLst/>
                <a:uLnTx/>
                <a:uFillTx/>
                <a:latin typeface="Segoe UI"/>
                <a:ea typeface="微软雅黑"/>
                <a:cs typeface="+mn-cs"/>
              </a:rPr>
              <a:t>模型的优点与弱点</a:t>
            </a:r>
            <a:endParaRPr kumimoji="0" lang="en-US" altLang="zh-CN" sz="2800" b="0" i="0" u="none" strike="noStrike" kern="1200" cap="none" spc="0" normalizeH="0" baseline="0" noProof="0" dirty="0">
              <a:ln>
                <a:noFill/>
              </a:ln>
              <a:solidFill>
                <a:prstClr val="black"/>
              </a:solidFill>
              <a:effectLst/>
              <a:uLnTx/>
              <a:uFillTx/>
              <a:latin typeface="Segoe UI"/>
              <a:ea typeface="微软雅黑"/>
              <a:cs typeface="+mn-cs"/>
            </a:endParaRPr>
          </a:p>
          <a:p>
            <a:pPr marR="0" lvl="0" algn="l" defTabSz="913765" rtl="0" eaLnBrk="1" fontAlgn="auto" latinLnBrk="0" hangingPunct="1">
              <a:lnSpc>
                <a:spcPct val="100000"/>
              </a:lnSpc>
              <a:spcBef>
                <a:spcPts val="0"/>
              </a:spcBef>
              <a:spcAft>
                <a:spcPts val="0"/>
              </a:spcAft>
              <a:buClrTx/>
              <a:buSzTx/>
              <a:tabLst/>
              <a:defRPr/>
            </a:pPr>
            <a:r>
              <a:rPr lang="en-US" altLang="zh-CN" sz="2800" dirty="0">
                <a:solidFill>
                  <a:prstClr val="black"/>
                </a:solidFill>
                <a:latin typeface="Segoe UI"/>
                <a:ea typeface="微软雅黑"/>
              </a:rPr>
              <a:t>  </a:t>
            </a:r>
            <a:r>
              <a:rPr lang="zh-CN" altLang="en-US" sz="2800" dirty="0">
                <a:solidFill>
                  <a:prstClr val="black"/>
                </a:solidFill>
                <a:latin typeface="Segoe UI"/>
                <a:ea typeface="微软雅黑"/>
              </a:rPr>
              <a:t>参考文献）</a:t>
            </a:r>
            <a:endParaRPr kumimoji="0" lang="en-US" altLang="zh-CN" sz="2800" b="0" i="0" u="none" strike="noStrike" kern="1200" cap="none" spc="0" normalizeH="0" baseline="0" noProof="0" dirty="0">
              <a:ln>
                <a:noFill/>
              </a:ln>
              <a:solidFill>
                <a:prstClr val="black"/>
              </a:solidFill>
              <a:effectLst/>
              <a:uLnTx/>
              <a:uFillTx/>
              <a:latin typeface="Segoe UI"/>
              <a:ea typeface="微软雅黑"/>
              <a:cs typeface="+mn-cs"/>
            </a:endParaRPr>
          </a:p>
          <a:p>
            <a:pPr marR="0" lvl="0" algn="l" defTabSz="913765" rtl="0" eaLnBrk="1" fontAlgn="auto" latinLnBrk="0" hangingPunct="1">
              <a:lnSpc>
                <a:spcPct val="100000"/>
              </a:lnSpc>
              <a:spcBef>
                <a:spcPts val="0"/>
              </a:spcBef>
              <a:spcAft>
                <a:spcPts val="0"/>
              </a:spcAft>
              <a:buClrTx/>
              <a:buSzTx/>
              <a:tabLst/>
              <a:defRPr/>
            </a:pPr>
            <a:endParaRPr kumimoji="0" lang="zh-CN" altLang="en-US" sz="2800" b="0" i="0" u="none" strike="noStrike" kern="1200" cap="none" spc="0" normalizeH="0" baseline="0" noProof="0" dirty="0">
              <a:ln>
                <a:noFill/>
              </a:ln>
              <a:solidFill>
                <a:prstClr val="black"/>
              </a:solidFill>
              <a:effectLst/>
              <a:uLnTx/>
              <a:uFillTx/>
              <a:latin typeface="Segoe UI"/>
              <a:ea typeface="微软雅黑"/>
              <a:cs typeface="+mn-cs"/>
            </a:endParaRPr>
          </a:p>
        </p:txBody>
      </p:sp>
    </p:spTree>
    <p:extLst>
      <p:ext uri="{BB962C8B-B14F-4D97-AF65-F5344CB8AC3E}">
        <p14:creationId xmlns:p14="http://schemas.microsoft.com/office/powerpoint/2010/main" val="97326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6018" y="375814"/>
            <a:ext cx="7599281" cy="400110"/>
          </a:xfrm>
          <a:prstGeom prst="rect">
            <a:avLst/>
          </a:prstGeom>
        </p:spPr>
        <p:txBody>
          <a:bodyPr wrap="square">
            <a:spAutoFit/>
          </a:bodyPr>
          <a:lstStyle/>
          <a:p>
            <a:r>
              <a:rPr lang="zh-CN" altLang="en-US" sz="2000" b="1" dirty="0"/>
              <a:t>几大注意点</a:t>
            </a:r>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1419953" y="2050730"/>
            <a:ext cx="1873481" cy="1449708"/>
          </a:xfrm>
          <a:prstGeom prst="ellipse">
            <a:avLst/>
          </a:prstGeom>
        </p:spPr>
      </p:pic>
      <p:pic>
        <p:nvPicPr>
          <p:cNvPr id="6" name="图片 5"/>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7421176" y="2078772"/>
            <a:ext cx="1728094" cy="1468274"/>
          </a:xfrm>
          <a:prstGeom prst="ellipse">
            <a:avLst/>
          </a:prstGeom>
        </p:spPr>
      </p:pic>
      <p:sp>
        <p:nvSpPr>
          <p:cNvPr id="8" name="矩形 7"/>
          <p:cNvSpPr/>
          <p:nvPr/>
        </p:nvSpPr>
        <p:spPr>
          <a:xfrm>
            <a:off x="1707677" y="1650619"/>
            <a:ext cx="1210588" cy="400110"/>
          </a:xfrm>
          <a:prstGeom prst="rect">
            <a:avLst/>
          </a:prstGeom>
        </p:spPr>
        <p:txBody>
          <a:bodyPr wrap="none">
            <a:spAutoFit/>
          </a:bodyPr>
          <a:lstStyle/>
          <a:p>
            <a:r>
              <a:rPr lang="zh-CN" altLang="en-US" sz="2000" b="1" dirty="0"/>
              <a:t>写好引言</a:t>
            </a:r>
          </a:p>
        </p:txBody>
      </p:sp>
      <p:sp>
        <p:nvSpPr>
          <p:cNvPr id="10" name="矩形 9"/>
          <p:cNvSpPr/>
          <p:nvPr/>
        </p:nvSpPr>
        <p:spPr>
          <a:xfrm>
            <a:off x="7515370" y="1651187"/>
            <a:ext cx="1467068" cy="400110"/>
          </a:xfrm>
          <a:prstGeom prst="rect">
            <a:avLst/>
          </a:prstGeom>
        </p:spPr>
        <p:txBody>
          <a:bodyPr wrap="none">
            <a:spAutoFit/>
          </a:bodyPr>
          <a:lstStyle/>
          <a:p>
            <a:r>
              <a:rPr lang="zh-CN" altLang="en-US" sz="2000" b="1" dirty="0"/>
              <a:t>优缺点分析</a:t>
            </a:r>
          </a:p>
        </p:txBody>
      </p:sp>
      <p:sp>
        <p:nvSpPr>
          <p:cNvPr id="11" name="矩形 10"/>
          <p:cNvSpPr/>
          <p:nvPr/>
        </p:nvSpPr>
        <p:spPr>
          <a:xfrm>
            <a:off x="7076078" y="3806866"/>
            <a:ext cx="2361929" cy="2252924"/>
          </a:xfrm>
          <a:prstGeom prst="rect">
            <a:avLst/>
          </a:prstGeom>
        </p:spPr>
        <p:txBody>
          <a:bodyPr wrap="square">
            <a:spAutoFit/>
          </a:bodyPr>
          <a:lstStyle/>
          <a:p>
            <a:pPr algn="ctr">
              <a:lnSpc>
                <a:spcPct val="130000"/>
              </a:lnSpc>
            </a:pPr>
            <a:r>
              <a:rPr lang="zh-CN" altLang="en-US" dirty="0">
                <a:latin typeface="微软雅黑" panose="020B0503020204020204" charset="-122"/>
                <a:ea typeface="微软雅黑" panose="020B0503020204020204" charset="-122"/>
              </a:rPr>
              <a:t>在写结论时应该明确指出这些缺陷，表明参赛小组不但知道模型所含的缺陷，而且也思考过如何改进和修补</a:t>
            </a:r>
          </a:p>
        </p:txBody>
      </p:sp>
      <p:grpSp>
        <p:nvGrpSpPr>
          <p:cNvPr id="14" name="Group 11"/>
          <p:cNvGrpSpPr>
            <a:grpSpLocks noChangeAspect="1"/>
          </p:cNvGrpSpPr>
          <p:nvPr/>
        </p:nvGrpSpPr>
        <p:grpSpPr bwMode="auto">
          <a:xfrm>
            <a:off x="7794913" y="2454368"/>
            <a:ext cx="907982" cy="644666"/>
            <a:chOff x="1407" y="1098"/>
            <a:chExt cx="800" cy="568"/>
          </a:xfrm>
          <a:solidFill>
            <a:schemeClr val="tx1">
              <a:lumMod val="75000"/>
              <a:lumOff val="25000"/>
            </a:schemeClr>
          </a:solidFill>
        </p:grpSpPr>
        <p:sp>
          <p:nvSpPr>
            <p:cNvPr id="1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1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23" name="Group 121"/>
          <p:cNvGrpSpPr>
            <a:grpSpLocks noChangeAspect="1"/>
          </p:cNvGrpSpPr>
          <p:nvPr/>
        </p:nvGrpSpPr>
        <p:grpSpPr bwMode="auto">
          <a:xfrm>
            <a:off x="2054764" y="2418422"/>
            <a:ext cx="754758" cy="642396"/>
            <a:chOff x="515" y="3088"/>
            <a:chExt cx="665" cy="566"/>
          </a:xfrm>
          <a:solidFill>
            <a:schemeClr val="tx1">
              <a:lumMod val="75000"/>
              <a:lumOff val="25000"/>
            </a:schemeClr>
          </a:solidFill>
        </p:grpSpPr>
        <p:sp>
          <p:nvSpPr>
            <p:cNvPr id="24"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40" name="矩形 39">
            <a:extLst>
              <a:ext uri="{FF2B5EF4-FFF2-40B4-BE49-F238E27FC236}">
                <a16:creationId xmlns:a16="http://schemas.microsoft.com/office/drawing/2014/main" xmlns="" id="{CCBEC41F-8DC2-476D-9EF3-F4B0DC686A40}"/>
              </a:ext>
            </a:extLst>
          </p:cNvPr>
          <p:cNvSpPr/>
          <p:nvPr/>
        </p:nvSpPr>
        <p:spPr>
          <a:xfrm>
            <a:off x="941328" y="3543034"/>
            <a:ext cx="3190868" cy="2973122"/>
          </a:xfrm>
          <a:prstGeom prst="rect">
            <a:avLst/>
          </a:prstGeom>
        </p:spPr>
        <p:txBody>
          <a:bodyPr wrap="square">
            <a:spAutoFit/>
          </a:bodyPr>
          <a:lstStyle/>
          <a:p>
            <a:pPr lvl="0" algn="ctr">
              <a:lnSpc>
                <a:spcPct val="130000"/>
              </a:lnSpc>
            </a:pPr>
            <a:r>
              <a:rPr lang="zh-CN" altLang="en-US" dirty="0">
                <a:latin typeface="微软雅黑" panose="020B0503020204020204" charset="-122"/>
                <a:ea typeface="微软雅黑" panose="020B0503020204020204" charset="-122"/>
              </a:rPr>
              <a:t>引言</a:t>
            </a:r>
            <a:r>
              <a:rPr lang="en-US" altLang="zh-CN" dirty="0">
                <a:latin typeface="微软雅黑" panose="020B0503020204020204" charset="-122"/>
                <a:ea typeface="微软雅黑" panose="020B0503020204020204" charset="-122"/>
              </a:rPr>
              <a:t>(Introduction)</a:t>
            </a:r>
            <a:r>
              <a:rPr lang="zh-CN" altLang="en-US" dirty="0">
                <a:latin typeface="微软雅黑" panose="020B0503020204020204" charset="-122"/>
                <a:ea typeface="微软雅黑" panose="020B0503020204020204" charset="-122"/>
              </a:rPr>
              <a:t>是论文的第一节，尽管其标题不一定叫“引言”</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例如，也可用“问题重述”作为标题</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。引言应该包括以下内容：对赛题的解读、对现有研究成果的综述与评论以及对解题思路和主要方法的简要介绍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TotalTime>
  <Words>1517</Words>
  <Application>Microsoft Office PowerPoint</Application>
  <PresentationFormat>自定义</PresentationFormat>
  <Paragraphs>146</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虚拟点线</dc:title>
  <dc:creator>第一PPT</dc:creator>
  <cp:keywords>www.1ppt.com</cp:keywords>
  <dc:description>www.1ppt.com</dc:description>
  <cp:lastModifiedBy>tk</cp:lastModifiedBy>
  <cp:revision>99</cp:revision>
  <dcterms:created xsi:type="dcterms:W3CDTF">2015-08-18T02:51:00Z</dcterms:created>
  <dcterms:modified xsi:type="dcterms:W3CDTF">2018-04-10T17:54:24Z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