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337" r:id="rId2"/>
    <p:sldId id="324" r:id="rId3"/>
    <p:sldId id="339" r:id="rId4"/>
    <p:sldId id="341" r:id="rId5"/>
    <p:sldId id="342" r:id="rId6"/>
    <p:sldId id="343" r:id="rId7"/>
    <p:sldId id="327" r:id="rId8"/>
    <p:sldId id="298" r:id="rId9"/>
    <p:sldId id="346" r:id="rId10"/>
    <p:sldId id="345" r:id="rId11"/>
    <p:sldId id="262" r:id="rId12"/>
    <p:sldId id="344" r:id="rId13"/>
  </p:sldIdLst>
  <p:sldSz cx="9144000" cy="5143500" type="screen16x9"/>
  <p:notesSz cx="6858000" cy="9144000"/>
  <p:embeddedFontLst>
    <p:embeddedFont>
      <p:font typeface="微软雅黑" panose="020B0503020204020204" pitchFamily="34" charset="-122"/>
      <p:regular r:id="rId15"/>
      <p:bold r:id="rId16"/>
    </p:embeddedFont>
    <p:embeddedFont>
      <p:font typeface="Calibri" panose="020F0502020204030204" pitchFamily="34" charset="0"/>
      <p:regular r:id="rId17"/>
      <p:bold r:id="rId18"/>
      <p:italic r:id="rId19"/>
      <p:boldItalic r:id="rId20"/>
    </p:embeddedFont>
  </p:embeddedFontLst>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0067B0"/>
    <a:srgbClr val="03A9F3"/>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238" autoAdjust="0"/>
  </p:normalViewPr>
  <p:slideViewPr>
    <p:cSldViewPr snapToGrid="0">
      <p:cViewPr varScale="1">
        <p:scale>
          <a:sx n="90" d="100"/>
          <a:sy n="90" d="100"/>
        </p:scale>
        <p:origin x="864" y="72"/>
      </p:cViewPr>
      <p:guideLst>
        <p:guide orient="horz" pos="1620"/>
        <p:guide pos="2880"/>
        <p:guide pos="544"/>
      </p:guideLst>
    </p:cSldViewPr>
  </p:slideViewPr>
  <p:outlineViewPr>
    <p:cViewPr>
      <p:scale>
        <a:sx n="33" d="100"/>
        <a:sy n="33" d="100"/>
      </p:scale>
      <p:origin x="0" y="-112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2018/4/18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533029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3188142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213776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329547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36386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491241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303199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270523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68445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266342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405794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156055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2018/4/18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r>
              <a:rPr lang="zh-CN" altLang="en-US" sz="3600" dirty="0">
                <a:solidFill>
                  <a:srgbClr val="FFC000"/>
                </a:solidFill>
                <a:latin typeface="Arial" panose="020B0604020202020204" pitchFamily="34" charset="0"/>
                <a:ea typeface="微软雅黑" panose="020B0503020204020204" pitchFamily="34" charset="-122"/>
                <a:sym typeface="Arial" panose="020B0604020202020204" pitchFamily="34" charset="0"/>
              </a:rPr>
              <a:t>编程 比赛 </a:t>
            </a:r>
            <a:endParaRPr lang="en-US" altLang="zh-CN" sz="3600"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62969109"/>
      </p:ext>
    </p:extLst>
  </p:cSld>
  <p:clrMapOvr>
    <a:masterClrMapping/>
  </p:clrMapOvr>
  <mc:AlternateContent xmlns:mc="http://schemas.openxmlformats.org/markup-compatibility/2006" xmlns:p14="http://schemas.microsoft.com/office/powerpoint/2010/main">
    <mc:Choice Requires="p14">
      <p:transition spd="slow" p14:dur="1600" advClick="0">
        <p:fade/>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926808" y="2723757"/>
            <a:ext cx="35285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其他</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50339378"/>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0"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9B55003-81DD-4D78-BDAA-AB7B61EBBB94}"/>
              </a:ext>
            </a:extLst>
          </p:cNvPr>
          <p:cNvSpPr/>
          <p:nvPr/>
        </p:nvSpPr>
        <p:spPr>
          <a:xfrm>
            <a:off x="1768623" y="906130"/>
            <a:ext cx="1481496" cy="400110"/>
          </a:xfrm>
          <a:prstGeom prst="rect">
            <a:avLst/>
          </a:prstGeom>
        </p:spPr>
        <p:txBody>
          <a:bodyPr wrap="none">
            <a:spAutoFit/>
          </a:bodyPr>
          <a:lstStyle/>
          <a:p>
            <a:pPr>
              <a:spcBef>
                <a:spcPct val="0"/>
              </a:spcBef>
            </a:pPr>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Some word</a:t>
            </a:r>
          </a:p>
        </p:txBody>
      </p:sp>
      <p:sp>
        <p:nvSpPr>
          <p:cNvPr id="11" name="文本框 10">
            <a:extLst>
              <a:ext uri="{FF2B5EF4-FFF2-40B4-BE49-F238E27FC236}">
                <a16:creationId xmlns:a16="http://schemas.microsoft.com/office/drawing/2014/main" id="{4F805D35-9F91-47C7-AC8C-3BD26529BFCD}"/>
              </a:ext>
            </a:extLst>
          </p:cNvPr>
          <p:cNvSpPr txBox="1"/>
          <p:nvPr/>
        </p:nvSpPr>
        <p:spPr>
          <a:xfrm>
            <a:off x="1768623" y="1576640"/>
            <a:ext cx="4776880" cy="2031325"/>
          </a:xfrm>
          <a:prstGeom prst="rect">
            <a:avLst/>
          </a:prstGeom>
          <a:noFill/>
        </p:spPr>
        <p:txBody>
          <a:bodyPr wrap="square">
            <a:spAutoFit/>
          </a:bodyPr>
          <a:lstStyle/>
          <a:p>
            <a:pPr algn="l"/>
            <a:r>
              <a:rPr lang="en-US" altLang="zh-CN" dirty="0"/>
              <a:t>Ubuntu</a:t>
            </a:r>
          </a:p>
          <a:p>
            <a:r>
              <a:rPr lang="en-US" altLang="zh-CN" dirty="0" err="1"/>
              <a:t>Shadowsocks</a:t>
            </a:r>
            <a:endParaRPr lang="en-US" altLang="zh-CN" dirty="0"/>
          </a:p>
          <a:p>
            <a:r>
              <a:rPr lang="en-US" altLang="zh-CN" dirty="0" err="1"/>
              <a:t>Github</a:t>
            </a:r>
            <a:endParaRPr lang="en-US" altLang="zh-CN" dirty="0"/>
          </a:p>
          <a:p>
            <a:r>
              <a:rPr lang="en-US" altLang="zh-CN" dirty="0" err="1"/>
              <a:t>Matlab</a:t>
            </a:r>
            <a:endParaRPr lang="en-US" altLang="zh-CN" dirty="0"/>
          </a:p>
          <a:p>
            <a:r>
              <a:rPr lang="en-US" altLang="zh-CN" dirty="0"/>
              <a:t>Arduino</a:t>
            </a:r>
          </a:p>
          <a:p>
            <a:r>
              <a:rPr lang="en-US" altLang="zh-CN" dirty="0"/>
              <a:t>Slam</a:t>
            </a:r>
          </a:p>
          <a:p>
            <a:r>
              <a:rPr lang="en-US" altLang="zh-CN" dirty="0"/>
              <a:t>3D </a:t>
            </a:r>
            <a:r>
              <a:rPr lang="zh-CN" altLang="en-US" dirty="0"/>
              <a:t>打印</a:t>
            </a:r>
            <a:endParaRPr lang="en-US" altLang="zh-CN" dirty="0"/>
          </a:p>
        </p:txBody>
      </p:sp>
    </p:spTree>
    <p:custDataLst>
      <p:tags r:id="rId1"/>
    </p:custDataLst>
    <p:extLst>
      <p:ext uri="{BB962C8B-B14F-4D97-AF65-F5344CB8AC3E}">
        <p14:creationId xmlns:p14="http://schemas.microsoft.com/office/powerpoint/2010/main" val="742739341"/>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strips(downLeft)">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0"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9B55003-81DD-4D78-BDAA-AB7B61EBBB94}"/>
              </a:ext>
            </a:extLst>
          </p:cNvPr>
          <p:cNvSpPr/>
          <p:nvPr/>
        </p:nvSpPr>
        <p:spPr>
          <a:xfrm>
            <a:off x="1563094" y="1019897"/>
            <a:ext cx="697627" cy="400110"/>
          </a:xfrm>
          <a:prstGeom prst="rect">
            <a:avLst/>
          </a:prstGeom>
        </p:spPr>
        <p:txBody>
          <a:bodyPr wrap="none">
            <a:spAutoFit/>
          </a:bodyPr>
          <a:lstStyle/>
          <a:p>
            <a:pPr>
              <a:spcBef>
                <a:spcPct val="0"/>
              </a:spcBef>
            </a:pP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热点</a:t>
            </a:r>
          </a:p>
        </p:txBody>
      </p:sp>
      <p:sp>
        <p:nvSpPr>
          <p:cNvPr id="2" name="矩形 1">
            <a:extLst>
              <a:ext uri="{FF2B5EF4-FFF2-40B4-BE49-F238E27FC236}">
                <a16:creationId xmlns:a16="http://schemas.microsoft.com/office/drawing/2014/main" id="{B530EA6F-47E7-4800-A2C2-DDBDD42A2AD4}"/>
              </a:ext>
            </a:extLst>
          </p:cNvPr>
          <p:cNvSpPr/>
          <p:nvPr/>
        </p:nvSpPr>
        <p:spPr>
          <a:xfrm>
            <a:off x="1563094" y="1703953"/>
            <a:ext cx="6079460" cy="1200329"/>
          </a:xfrm>
          <a:prstGeom prst="rect">
            <a:avLst/>
          </a:prstGeom>
        </p:spPr>
        <p:txBody>
          <a:bodyPr wrap="square">
            <a:spAutoFit/>
          </a:bodyPr>
          <a:lstStyle/>
          <a:p>
            <a:pPr marL="342900" indent="-342900">
              <a:buAutoNum type="arabicPlain" startAt="2015"/>
            </a:pPr>
            <a:r>
              <a:rPr lang="zh-CN" altLang="en-US" dirty="0"/>
              <a:t>    电商、互联网</a:t>
            </a:r>
            <a:r>
              <a:rPr lang="en-US" altLang="zh-CN" dirty="0"/>
              <a:t>+</a:t>
            </a:r>
            <a:r>
              <a:rPr lang="zh-CN" altLang="en-US" dirty="0"/>
              <a:t>、大数据</a:t>
            </a:r>
            <a:endParaRPr lang="en-US" altLang="zh-CN" dirty="0"/>
          </a:p>
          <a:p>
            <a:pPr marL="342900" indent="-342900">
              <a:buAutoNum type="arabicPlain" startAt="2015"/>
            </a:pPr>
            <a:r>
              <a:rPr lang="en-US" altLang="zh-CN" dirty="0"/>
              <a:t>    </a:t>
            </a:r>
            <a:r>
              <a:rPr lang="zh-CN" altLang="en-US" dirty="0"/>
              <a:t>直播、无人机</a:t>
            </a:r>
            <a:endParaRPr lang="en-US" altLang="zh-CN" dirty="0"/>
          </a:p>
          <a:p>
            <a:pPr marL="342900" indent="-342900">
              <a:buAutoNum type="arabicPlain" startAt="2015"/>
            </a:pPr>
            <a:r>
              <a:rPr lang="zh-CN" altLang="en-US" dirty="0"/>
              <a:t>    人工智能、机器学习、神经网络、云计算等</a:t>
            </a:r>
            <a:endParaRPr lang="en-US" altLang="zh-CN" dirty="0"/>
          </a:p>
          <a:p>
            <a:r>
              <a:rPr lang="en-US" altLang="zh-CN" dirty="0"/>
              <a:t>2018</a:t>
            </a:r>
            <a:r>
              <a:rPr lang="en-US" altLang="zh-CN" dirty="0">
                <a:solidFill>
                  <a:srgbClr val="FF0000"/>
                </a:solidFill>
              </a:rPr>
              <a:t>     </a:t>
            </a:r>
            <a:r>
              <a:rPr lang="zh-CN" altLang="en-US" dirty="0"/>
              <a:t>无人驾驶、智慧城市等</a:t>
            </a:r>
            <a:endParaRPr lang="en-US" altLang="zh-CN" dirty="0"/>
          </a:p>
        </p:txBody>
      </p:sp>
    </p:spTree>
    <p:custDataLst>
      <p:tags r:id="rId1"/>
    </p:custDataLst>
    <p:extLst>
      <p:ext uri="{BB962C8B-B14F-4D97-AF65-F5344CB8AC3E}">
        <p14:creationId xmlns:p14="http://schemas.microsoft.com/office/powerpoint/2010/main" val="7873509"/>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strips(downLeft)">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247388" y="1888058"/>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241800" y="3488267"/>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533900" y="3678767"/>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4900452" y="1809323"/>
            <a:ext cx="2750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比赛</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4900452" y="1185588"/>
            <a:ext cx="2965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蓝桥杯</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4886924" y="2436687"/>
            <a:ext cx="4160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其他</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380770" y="1195242"/>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380770" y="1868968"/>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380770" y="2496332"/>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92"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8" name="TextBox 47"/>
          <p:cNvSpPr txBox="1"/>
          <p:nvPr/>
        </p:nvSpPr>
        <p:spPr>
          <a:xfrm>
            <a:off x="721793" y="2571750"/>
            <a:ext cx="2223879" cy="369332"/>
          </a:xfrm>
          <a:prstGeom prst="rect">
            <a:avLst/>
          </a:prstGeom>
          <a:noFill/>
        </p:spPr>
        <p:txBody>
          <a:bodyPr wrap="none" rtlCol="0">
            <a:spAutoFit/>
          </a:bodyPr>
          <a:lstStyle/>
          <a:p>
            <a:pPr algn="ctr" defTabSz="914492" eaLnBrk="1" fontAlgn="auto" hangingPunct="1">
              <a:spcBef>
                <a:spcPts val="0"/>
              </a:spcBef>
              <a:spcAft>
                <a:spcPts val="0"/>
              </a:spcAft>
            </a:pPr>
            <a:r>
              <a:rPr lang="en-US" altLang="zh-CN" dirty="0">
                <a:solidFill>
                  <a:schemeClr val="bg1"/>
                </a:solidFill>
                <a:latin typeface="Arial" panose="020B0604020202020204" pitchFamily="34" charset="0"/>
                <a:ea typeface="微软雅黑" pitchFamily="34" charset="-122"/>
                <a:sym typeface="Arial" panose="020B0604020202020204" pitchFamily="34" charset="0"/>
              </a:rPr>
              <a:t>PAGE DIRECTORY</a:t>
            </a:r>
            <a:endParaRPr lang="zh-CN" altLang="en-US" dirty="0">
              <a:solidFill>
                <a:schemeClr val="bg1"/>
              </a:solidFill>
              <a:latin typeface="Arial" panose="020B0604020202020204" pitchFamily="34" charset="0"/>
              <a:ea typeface="微软雅黑" pitchFamily="34" charset="-122"/>
              <a:sym typeface="Arial" panose="020B0604020202020204" pitchFamily="34" charset="0"/>
            </a:endParaRPr>
          </a:p>
        </p:txBody>
      </p:sp>
    </p:spTree>
    <p:extLst>
      <p:ext uri="{BB962C8B-B14F-4D97-AF65-F5344CB8AC3E}">
        <p14:creationId xmlns:p14="http://schemas.microsoft.com/office/powerpoint/2010/main" val="3235831279"/>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100"/>
                            </p:stCondLst>
                            <p:childTnLst>
                              <p:par>
                                <p:cTn id="11" presetID="47"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40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8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563621" y="2801528"/>
            <a:ext cx="2633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200"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rPr>
              <a:t>蓝桥杯</a:t>
            </a:r>
            <a:endParaRPr lang="zh-CN" sz="3200"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26849118"/>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505512" y="563541"/>
            <a:ext cx="90792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蓝桥杯</a:t>
            </a:r>
            <a:endPar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83BC2D55-20F8-5444-AED5-A60010A0B940}"/>
              </a:ext>
            </a:extLst>
          </p:cNvPr>
          <p:cNvSpPr txBox="1"/>
          <p:nvPr/>
        </p:nvSpPr>
        <p:spPr>
          <a:xfrm>
            <a:off x="630238" y="1121027"/>
            <a:ext cx="7335202" cy="3416320"/>
          </a:xfrm>
          <a:prstGeom prst="rect">
            <a:avLst/>
          </a:prstGeom>
          <a:noFill/>
        </p:spPr>
        <p:txBody>
          <a:bodyPr wrap="square">
            <a:spAutoFit/>
          </a:bodyPr>
          <a:lstStyle/>
          <a:p>
            <a:pPr marL="342900" indent="-342900" algn="l">
              <a:buFont typeface="+mj-lt"/>
              <a:buAutoNum type="arabicPeriod"/>
            </a:pPr>
            <a:r>
              <a:rPr lang="zh-CN" altLang="en-US" dirty="0"/>
              <a:t>咱们学校参加人数较多的编程大赛</a:t>
            </a:r>
            <a:endParaRPr lang="en-US" altLang="zh-CN" dirty="0"/>
          </a:p>
          <a:p>
            <a:pPr marL="342900" indent="-342900" algn="l">
              <a:buFont typeface="+mj-lt"/>
              <a:buAutoNum type="arabicPeriod"/>
            </a:pPr>
            <a:r>
              <a:rPr lang="zh-CN" altLang="en-US" dirty="0"/>
              <a:t>大致分如下几类</a:t>
            </a: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endParaRPr lang="en-US" altLang="zh-CN" dirty="0"/>
          </a:p>
          <a:p>
            <a:pPr marL="342900" indent="-342900" algn="l">
              <a:buFont typeface="+mj-lt"/>
              <a:buAutoNum type="arabicPeriod"/>
            </a:pPr>
            <a:r>
              <a:rPr lang="zh-CN" altLang="en-US" dirty="0"/>
              <a:t>初赛</a:t>
            </a:r>
            <a:r>
              <a:rPr lang="en-US" altLang="zh-CN" dirty="0"/>
              <a:t>+</a:t>
            </a:r>
            <a:r>
              <a:rPr lang="zh-CN" altLang="en-US" dirty="0"/>
              <a:t>决赛</a:t>
            </a:r>
            <a:endParaRPr lang="en-US" altLang="zh-CN" dirty="0"/>
          </a:p>
          <a:p>
            <a:pPr marL="342900" indent="-342900" algn="l">
              <a:buFont typeface="+mj-lt"/>
              <a:buAutoNum type="arabicPeriod"/>
            </a:pPr>
            <a:r>
              <a:rPr lang="zh-CN" altLang="en-US" dirty="0"/>
              <a:t>分水岭</a:t>
            </a:r>
            <a:r>
              <a:rPr lang="en-US" altLang="zh-CN" dirty="0"/>
              <a:t>(</a:t>
            </a:r>
            <a:r>
              <a:rPr lang="zh-CN" altLang="en-US" dirty="0"/>
              <a:t>软件类</a:t>
            </a:r>
            <a:r>
              <a:rPr lang="en-US" altLang="zh-CN" dirty="0"/>
              <a:t>)</a:t>
            </a:r>
          </a:p>
        </p:txBody>
      </p:sp>
      <p:pic>
        <p:nvPicPr>
          <p:cNvPr id="2" name="图片 1">
            <a:extLst>
              <a:ext uri="{FF2B5EF4-FFF2-40B4-BE49-F238E27FC236}">
                <a16:creationId xmlns:a16="http://schemas.microsoft.com/office/drawing/2014/main" id="{96D9DBF8-F250-42A4-8F0B-29DDB771C085}"/>
              </a:ext>
            </a:extLst>
          </p:cNvPr>
          <p:cNvPicPr>
            <a:picLocks noChangeAspect="1"/>
          </p:cNvPicPr>
          <p:nvPr/>
        </p:nvPicPr>
        <p:blipFill>
          <a:blip r:embed="rId4"/>
          <a:stretch>
            <a:fillRect/>
          </a:stretch>
        </p:blipFill>
        <p:spPr>
          <a:xfrm>
            <a:off x="959475" y="1765962"/>
            <a:ext cx="6619112" cy="2008596"/>
          </a:xfrm>
          <a:prstGeom prst="rect">
            <a:avLst/>
          </a:prstGeom>
        </p:spPr>
      </p:pic>
    </p:spTree>
    <p:extLst>
      <p:ext uri="{BB962C8B-B14F-4D97-AF65-F5344CB8AC3E}">
        <p14:creationId xmlns:p14="http://schemas.microsoft.com/office/powerpoint/2010/main" val="4140205372"/>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443707" y="987785"/>
            <a:ext cx="4915102"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怎么才算真正的好的编程能力</a:t>
            </a: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99F8616E-C788-4FF9-9E12-BFCDABF57157}"/>
              </a:ext>
            </a:extLst>
          </p:cNvPr>
          <p:cNvSpPr/>
          <p:nvPr/>
        </p:nvSpPr>
        <p:spPr>
          <a:xfrm>
            <a:off x="443707" y="1648929"/>
            <a:ext cx="8562070" cy="2308324"/>
          </a:xfrm>
          <a:prstGeom prst="rect">
            <a:avLst/>
          </a:prstGeom>
        </p:spPr>
        <p:txBody>
          <a:bodyPr wrap="square">
            <a:spAutoFit/>
          </a:bodyPr>
          <a:lstStyle/>
          <a:p>
            <a:r>
              <a:rPr lang="zh-CN" altLang="en-US" dirty="0">
                <a:solidFill>
                  <a:srgbClr val="1A1A1A"/>
                </a:solidFill>
                <a:latin typeface="-apple-system"/>
              </a:rPr>
              <a:t>计算机科学分两类根本问题：</a:t>
            </a:r>
            <a:r>
              <a:rPr lang="zh-CN" altLang="en-US" dirty="0">
                <a:solidFill>
                  <a:srgbClr val="FF0000"/>
                </a:solidFill>
                <a:latin typeface="-apple-system"/>
              </a:rPr>
              <a:t>理论</a:t>
            </a:r>
            <a:r>
              <a:rPr lang="zh-CN" altLang="en-US" dirty="0">
                <a:solidFill>
                  <a:srgbClr val="1A1A1A"/>
                </a:solidFill>
                <a:latin typeface="-apple-system"/>
              </a:rPr>
              <a:t>和</a:t>
            </a:r>
            <a:r>
              <a:rPr lang="zh-CN" altLang="en-US" dirty="0">
                <a:solidFill>
                  <a:srgbClr val="FF0000"/>
                </a:solidFill>
                <a:latin typeface="-apple-system"/>
              </a:rPr>
              <a:t>系统</a:t>
            </a:r>
            <a:endParaRPr lang="en-US" altLang="zh-CN" dirty="0">
              <a:solidFill>
                <a:srgbClr val="FF0000"/>
              </a:solidFill>
              <a:latin typeface="-apple-system"/>
            </a:endParaRPr>
          </a:p>
          <a:p>
            <a:r>
              <a:rPr lang="zh-CN" altLang="en-US" dirty="0">
                <a:solidFill>
                  <a:srgbClr val="1A1A1A"/>
                </a:solidFill>
                <a:latin typeface="-apple-system"/>
              </a:rPr>
              <a:t>理论：算法，数据结构，复杂度，机器学习，模式识别等</a:t>
            </a:r>
            <a:endParaRPr lang="en-US" altLang="zh-CN" dirty="0">
              <a:solidFill>
                <a:srgbClr val="1A1A1A"/>
              </a:solidFill>
              <a:latin typeface="-apple-system"/>
            </a:endParaRPr>
          </a:p>
          <a:p>
            <a:r>
              <a:rPr lang="zh-CN" altLang="en-US" dirty="0">
                <a:solidFill>
                  <a:srgbClr val="1A1A1A"/>
                </a:solidFill>
                <a:latin typeface="-apple-system"/>
              </a:rPr>
              <a:t>系统：操作系统，网络系统，分布式系统，存储系统，游戏引擎等</a:t>
            </a:r>
            <a:endParaRPr lang="en-US" altLang="zh-CN" dirty="0">
              <a:solidFill>
                <a:srgbClr val="1A1A1A"/>
              </a:solidFill>
              <a:latin typeface="-apple-system"/>
            </a:endParaRPr>
          </a:p>
          <a:p>
            <a:r>
              <a:rPr lang="zh-CN" altLang="en-US" dirty="0">
                <a:solidFill>
                  <a:srgbClr val="1A1A1A"/>
                </a:solidFill>
                <a:latin typeface="-apple-system"/>
              </a:rPr>
              <a:t>理论方面，如何在给定的计算能力约束下如何把一个问题解决得更快更好？</a:t>
            </a:r>
            <a:endParaRPr lang="en-US" altLang="zh-CN" dirty="0">
              <a:solidFill>
                <a:srgbClr val="1A1A1A"/>
              </a:solidFill>
              <a:latin typeface="-apple-system"/>
            </a:endParaRPr>
          </a:p>
          <a:p>
            <a:r>
              <a:rPr lang="zh-CN" altLang="en-US" dirty="0"/>
              <a:t>系统方面，对于一个现实的需求如何在众多的技术中设计出最多快好省的技术组合？</a:t>
            </a:r>
            <a:endParaRPr lang="en-US" altLang="zh-CN" dirty="0"/>
          </a:p>
          <a:p>
            <a:endParaRPr lang="en-US" altLang="zh-CN" dirty="0"/>
          </a:p>
          <a:p>
            <a:r>
              <a:rPr lang="zh-CN" altLang="en-US" dirty="0"/>
              <a:t>比尔盖茨认为：编程不该看成是解决脑经急转弯的问题</a:t>
            </a:r>
            <a:endParaRPr lang="en-US" altLang="zh-CN" dirty="0"/>
          </a:p>
          <a:p>
            <a:endParaRPr lang="zh-CN" altLang="en-US" dirty="0"/>
          </a:p>
        </p:txBody>
      </p:sp>
    </p:spTree>
    <p:extLst>
      <p:ext uri="{BB962C8B-B14F-4D97-AF65-F5344CB8AC3E}">
        <p14:creationId xmlns:p14="http://schemas.microsoft.com/office/powerpoint/2010/main" val="3904482942"/>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225C16BA-9BF6-49AA-B01D-B45DFD3E6969}"/>
              </a:ext>
            </a:extLst>
          </p:cNvPr>
          <p:cNvSpPr/>
          <p:nvPr/>
        </p:nvSpPr>
        <p:spPr>
          <a:xfrm>
            <a:off x="365125" y="829036"/>
            <a:ext cx="1569660" cy="369332"/>
          </a:xfrm>
          <a:prstGeom prst="rect">
            <a:avLst/>
          </a:prstGeom>
        </p:spPr>
        <p:txBody>
          <a:bodyPr wrap="none">
            <a:spAutoFit/>
          </a:bodyPr>
          <a:lstStyle/>
          <a:p>
            <a:pPr>
              <a:spcBef>
                <a:spcPct val="0"/>
              </a:spcBef>
            </a:pP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怎么练好编程</a:t>
            </a:r>
          </a:p>
        </p:txBody>
      </p:sp>
      <p:sp>
        <p:nvSpPr>
          <p:cNvPr id="11" name="文本框 10">
            <a:extLst>
              <a:ext uri="{FF2B5EF4-FFF2-40B4-BE49-F238E27FC236}">
                <a16:creationId xmlns:a16="http://schemas.microsoft.com/office/drawing/2014/main" id="{DDC94C1A-9D11-451F-BF8E-7110A714ADBB}"/>
              </a:ext>
            </a:extLst>
          </p:cNvPr>
          <p:cNvSpPr txBox="1"/>
          <p:nvPr/>
        </p:nvSpPr>
        <p:spPr>
          <a:xfrm>
            <a:off x="443706" y="1374621"/>
            <a:ext cx="8658758" cy="3139321"/>
          </a:xfrm>
          <a:prstGeom prst="rect">
            <a:avLst/>
          </a:prstGeom>
          <a:noFill/>
        </p:spPr>
        <p:txBody>
          <a:bodyPr wrap="square">
            <a:spAutoFit/>
          </a:bodyPr>
          <a:lstStyle/>
          <a:p>
            <a:pPr algn="l"/>
            <a:r>
              <a:rPr lang="en-US" altLang="zh-CN" dirty="0"/>
              <a:t>C/C++</a:t>
            </a:r>
            <a:r>
              <a:rPr lang="zh-CN" altLang="en-US" dirty="0"/>
              <a:t>语言</a:t>
            </a:r>
            <a:r>
              <a:rPr lang="en-US" altLang="zh-CN" dirty="0"/>
              <a:t>—&gt;</a:t>
            </a:r>
            <a:r>
              <a:rPr lang="zh-CN" altLang="en-US" dirty="0"/>
              <a:t>数据结构</a:t>
            </a:r>
            <a:r>
              <a:rPr lang="en-US" altLang="zh-CN" dirty="0"/>
              <a:t>—&gt;</a:t>
            </a:r>
            <a:r>
              <a:rPr lang="zh-CN" altLang="en-US" dirty="0"/>
              <a:t>算法分析与设计</a:t>
            </a:r>
            <a:endParaRPr lang="en-US" altLang="zh-CN" dirty="0"/>
          </a:p>
          <a:p>
            <a:pPr algn="l"/>
            <a:endParaRPr lang="en-US" altLang="zh-CN" dirty="0"/>
          </a:p>
          <a:p>
            <a:pPr algn="l"/>
            <a:r>
              <a:rPr lang="zh-CN" altLang="en-US" dirty="0"/>
              <a:t>接下来：</a:t>
            </a:r>
            <a:endParaRPr lang="en-US" altLang="zh-CN" dirty="0"/>
          </a:p>
          <a:p>
            <a:pPr marL="342900" indent="-342900" algn="l">
              <a:buFont typeface="+mj-lt"/>
              <a:buAutoNum type="arabicPeriod"/>
            </a:pPr>
            <a:r>
              <a:rPr lang="zh-CN" altLang="en-US" dirty="0"/>
              <a:t>多造代码</a:t>
            </a:r>
            <a:r>
              <a:rPr lang="en-US" altLang="zh-CN" dirty="0"/>
              <a:t>	</a:t>
            </a:r>
            <a:r>
              <a:rPr lang="zh-CN" altLang="en-US" dirty="0">
                <a:solidFill>
                  <a:srgbClr val="FF0000"/>
                </a:solidFill>
              </a:rPr>
              <a:t>对语言的语法有</a:t>
            </a:r>
            <a:r>
              <a:rPr lang="en-US" altLang="zh-CN" dirty="0">
                <a:solidFill>
                  <a:srgbClr val="FF0000"/>
                </a:solidFill>
              </a:rPr>
              <a:t>feel </a:t>
            </a:r>
          </a:p>
          <a:p>
            <a:pPr marL="342900" indent="-342900">
              <a:buFont typeface="+mj-lt"/>
              <a:buAutoNum type="arabicPeriod"/>
            </a:pPr>
            <a:r>
              <a:rPr lang="zh-CN" altLang="en-US" dirty="0"/>
              <a:t>多拆别人的代码  </a:t>
            </a:r>
            <a:r>
              <a:rPr lang="en-US" altLang="zh-CN" dirty="0"/>
              <a:t>	 </a:t>
            </a:r>
            <a:r>
              <a:rPr lang="zh-CN" altLang="en-US" dirty="0">
                <a:solidFill>
                  <a:srgbClr val="FF0000"/>
                </a:solidFill>
              </a:rPr>
              <a:t>对数据结构有</a:t>
            </a:r>
            <a:r>
              <a:rPr lang="en-US" altLang="zh-CN" dirty="0">
                <a:solidFill>
                  <a:srgbClr val="FF0000"/>
                </a:solidFill>
              </a:rPr>
              <a:t>feel </a:t>
            </a:r>
          </a:p>
          <a:p>
            <a:pPr marL="342900" indent="-342900">
              <a:buFont typeface="+mj-lt"/>
              <a:buAutoNum type="arabicPeriod"/>
            </a:pPr>
            <a:r>
              <a:rPr lang="zh-CN" altLang="en-US" dirty="0"/>
              <a:t>将解决方案（蛮力）变成更好的解决方案（分治，减治，变治） </a:t>
            </a:r>
            <a:r>
              <a:rPr lang="zh-CN" altLang="en-US" dirty="0">
                <a:solidFill>
                  <a:srgbClr val="FF0000"/>
                </a:solidFill>
              </a:rPr>
              <a:t>对算法有</a:t>
            </a:r>
            <a:r>
              <a:rPr lang="en-US" altLang="zh-CN" dirty="0">
                <a:solidFill>
                  <a:srgbClr val="FF0000"/>
                </a:solidFill>
              </a:rPr>
              <a:t>feel</a:t>
            </a:r>
          </a:p>
          <a:p>
            <a:endParaRPr lang="en-US" altLang="zh-CN" dirty="0">
              <a:solidFill>
                <a:srgbClr val="FF0000"/>
              </a:solidFill>
            </a:endParaRPr>
          </a:p>
          <a:p>
            <a:pPr algn="l"/>
            <a:r>
              <a:rPr lang="zh-CN" altLang="en-US" dirty="0"/>
              <a:t>推荐网站</a:t>
            </a:r>
            <a:endParaRPr lang="en-US" altLang="zh-CN" dirty="0"/>
          </a:p>
          <a:p>
            <a:r>
              <a:rPr lang="en-US" altLang="zh-CN" dirty="0"/>
              <a:t>  PAT </a:t>
            </a:r>
            <a:r>
              <a:rPr lang="zh-CN" altLang="en-US" dirty="0"/>
              <a:t>乙级比赛真题</a:t>
            </a:r>
            <a:r>
              <a:rPr lang="en-US" altLang="zh-CN" dirty="0"/>
              <a:t>—&gt; </a:t>
            </a:r>
            <a:r>
              <a:rPr lang="zh-CN" altLang="en-US" dirty="0"/>
              <a:t>蓝桥杯练习系统“算法训练”“算法提高”部分</a:t>
            </a:r>
            <a:r>
              <a:rPr lang="en-US" altLang="zh-CN" dirty="0"/>
              <a:t>—&gt;</a:t>
            </a:r>
          </a:p>
          <a:p>
            <a:r>
              <a:rPr lang="en-US" altLang="zh-CN" dirty="0"/>
              <a:t>   —&gt; </a:t>
            </a:r>
            <a:r>
              <a:rPr lang="en-US" altLang="zh-CN" dirty="0" err="1"/>
              <a:t>leetcode</a:t>
            </a:r>
            <a:r>
              <a:rPr lang="zh-CN" altLang="en-US" dirty="0"/>
              <a:t>、</a:t>
            </a:r>
            <a:r>
              <a:rPr lang="en-US" altLang="zh-CN" dirty="0" err="1"/>
              <a:t>oj</a:t>
            </a:r>
            <a:endParaRPr lang="en-US" altLang="zh-CN" dirty="0"/>
          </a:p>
          <a:p>
            <a:r>
              <a:rPr lang="en-US" altLang="zh-CN" dirty="0"/>
              <a:t>  </a:t>
            </a:r>
          </a:p>
        </p:txBody>
      </p:sp>
    </p:spTree>
    <p:extLst>
      <p:ext uri="{BB962C8B-B14F-4D97-AF65-F5344CB8AC3E}">
        <p14:creationId xmlns:p14="http://schemas.microsoft.com/office/powerpoint/2010/main" val="299443932"/>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926808" y="2723757"/>
            <a:ext cx="35285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一些比赛</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3375075"/>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65125" y="791263"/>
            <a:ext cx="7108200" cy="321135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9018" t="45777" r="45184" b="1"/>
          <a:stretch/>
        </p:blipFill>
        <p:spPr>
          <a:xfrm>
            <a:off x="1371975" y="1462357"/>
            <a:ext cx="1295025" cy="1492755"/>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1" name="组合 50"/>
          <p:cNvGrpSpPr/>
          <p:nvPr/>
        </p:nvGrpSpPr>
        <p:grpSpPr>
          <a:xfrm>
            <a:off x="2375115" y="1905585"/>
            <a:ext cx="582075" cy="589655"/>
            <a:chOff x="2375115" y="1905585"/>
            <a:chExt cx="582075" cy="589655"/>
          </a:xfrm>
        </p:grpSpPr>
        <p:sp>
          <p:nvSpPr>
            <p:cNvPr id="16" name="同心圆 15"/>
            <p:cNvSpPr/>
            <p:nvPr/>
          </p:nvSpPr>
          <p:spPr>
            <a:xfrm>
              <a:off x="2395537" y="1920118"/>
              <a:ext cx="561653" cy="575122"/>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7"/>
            <p:cNvSpPr txBox="1"/>
            <p:nvPr/>
          </p:nvSpPr>
          <p:spPr>
            <a:xfrm>
              <a:off x="2375115" y="1905585"/>
              <a:ext cx="184731" cy="584775"/>
            </a:xfrm>
            <a:prstGeom prst="rect">
              <a:avLst/>
            </a:prstGeom>
            <a:noFill/>
          </p:spPr>
          <p:txBody>
            <a:bodyPr wrap="none" rtlCol="0">
              <a:spAutoFit/>
            </a:bodyPr>
            <a:lstStyle/>
            <a:p>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TextBox 18"/>
          <p:cNvSpPr txBox="1"/>
          <p:nvPr/>
        </p:nvSpPr>
        <p:spPr>
          <a:xfrm>
            <a:off x="2853986" y="1401769"/>
            <a:ext cx="5331600" cy="1815882"/>
          </a:xfrm>
          <a:prstGeom prst="rect">
            <a:avLst/>
          </a:prstGeom>
          <a:noFill/>
        </p:spPr>
        <p:txBody>
          <a:bodyPr wrap="square" rtlCol="0">
            <a:spAutoFit/>
          </a:bodyPr>
          <a:lstStyle/>
          <a:p>
            <a:pPr lvl="0"/>
            <a:r>
              <a:rPr lang="en-US" altLang="zh-CN" sz="1600" dirty="0" err="1">
                <a:solidFill>
                  <a:prstClr val="black"/>
                </a:solidFill>
              </a:rPr>
              <a:t>Robotcup</a:t>
            </a:r>
            <a:r>
              <a:rPr lang="en-US" altLang="zh-CN" sz="1600" dirty="0">
                <a:solidFill>
                  <a:prstClr val="black"/>
                </a:solidFill>
              </a:rPr>
              <a:t> </a:t>
            </a:r>
            <a:r>
              <a:rPr lang="zh-CN" altLang="en-US" sz="1600" dirty="0">
                <a:solidFill>
                  <a:prstClr val="black"/>
                </a:solidFill>
              </a:rPr>
              <a:t>（每年暑假）</a:t>
            </a:r>
            <a:endParaRPr lang="en-US" altLang="zh-CN" sz="1600" dirty="0">
              <a:solidFill>
                <a:prstClr val="black"/>
              </a:solidFill>
            </a:endParaRPr>
          </a:p>
          <a:p>
            <a:pPr lvl="0"/>
            <a:r>
              <a:rPr lang="zh-CN" altLang="en-US" sz="1600" dirty="0">
                <a:solidFill>
                  <a:prstClr val="black"/>
                </a:solidFill>
              </a:rPr>
              <a:t>蓝桥杯（每年</a:t>
            </a:r>
            <a:r>
              <a:rPr lang="en-US" altLang="zh-CN" sz="1600" dirty="0">
                <a:solidFill>
                  <a:prstClr val="black"/>
                </a:solidFill>
              </a:rPr>
              <a:t>4</a:t>
            </a:r>
            <a:r>
              <a:rPr lang="zh-CN" altLang="en-US" sz="1600" dirty="0">
                <a:solidFill>
                  <a:prstClr val="black"/>
                </a:solidFill>
              </a:rPr>
              <a:t>月份左右）</a:t>
            </a:r>
            <a:endParaRPr lang="en-US" altLang="zh-CN" sz="1600" dirty="0">
              <a:solidFill>
                <a:prstClr val="black"/>
              </a:solidFill>
            </a:endParaRPr>
          </a:p>
          <a:p>
            <a:pPr lvl="0"/>
            <a:r>
              <a:rPr lang="zh-CN" altLang="en-US" sz="1600" dirty="0">
                <a:solidFill>
                  <a:prstClr val="black"/>
                </a:solidFill>
              </a:rPr>
              <a:t>全国大学生电子设计大赛（暑假、今年为省赛）</a:t>
            </a:r>
            <a:endParaRPr lang="en-US" altLang="zh-CN" sz="1600" dirty="0">
              <a:solidFill>
                <a:prstClr val="black"/>
              </a:solidFill>
            </a:endParaRPr>
          </a:p>
          <a:p>
            <a:pPr lvl="0"/>
            <a:r>
              <a:rPr lang="zh-CN" altLang="en-US" sz="1600" dirty="0">
                <a:solidFill>
                  <a:prstClr val="black"/>
                </a:solidFill>
              </a:rPr>
              <a:t>数学建模（美赛：寒假、国赛：九、十月份）</a:t>
            </a:r>
            <a:endParaRPr lang="en-US" altLang="zh-CN" sz="1600" dirty="0">
              <a:solidFill>
                <a:prstClr val="black"/>
              </a:solidFill>
            </a:endParaRPr>
          </a:p>
          <a:p>
            <a:r>
              <a:rPr lang="zh-CN" altLang="en-US" sz="1600" dirty="0">
                <a:solidFill>
                  <a:prstClr val="black"/>
                </a:solidFill>
              </a:rPr>
              <a:t>中国大学生程序设计竞赛</a:t>
            </a:r>
            <a:endParaRPr lang="en-US" altLang="zh-CN" sz="1600" dirty="0">
              <a:solidFill>
                <a:prstClr val="black"/>
              </a:solidFill>
            </a:endParaRPr>
          </a:p>
          <a:p>
            <a:pPr lvl="0"/>
            <a:r>
              <a:rPr lang="zh-CN" altLang="en-US" sz="1600" dirty="0">
                <a:solidFill>
                  <a:prstClr val="black"/>
                </a:solidFill>
              </a:rPr>
              <a:t>腾讯、华为、京东等公司不定期会举行算法大赛</a:t>
            </a:r>
            <a:endParaRPr lang="en-US" altLang="zh-CN" sz="1600" dirty="0">
              <a:solidFill>
                <a:prstClr val="black"/>
              </a:solidFill>
            </a:endParaRPr>
          </a:p>
          <a:p>
            <a:pPr lvl="0"/>
            <a:r>
              <a:rPr lang="en-US" altLang="zh-CN" sz="1600" dirty="0">
                <a:solidFill>
                  <a:prstClr val="black"/>
                </a:solidFill>
              </a:rPr>
              <a:t>Kaggle</a:t>
            </a:r>
            <a:r>
              <a:rPr lang="zh-CN" altLang="en-US" sz="1600" dirty="0">
                <a:solidFill>
                  <a:prstClr val="black"/>
                </a:solidFill>
              </a:rPr>
              <a:t>、</a:t>
            </a:r>
            <a:r>
              <a:rPr lang="en-US" altLang="zh-CN" sz="1600" dirty="0" err="1">
                <a:solidFill>
                  <a:prstClr val="black"/>
                </a:solidFill>
              </a:rPr>
              <a:t>leetcode</a:t>
            </a:r>
            <a:r>
              <a:rPr lang="zh-CN" altLang="en-US" sz="1600" dirty="0">
                <a:solidFill>
                  <a:prstClr val="black"/>
                </a:solidFill>
              </a:rPr>
              <a:t>等平台的比赛</a:t>
            </a:r>
            <a:endParaRPr lang="en-US" altLang="zh-CN" sz="1600" dirty="0">
              <a:solidFill>
                <a:prstClr val="black"/>
              </a:solidFill>
            </a:endParaRPr>
          </a:p>
        </p:txBody>
      </p:sp>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929728" y="158706"/>
            <a:ext cx="184731" cy="338554"/>
          </a:xfrm>
          <a:prstGeom prst="rect">
            <a:avLst/>
          </a:prstGeom>
          <a:noFill/>
        </p:spPr>
        <p:txBody>
          <a:bodyPr wrap="none" rtlCol="0">
            <a:spAutoFit/>
          </a:bodyPr>
          <a:lstStyle/>
          <a:p>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365404"/>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strips(downLeft)">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0-#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right)">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65125" y="791263"/>
            <a:ext cx="7108200" cy="321135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29018" t="45777" r="45184" b="1"/>
          <a:stretch/>
        </p:blipFill>
        <p:spPr>
          <a:xfrm>
            <a:off x="1371975" y="1462357"/>
            <a:ext cx="1295025" cy="1492755"/>
          </a:xfrm>
          <a:prstGeom prst="rect">
            <a:avLst/>
          </a:prstGeom>
          <a:solidFill>
            <a:srgbClr val="FFFFFF">
              <a:shade val="85000"/>
            </a:srgbClr>
          </a:solidFill>
          <a:ln w="381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1" name="组合 50"/>
          <p:cNvGrpSpPr/>
          <p:nvPr/>
        </p:nvGrpSpPr>
        <p:grpSpPr>
          <a:xfrm>
            <a:off x="2375115" y="1905585"/>
            <a:ext cx="582075" cy="589655"/>
            <a:chOff x="2375115" y="1905585"/>
            <a:chExt cx="582075" cy="589655"/>
          </a:xfrm>
        </p:grpSpPr>
        <p:sp>
          <p:nvSpPr>
            <p:cNvPr id="16" name="同心圆 15"/>
            <p:cNvSpPr/>
            <p:nvPr/>
          </p:nvSpPr>
          <p:spPr>
            <a:xfrm>
              <a:off x="2395537" y="1920118"/>
              <a:ext cx="561653" cy="575122"/>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7"/>
            <p:cNvSpPr txBox="1"/>
            <p:nvPr/>
          </p:nvSpPr>
          <p:spPr>
            <a:xfrm>
              <a:off x="2375115" y="1905585"/>
              <a:ext cx="184731" cy="584775"/>
            </a:xfrm>
            <a:prstGeom prst="rect">
              <a:avLst/>
            </a:prstGeom>
            <a:noFill/>
          </p:spPr>
          <p:txBody>
            <a:bodyPr wrap="none" rtlCol="0">
              <a:spAutoFit/>
            </a:bodyPr>
            <a:lstStyle/>
            <a:p>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TextBox 18"/>
          <p:cNvSpPr txBox="1"/>
          <p:nvPr/>
        </p:nvSpPr>
        <p:spPr>
          <a:xfrm>
            <a:off x="2853986" y="1401769"/>
            <a:ext cx="5331600" cy="830997"/>
          </a:xfrm>
          <a:prstGeom prst="rect">
            <a:avLst/>
          </a:prstGeom>
          <a:noFill/>
        </p:spPr>
        <p:txBody>
          <a:bodyPr wrap="square" rtlCol="0">
            <a:spAutoFit/>
          </a:bodyPr>
          <a:lstStyle/>
          <a:p>
            <a:pPr lvl="0"/>
            <a:r>
              <a:rPr lang="zh-CN" altLang="en-US" sz="1600" dirty="0">
                <a:solidFill>
                  <a:prstClr val="black"/>
                </a:solidFill>
              </a:rPr>
              <a:t>大创</a:t>
            </a:r>
            <a:endParaRPr lang="en-US" altLang="zh-CN" sz="1600" dirty="0">
              <a:solidFill>
                <a:prstClr val="black"/>
              </a:solidFill>
            </a:endParaRPr>
          </a:p>
          <a:p>
            <a:pPr lvl="0"/>
            <a:r>
              <a:rPr lang="zh-CN" altLang="en-US" sz="1600" dirty="0">
                <a:solidFill>
                  <a:prstClr val="black"/>
                </a:solidFill>
              </a:rPr>
              <a:t>挑战杯</a:t>
            </a:r>
            <a:endParaRPr lang="en-US" altLang="zh-CN" sz="1600" dirty="0">
              <a:solidFill>
                <a:prstClr val="black"/>
              </a:solidFill>
            </a:endParaRPr>
          </a:p>
          <a:p>
            <a:pPr lvl="0"/>
            <a:r>
              <a:rPr lang="zh-CN" altLang="en-US" sz="1600" dirty="0">
                <a:solidFill>
                  <a:prstClr val="black"/>
                </a:solidFill>
              </a:rPr>
              <a:t>互联网</a:t>
            </a:r>
            <a:r>
              <a:rPr lang="en-US" altLang="zh-CN" sz="1600" dirty="0">
                <a:solidFill>
                  <a:prstClr val="black"/>
                </a:solidFill>
              </a:rPr>
              <a:t>+</a:t>
            </a:r>
          </a:p>
        </p:txBody>
      </p:sp>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929728" y="158706"/>
            <a:ext cx="184731" cy="338554"/>
          </a:xfrm>
          <a:prstGeom prst="rect">
            <a:avLst/>
          </a:prstGeom>
          <a:noFill/>
        </p:spPr>
        <p:txBody>
          <a:bodyPr wrap="none" rtlCol="0">
            <a:spAutoFit/>
          </a:bodyPr>
          <a:lstStyle/>
          <a:p>
            <a:endPar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35620019"/>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strips(downLeft)">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0-#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right)">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6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 name="ISPRING_RESOURCE_PATHS_HASH_PRESENTER" val="f6f5646db08adf65fdd0782471d8cdbe1f10b2af"/>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470</Words>
  <Application>Microsoft Office PowerPoint</Application>
  <PresentationFormat>全屏显示(16:9)</PresentationFormat>
  <Paragraphs>89</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微软雅黑</vt:lpstr>
      <vt:lpstr>Yuanti SC Regular</vt:lpstr>
      <vt:lpstr>Calibri</vt:lpstr>
      <vt:lpstr>-apple-system</vt:lpstr>
      <vt:lpstr>宋体</vt:lpstr>
      <vt:lpstr>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subject>www.1ppt.com</dc:subject>
  <dc:creator>www.1ppt.com</dc:creator>
  <cp:keywords>www.1ppt.com</cp:keywords>
  <dc:description>www.1ppt.com</dc:description>
  <cp:lastModifiedBy>刘 俊伟</cp:lastModifiedBy>
  <cp:revision>124</cp:revision>
  <dcterms:created xsi:type="dcterms:W3CDTF">2015-01-22T11:01:02Z</dcterms:created>
  <dcterms:modified xsi:type="dcterms:W3CDTF">2018-04-18T02:07:19Z</dcterms:modified>
  <cp:category>www.1ppt.com</cp:category>
  <cp:contentStatus>www.1ppt.com</cp:contentStatus>
</cp:coreProperties>
</file>