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97" r:id="rId6"/>
    <p:sldId id="296" r:id="rId7"/>
    <p:sldId id="259" r:id="rId8"/>
    <p:sldId id="302" r:id="rId9"/>
    <p:sldId id="298" r:id="rId10"/>
    <p:sldId id="303" r:id="rId11"/>
    <p:sldId id="304" r:id="rId12"/>
    <p:sldId id="305" r:id="rId13"/>
    <p:sldId id="306" r:id="rId14"/>
    <p:sldId id="307" r:id="rId15"/>
    <p:sldId id="299" r:id="rId16"/>
    <p:sldId id="308" r:id="rId17"/>
    <p:sldId id="312" r:id="rId18"/>
    <p:sldId id="313" r:id="rId19"/>
    <p:sldId id="300" r:id="rId20"/>
    <p:sldId id="310" r:id="rId21"/>
    <p:sldId id="309" r:id="rId22"/>
    <p:sldId id="315" r:id="rId23"/>
    <p:sldId id="314" r:id="rId24"/>
    <p:sldId id="355" r:id="rId25"/>
    <p:sldId id="362" r:id="rId26"/>
    <p:sldId id="363" r:id="rId27"/>
    <p:sldId id="364" r:id="rId28"/>
    <p:sldId id="356" r:id="rId29"/>
    <p:sldId id="357" r:id="rId30"/>
    <p:sldId id="301" r:id="rId31"/>
    <p:sldId id="365" r:id="rId32"/>
    <p:sldId id="359" r:id="rId33"/>
    <p:sldId id="278" r:id="rId34"/>
  </p:sldIdLst>
  <p:sldSz cx="9144000" cy="5143500" type="screen16x9"/>
  <p:notesSz cx="6858000" cy="9144000"/>
  <p:embeddedFontLst>
    <p:embeddedFont>
      <p:font typeface="Barlow" panose="00000500000000000000"/>
      <p:regular r:id="rId38"/>
    </p:embeddedFont>
    <p:embeddedFont>
      <p:font typeface="Barlow Light" panose="00000500000000000000"/>
      <p:regular r:id="rId39"/>
    </p:embeddedFont>
    <p:embeddedFont>
      <p:font typeface="Barlow Light" panose="00000500000000000000"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694"/>
  </p:normalViewPr>
  <p:slideViewPr>
    <p:cSldViewPr snapToGrid="0" snapToObjects="1">
      <p:cViewPr varScale="1">
        <p:scale>
          <a:sx n="141" d="100"/>
          <a:sy n="141" d="100"/>
        </p:scale>
        <p:origin x="200"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4"/>
        <p:cNvGrpSpPr/>
        <p:nvPr/>
      </p:nvGrpSpPr>
      <p:grpSpPr>
        <a:xfrm>
          <a:off x="0" y="0"/>
          <a:ext cx="0" cy="0"/>
          <a:chOff x="0" y="0"/>
          <a:chExt cx="0" cy="0"/>
        </a:xfrm>
      </p:grpSpPr>
      <p:sp>
        <p:nvSpPr>
          <p:cNvPr id="465" name="Google Shape;465;gb72d1cf2b1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b72d1cf2b1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9"/>
        <p:cNvGrpSpPr/>
        <p:nvPr/>
      </p:nvGrpSpPr>
      <p:grpSpPr>
        <a:xfrm>
          <a:off x="0" y="0"/>
          <a:ext cx="0" cy="0"/>
          <a:chOff x="0" y="0"/>
          <a:chExt cx="0" cy="0"/>
        </a:xfrm>
      </p:grpSpPr>
      <p:sp>
        <p:nvSpPr>
          <p:cNvPr id="390" name="Google Shape;39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9"/>
        <p:cNvGrpSpPr/>
        <p:nvPr/>
      </p:nvGrpSpPr>
      <p:grpSpPr>
        <a:xfrm>
          <a:off x="0" y="0"/>
          <a:ext cx="0" cy="0"/>
          <a:chOff x="0" y="0"/>
          <a:chExt cx="0" cy="0"/>
        </a:xfrm>
      </p:grpSpPr>
      <p:sp>
        <p:nvSpPr>
          <p:cNvPr id="390" name="Google Shape;39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1pPr>
            <a:lvl2pPr marL="914400" lvl="1"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2pPr>
            <a:lvl3pPr marL="1371600" lvl="2"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3pPr>
            <a:lvl4pPr marL="1828800" lvl="3"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4pPr>
            <a:lvl5pPr marL="2286000" lvl="4"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5pPr>
            <a:lvl6pPr marL="2743200" lvl="5"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6pPr>
            <a:lvl7pPr marL="3200400" lvl="6"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7pPr>
            <a:lvl8pPr marL="3657600" lvl="7"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8pPr>
            <a:lvl9pPr marL="4114800" lvl="8" indent="-419100" rtl="0">
              <a:spcBef>
                <a:spcPts val="800"/>
              </a:spcBef>
              <a:spcAft>
                <a:spcPts val="80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9pPr>
          </a:lstStyle>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855300" y="4406300"/>
            <a:ext cx="7433400" cy="3114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p:txBody>
      </p:sp>
      <p:sp>
        <p:nvSpPr>
          <p:cNvPr id="59" name="Google Shape;59;p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1pPr>
            <a:lvl2pPr lvl="1"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2pPr>
            <a:lvl3pPr lvl="2"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3pPr>
            <a:lvl4pPr lvl="3"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4pPr>
            <a:lvl5pPr lvl="4"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5pPr>
            <a:lvl6pPr lvl="5"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6pPr>
            <a:lvl7pPr lvl="6"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7pPr>
            <a:lvl8pPr lvl="7"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8pPr>
            <a:lvl9pPr lvl="8"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9pPr>
          </a:lstStyle>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1pPr>
            <a:lvl2pPr marL="914400" lvl="1" indent="-381000" rtl="0">
              <a:lnSpc>
                <a:spcPct val="115000"/>
              </a:lnSpc>
              <a:spcBef>
                <a:spcPts val="800"/>
              </a:spcBef>
              <a:spcAft>
                <a:spcPts val="0"/>
              </a:spcAft>
              <a:buClr>
                <a:schemeClr val="lt2"/>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2pPr>
            <a:lvl3pPr marL="1371600" lvl="2" indent="-381000" rtl="0">
              <a:lnSpc>
                <a:spcPct val="115000"/>
              </a:lnSpc>
              <a:spcBef>
                <a:spcPts val="800"/>
              </a:spcBef>
              <a:spcAft>
                <a:spcPts val="0"/>
              </a:spcAft>
              <a:buClr>
                <a:schemeClr val="lt2"/>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3pPr>
            <a:lvl4pPr marL="1828800" lvl="3" indent="-381000" rtl="0">
              <a:lnSpc>
                <a:spcPct val="115000"/>
              </a:lnSpc>
              <a:spcBef>
                <a:spcPts val="80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4pPr>
            <a:lvl5pPr marL="2286000" lvl="4" indent="-381000" rtl="0">
              <a:lnSpc>
                <a:spcPct val="115000"/>
              </a:lnSpc>
              <a:spcBef>
                <a:spcPts val="80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5pPr>
            <a:lvl6pPr marL="2743200" lvl="5" indent="-381000" rtl="0">
              <a:lnSpc>
                <a:spcPct val="115000"/>
              </a:lnSpc>
              <a:spcBef>
                <a:spcPts val="80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6pPr>
            <a:lvl7pPr marL="3200400" lvl="6" indent="-381000" rtl="0">
              <a:lnSpc>
                <a:spcPct val="115000"/>
              </a:lnSpc>
              <a:spcBef>
                <a:spcPts val="80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7pPr>
            <a:lvl8pPr marL="3657600" lvl="7" indent="-381000" rtl="0">
              <a:lnSpc>
                <a:spcPct val="115000"/>
              </a:lnSpc>
              <a:spcBef>
                <a:spcPts val="80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8pPr>
            <a:lvl9pPr marL="4114800" lvl="8" indent="-381000" rtl="0">
              <a:lnSpc>
                <a:spcPct val="115000"/>
              </a:lnSpc>
              <a:spcBef>
                <a:spcPts val="800"/>
              </a:spcBef>
              <a:spcAft>
                <a:spcPts val="80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9pPr>
          </a:lstStyle>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1pPr>
            <a:lvl2pPr lvl="1"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2pPr>
            <a:lvl3pPr lvl="2"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3pPr>
            <a:lvl4pPr lvl="3"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4pPr>
            <a:lvl5pPr lvl="4"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5pPr>
            <a:lvl6pPr lvl="5"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6pPr>
            <a:lvl7pPr lvl="6"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7pPr>
            <a:lvl8pPr lvl="7"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8pPr>
            <a:lvl9pPr lvl="8"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9pPr>
          </a:lstStyle>
          <a:p>
            <a:pPr marL="0" lvl="0" indent="0" algn="ctr" rtl="0">
              <a:spcBef>
                <a:spcPts val="0"/>
              </a:spcBef>
              <a:spcAft>
                <a:spcPts val="0"/>
              </a:spcAft>
              <a:buNone/>
            </a:pPr>
            <a:fld id="{00000000-1234-1234-1234-123412341234}" type="slidenum">
              <a:rPr lang="en-GB"/>
            </a:fld>
            <a:endParaRPr lang="en-GB"/>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hyperlink" Target="http://www.slidescarnival.com/help-use-presentation-template" TargetMode="Externa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89635" y="2289175"/>
            <a:ext cx="5064125" cy="239458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en-GB" sz="6000">
                <a:solidFill>
                  <a:schemeClr val="tx1"/>
                </a:solidFill>
              </a:rPr>
              <a:t>Introduction to</a:t>
            </a:r>
            <a:r>
              <a:rPr lang="en-US" altLang="en-GB" sz="6000">
                <a:solidFill>
                  <a:schemeClr val="lt2"/>
                </a:solidFill>
              </a:rPr>
              <a:t> </a:t>
            </a:r>
            <a:r>
              <a:rPr lang="en-US" altLang="en-GB" sz="9600">
                <a:solidFill>
                  <a:schemeClr val="accent1"/>
                </a:solidFill>
              </a:rPr>
              <a:t>DevOps</a:t>
            </a:r>
            <a:endParaRPr lang="en-US" altLang="en-GB" sz="960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Drawbacks of the waterfall model:</a:t>
            </a:r>
            <a:endParaRPr lang="en-US" altLang="en-GB"/>
          </a:p>
        </p:txBody>
      </p:sp>
      <p:sp>
        <p:nvSpPr>
          <p:cNvPr id="4" name="Text Box 3"/>
          <p:cNvSpPr txBox="1"/>
          <p:nvPr/>
        </p:nvSpPr>
        <p:spPr>
          <a:xfrm>
            <a:off x="855345" y="1418590"/>
            <a:ext cx="6918325" cy="2584450"/>
          </a:xfrm>
          <a:prstGeom prst="rect">
            <a:avLst/>
          </a:prstGeom>
          <a:noFill/>
        </p:spPr>
        <p:txBody>
          <a:bodyPr wrap="square" rtlCol="0">
            <a:spAutoFit/>
          </a:bodyPr>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It’s difficult to make changes to the previous stage</a:t>
            </a: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Not recommended for large-sized projects</a:t>
            </a: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Developers and testers don’t work together (which can result in a lot of bugs at the end) </a:t>
            </a: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Not recommended for projects that will likely have changing requirements</a:t>
            </a:r>
            <a:endParaRPr lang="en-US" sz="1800" b="1">
              <a:solidFill>
                <a:schemeClr val="tx1"/>
              </a:solidFill>
              <a:latin typeface="Barlow Light" panose="00000500000000000000" charset="0"/>
              <a:cs typeface="Barlow Light" panose="00000500000000000000" charset="0"/>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5" name="Oval 4"/>
          <p:cNvSpPr/>
          <p:nvPr/>
        </p:nvSpPr>
        <p:spPr>
          <a:xfrm>
            <a:off x="4577080" y="815340"/>
            <a:ext cx="3964305" cy="39592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t>Agile Model</a:t>
            </a:r>
            <a:endParaRPr lang="en-US" altLang="en-US"/>
          </a:p>
        </p:txBody>
      </p:sp>
      <p:sp>
        <p:nvSpPr>
          <p:cNvPr id="4" name="Text Box 3"/>
          <p:cNvSpPr txBox="1"/>
          <p:nvPr/>
        </p:nvSpPr>
        <p:spPr>
          <a:xfrm>
            <a:off x="855345" y="1483360"/>
            <a:ext cx="3500120" cy="3415030"/>
          </a:xfrm>
          <a:prstGeom prst="rect">
            <a:avLst/>
          </a:prstGeom>
          <a:noFill/>
        </p:spPr>
        <p:txBody>
          <a:bodyPr wrap="square" rtlCol="0">
            <a:spAutoFit/>
          </a:bodyPr>
          <a:p>
            <a:r>
              <a:rPr lang="en-US" sz="1800">
                <a:solidFill>
                  <a:schemeClr val="tx1"/>
                </a:solidFill>
                <a:latin typeface="Barlow Light" panose="00000500000000000000" charset="0"/>
                <a:cs typeface="Barlow Light" panose="00000500000000000000" charset="0"/>
              </a:rPr>
              <a:t>Agile is an approach in software development where each project splits into multiple iterations</a:t>
            </a:r>
            <a:r>
              <a:rPr lang="en-US" altLang="en-US" sz="1800">
                <a:solidFill>
                  <a:schemeClr val="tx1"/>
                </a:solidFill>
                <a:latin typeface="Barlow Light" panose="00000500000000000000" charset="0"/>
                <a:cs typeface="Barlow Light" panose="00000500000000000000" charset="0"/>
              </a:rPr>
              <a:t> (Sprints)</a:t>
            </a:r>
            <a:r>
              <a:rPr lang="en-US" sz="1800">
                <a:solidFill>
                  <a:schemeClr val="tx1"/>
                </a:solidFill>
                <a:latin typeface="Barlow Light" panose="00000500000000000000" charset="0"/>
                <a:cs typeface="Barlow Light" panose="00000500000000000000" charset="0"/>
              </a:rPr>
              <a:t>.</a:t>
            </a:r>
            <a:endParaRPr lang="en-US" sz="1800">
              <a:solidFill>
                <a:schemeClr val="tx1"/>
              </a:solidFill>
              <a:latin typeface="Barlow Light" panose="00000500000000000000" charset="0"/>
              <a:cs typeface="Barlow Light" panose="00000500000000000000" charset="0"/>
            </a:endParaRPr>
          </a:p>
          <a:p>
            <a:endParaRPr lang="en-US" sz="1800">
              <a:solidFill>
                <a:schemeClr val="tx1"/>
              </a:solidFill>
              <a:latin typeface="Barlow Light" panose="00000500000000000000" charset="0"/>
              <a:cs typeface="Barlow Light" panose="00000500000000000000" charset="0"/>
            </a:endParaRPr>
          </a:p>
          <a:p>
            <a:r>
              <a:rPr lang="en-US" sz="1800">
                <a:solidFill>
                  <a:schemeClr val="tx1"/>
                </a:solidFill>
                <a:latin typeface="Barlow Light" panose="00000500000000000000" charset="0"/>
                <a:cs typeface="Barlow Light" panose="00000500000000000000" charset="0"/>
              </a:rPr>
              <a:t>As a result, at the end of each iteration, a software product is delivered. Each iteration lasts about one to three weeks. Every iteration involves functional teams working simultaneously on various areas</a:t>
            </a:r>
            <a:r>
              <a:rPr lang="en-US" altLang="en-US" sz="1800">
                <a:solidFill>
                  <a:schemeClr val="tx1"/>
                </a:solidFill>
                <a:latin typeface="Barlow Light" panose="00000500000000000000" charset="0"/>
                <a:cs typeface="Barlow Light" panose="00000500000000000000" charset="0"/>
              </a:rPr>
              <a:t>.</a:t>
            </a:r>
            <a:endParaRPr lang="en-US" altLang="en-US" sz="1800">
              <a:solidFill>
                <a:schemeClr val="tx1"/>
              </a:solidFill>
              <a:latin typeface="Barlow Light" panose="00000500000000000000" charset="0"/>
              <a:cs typeface="Barlow Light" panose="00000500000000000000" charset="0"/>
            </a:endParaRPr>
          </a:p>
        </p:txBody>
      </p:sp>
      <p:pic>
        <p:nvPicPr>
          <p:cNvPr id="2" name="Picture 1" descr="agile-methodology-removebg-preview"/>
          <p:cNvPicPr>
            <a:picLocks noChangeAspect="1"/>
          </p:cNvPicPr>
          <p:nvPr/>
        </p:nvPicPr>
        <p:blipFill>
          <a:blip r:embed="rId1"/>
          <a:stretch>
            <a:fillRect/>
          </a:stretch>
        </p:blipFill>
        <p:spPr>
          <a:xfrm>
            <a:off x="4355465" y="278130"/>
            <a:ext cx="4476750" cy="5057775"/>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Drawbacks of the </a:t>
            </a:r>
            <a:r>
              <a:rPr lang="en-US" altLang="en-US"/>
              <a:t>Agile </a:t>
            </a:r>
            <a:r>
              <a:rPr lang="en-US" altLang="en-GB"/>
              <a:t>model:</a:t>
            </a:r>
            <a:endParaRPr lang="en-US" altLang="en-GB"/>
          </a:p>
        </p:txBody>
      </p:sp>
      <p:sp>
        <p:nvSpPr>
          <p:cNvPr id="4" name="Text Box 3"/>
          <p:cNvSpPr txBox="1"/>
          <p:nvPr/>
        </p:nvSpPr>
        <p:spPr>
          <a:xfrm>
            <a:off x="855345" y="1418590"/>
            <a:ext cx="6918325" cy="2584450"/>
          </a:xfrm>
          <a:prstGeom prst="rect">
            <a:avLst/>
          </a:prstGeom>
          <a:noFill/>
        </p:spPr>
        <p:txBody>
          <a:bodyPr wrap="square" rtlCol="0">
            <a:spAutoFit/>
          </a:bodyPr>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Agile addresses gaps in Customer and Developer communications</a:t>
            </a: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Poor resource planning</a:t>
            </a: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Because of the ever-evolving features, there is always a risk of the ever-lasting project.</a:t>
            </a:r>
            <a:endParaRPr lang="en-US" sz="1800" b="1">
              <a:solidFill>
                <a:schemeClr val="tx1"/>
              </a:solidFill>
              <a:latin typeface="Barlow Light" panose="00000500000000000000" charset="0"/>
              <a:cs typeface="Barlow Light" panose="00000500000000000000" charset="0"/>
            </a:endParaRPr>
          </a:p>
          <a:p>
            <a:pPr marL="0" indent="0">
              <a:buClr>
                <a:srgbClr val="FF9E44"/>
              </a:buClr>
              <a:buFont typeface="Wingdings" panose="05000000000000000000" charset="0"/>
              <a:buNone/>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Environment barrier</a:t>
            </a:r>
            <a:r>
              <a:rPr lang="en-US" sz="1800" b="1">
                <a:solidFill>
                  <a:schemeClr val="tx1"/>
                </a:solidFill>
                <a:latin typeface="Barlow Light" panose="00000500000000000000" charset="0"/>
                <a:cs typeface="Barlow Light" panose="00000500000000000000" charset="0"/>
              </a:rPr>
              <a:t>.</a:t>
            </a:r>
            <a:endParaRPr lang="en-US" sz="1800" b="1">
              <a:solidFill>
                <a:schemeClr val="tx1"/>
              </a:solidFill>
              <a:latin typeface="Barlow Light" panose="00000500000000000000" charset="0"/>
              <a:cs typeface="Barlow Light" panose="00000500000000000000"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solidFill>
                  <a:schemeClr val="accent1"/>
                </a:solidFill>
              </a:rPr>
              <a:t>3</a:t>
            </a:r>
            <a:r>
              <a:rPr lang="en-US" altLang="en-GB">
                <a:solidFill>
                  <a:schemeClr val="accent1"/>
                </a:solidFill>
              </a:rPr>
              <a:t>. </a:t>
            </a:r>
            <a:r>
              <a:rPr lang="en-GB"/>
              <a:t> </a:t>
            </a:r>
            <a:r>
              <a:rPr lang="en-US" altLang="en-US"/>
              <a:t>H</a:t>
            </a:r>
            <a:r>
              <a:rPr lang="en-US" altLang="en-US"/>
              <a:t>ow DevOps Works</a:t>
            </a:r>
            <a:r>
              <a:rPr lang="en-US" altLang="en-GB"/>
              <a:t>?</a:t>
            </a:r>
            <a:endParaRPr lang="en-US" altLang="en-GB"/>
          </a:p>
        </p:txBody>
      </p:sp>
      <p:grpSp>
        <p:nvGrpSpPr>
          <p:cNvPr id="2" name="Grupo 1"/>
          <p:cNvGrpSpPr/>
          <p:nvPr/>
        </p:nvGrpSpPr>
        <p:grpSpPr>
          <a:xfrm>
            <a:off x="5990590" y="927100"/>
            <a:ext cx="2236470" cy="3151505"/>
            <a:chOff x="996049" y="1552369"/>
            <a:chExt cx="485510" cy="684774"/>
          </a:xfrm>
        </p:grpSpPr>
        <p:sp>
          <p:nvSpPr>
            <p:cNvPr id="902" name="Google Shape;902;p4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3" name="Google Shape;903;p4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4" name="Google Shape;904;p4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5" name="Google Shape;905;p4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6" name="Google Shape;906;p4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7" name="Google Shape;907;p4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8" name="Google Shape;908;p4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9" name="Google Shape;909;p4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0" name="Google Shape;910;p4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1" name="Google Shape;911;p4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2" name="Google Shape;912;p4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3" name="Google Shape;913;p4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4" name="Google Shape;914;p4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5" name="Google Shape;915;p4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6" name="Google Shape;916;p4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7" name="Google Shape;917;p4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8" name="Google Shape;918;p4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9" name="Google Shape;919;p4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0" name="Google Shape;920;p4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1" name="Google Shape;921;p4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 name="Google Shape;922;p4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3" name="Google Shape;923;p4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4" name="Google Shape;924;p4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5" name="Google Shape;925;p4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6" name="Google Shape;926;p4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t>DevOps</a:t>
            </a:r>
            <a:endParaRPr lang="en-US" altLang="en-US"/>
          </a:p>
        </p:txBody>
      </p:sp>
      <p:sp>
        <p:nvSpPr>
          <p:cNvPr id="4" name="Text Box 3"/>
          <p:cNvSpPr txBox="1"/>
          <p:nvPr/>
        </p:nvSpPr>
        <p:spPr>
          <a:xfrm>
            <a:off x="855345" y="1418590"/>
            <a:ext cx="6918325" cy="1198880"/>
          </a:xfrm>
          <a:prstGeom prst="rect">
            <a:avLst/>
          </a:prstGeom>
          <a:noFill/>
        </p:spPr>
        <p:txBody>
          <a:bodyPr wrap="square" rtlCol="0">
            <a:spAutoFit/>
          </a:bodyPr>
          <a:p>
            <a:pPr marL="0" indent="0">
              <a:buClr>
                <a:srgbClr val="FF9E44"/>
              </a:buClr>
              <a:buNone/>
            </a:pPr>
            <a:r>
              <a:rPr lang="en-US" sz="1800" b="1">
                <a:solidFill>
                  <a:schemeClr val="tx1"/>
                </a:solidFill>
                <a:latin typeface="Barlow Light" panose="00000500000000000000" charset="0"/>
                <a:cs typeface="Barlow Light" panose="00000500000000000000" charset="0"/>
              </a:rPr>
              <a:t>DevOps is a collaboration between development and operation teams, which enables continuous delivery of applications and services to our end users. </a:t>
            </a:r>
            <a:endParaRPr lang="en-US" sz="1800" b="1">
              <a:solidFill>
                <a:schemeClr val="tx1"/>
              </a:solidFill>
              <a:latin typeface="Barlow Light" panose="00000500000000000000" charset="0"/>
              <a:cs typeface="Barlow Light" panose="00000500000000000000" charset="0"/>
            </a:endParaRPr>
          </a:p>
          <a:p>
            <a:pPr marL="0" indent="0">
              <a:buClr>
                <a:srgbClr val="FF9E44"/>
              </a:buClr>
              <a:buNone/>
            </a:pPr>
            <a:endParaRPr lang="en-US" sz="1800" b="1">
              <a:solidFill>
                <a:schemeClr val="tx1"/>
              </a:solidFill>
              <a:latin typeface="Barlow Light" panose="00000500000000000000" charset="0"/>
              <a:cs typeface="Barlow Light" panose="00000500000000000000" charset="0"/>
            </a:endParaRPr>
          </a:p>
        </p:txBody>
      </p:sp>
      <p:sp>
        <p:nvSpPr>
          <p:cNvPr id="2" name="Text Box 1"/>
          <p:cNvSpPr txBox="1"/>
          <p:nvPr/>
        </p:nvSpPr>
        <p:spPr>
          <a:xfrm>
            <a:off x="855345" y="2803525"/>
            <a:ext cx="6918325" cy="1198880"/>
          </a:xfrm>
          <a:prstGeom prst="rect">
            <a:avLst/>
          </a:prstGeom>
          <a:noFill/>
        </p:spPr>
        <p:txBody>
          <a:bodyPr wrap="square" rtlCol="0">
            <a:spAutoFit/>
          </a:bodyPr>
          <a:p>
            <a:pPr marL="0" indent="0">
              <a:buClr>
                <a:srgbClr val="FF9E44"/>
              </a:buClr>
              <a:buNone/>
            </a:pPr>
            <a:r>
              <a:rPr lang="en-US" altLang="en-US" sz="1800" b="1">
                <a:solidFill>
                  <a:schemeClr val="tx1"/>
                </a:solidFill>
                <a:latin typeface="Barlow Light" panose="00000500000000000000" charset="0"/>
                <a:cs typeface="Barlow Light" panose="00000500000000000000" charset="0"/>
              </a:rPr>
              <a:t>DevOps focuses on bringing all the development, operations and IT infrastructure </a:t>
            </a:r>
            <a:r>
              <a:rPr lang="en-US" altLang="en-US" sz="1800" b="1" i="1">
                <a:solidFill>
                  <a:schemeClr val="tx1"/>
                </a:solidFill>
                <a:latin typeface="Barlow Light" panose="00000500000000000000" charset="0"/>
                <a:cs typeface="Barlow Light" panose="00000500000000000000" charset="0"/>
              </a:rPr>
              <a:t>guys, </a:t>
            </a:r>
            <a:r>
              <a:rPr lang="en-US" altLang="en-US" sz="1800" b="1">
                <a:solidFill>
                  <a:schemeClr val="tx1"/>
                </a:solidFill>
                <a:latin typeface="Barlow Light" panose="00000500000000000000" charset="0"/>
                <a:cs typeface="Barlow Light" panose="00000500000000000000" charset="0"/>
              </a:rPr>
              <a:t>including Developers, Testers, System Admins, and QAs, under one roof. Hence, all these people together are called DevOps Engineers.</a:t>
            </a:r>
            <a:endParaRPr lang="en-US" altLang="en-US" sz="1800" b="1">
              <a:solidFill>
                <a:schemeClr val="tx1"/>
              </a:solidFill>
              <a:latin typeface="Barlow Light" panose="00000500000000000000" charset="0"/>
              <a:cs typeface="Barlow Light" panose="00000500000000000000" charset="0"/>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t>DevOps</a:t>
            </a:r>
            <a:r>
              <a:rPr lang="en-US" altLang="en-US"/>
              <a:t> Lifecycle</a:t>
            </a:r>
            <a:endParaRPr lang="en-US" altLang="en-US"/>
          </a:p>
        </p:txBody>
      </p:sp>
      <p:pic>
        <p:nvPicPr>
          <p:cNvPr id="2" name="Picture 1" descr="DevOps_lifecycle-removebg-preview"/>
          <p:cNvPicPr>
            <a:picLocks noChangeAspect="1"/>
          </p:cNvPicPr>
          <p:nvPr/>
        </p:nvPicPr>
        <p:blipFill>
          <a:blip r:embed="rId1"/>
          <a:stretch>
            <a:fillRect/>
          </a:stretch>
        </p:blipFill>
        <p:spPr>
          <a:xfrm>
            <a:off x="1388110" y="1301750"/>
            <a:ext cx="6654800" cy="3296285"/>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Title 2"/>
          <p:cNvSpPr/>
          <p:nvPr>
            <p:ph type="title"/>
          </p:nvPr>
        </p:nvSpPr>
        <p:spPr>
          <a:xfrm>
            <a:off x="577170" y="836000"/>
            <a:ext cx="5307000" cy="396300"/>
          </a:xfrm>
        </p:spPr>
        <p:txBody>
          <a:bodyPr/>
          <a:p>
            <a:r>
              <a:rPr lang="en-US" altLang="en-US"/>
              <a:t>code</a:t>
            </a:r>
            <a:endParaRPr lang="en-US" altLang="en-US"/>
          </a:p>
        </p:txBody>
      </p:sp>
      <p:sp>
        <p:nvSpPr>
          <p:cNvPr id="4" name="Text Box 3"/>
          <p:cNvSpPr txBox="1"/>
          <p:nvPr/>
        </p:nvSpPr>
        <p:spPr>
          <a:xfrm>
            <a:off x="577215" y="1232535"/>
            <a:ext cx="1982470" cy="1168400"/>
          </a:xfrm>
          <a:prstGeom prst="rect">
            <a:avLst/>
          </a:prstGeom>
          <a:noFill/>
        </p:spPr>
        <p:txBody>
          <a:bodyPr wrap="square" rtlCol="0">
            <a:spAutoFit/>
          </a:bodyPr>
          <a:p>
            <a:r>
              <a:rPr lang="en-US" altLang="en-US">
                <a:solidFill>
                  <a:schemeClr val="tx1"/>
                </a:solidFill>
                <a:latin typeface="Barlow" panose="00000500000000000000" charset="0"/>
                <a:cs typeface="Barlow" panose="00000500000000000000" charset="0"/>
              </a:rPr>
              <a:t>This is the first step in the DevOps lifecycle. At this stage developers build the code on any platform</a:t>
            </a:r>
            <a:endParaRPr lang="en-US" altLang="en-US">
              <a:solidFill>
                <a:schemeClr val="tx1"/>
              </a:solidFill>
              <a:latin typeface="Barlow" panose="00000500000000000000" charset="0"/>
              <a:cs typeface="Barlow" panose="00000500000000000000" charset="0"/>
            </a:endParaRPr>
          </a:p>
        </p:txBody>
      </p:sp>
      <p:sp>
        <p:nvSpPr>
          <p:cNvPr id="5" name="Title 2"/>
          <p:cNvSpPr/>
          <p:nvPr/>
        </p:nvSpPr>
        <p:spPr>
          <a:xfrm>
            <a:off x="2638380" y="836000"/>
            <a:ext cx="5307000" cy="396300"/>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r>
              <a:rPr lang="en-US" altLang="en-US"/>
              <a:t>Build</a:t>
            </a:r>
            <a:endParaRPr lang="en-US" altLang="en-US"/>
          </a:p>
        </p:txBody>
      </p:sp>
      <p:sp>
        <p:nvSpPr>
          <p:cNvPr id="6" name="Text Box 5"/>
          <p:cNvSpPr txBox="1"/>
          <p:nvPr/>
        </p:nvSpPr>
        <p:spPr>
          <a:xfrm>
            <a:off x="2638425" y="1232535"/>
            <a:ext cx="1982470" cy="1383665"/>
          </a:xfrm>
          <a:prstGeom prst="rect">
            <a:avLst/>
          </a:prstGeom>
          <a:noFill/>
        </p:spPr>
        <p:txBody>
          <a:bodyPr wrap="square" rtlCol="0">
            <a:spAutoFit/>
          </a:bodyPr>
          <a:p>
            <a:pPr algn="l"/>
            <a:r>
              <a:rPr lang="en-US" altLang="en-US">
                <a:solidFill>
                  <a:schemeClr val="tx1"/>
                </a:solidFill>
                <a:latin typeface="Barlow" panose="00000500000000000000" charset="0"/>
                <a:cs typeface="Barlow" panose="00000500000000000000" charset="0"/>
              </a:rPr>
              <a:t>At this stage developer build their program in any extension depending opon the language they are using.</a:t>
            </a:r>
            <a:endParaRPr lang="en-US" altLang="en-US">
              <a:solidFill>
                <a:schemeClr val="tx1"/>
              </a:solidFill>
              <a:latin typeface="Barlow" panose="00000500000000000000" charset="0"/>
              <a:cs typeface="Barlow" panose="00000500000000000000" charset="0"/>
            </a:endParaRPr>
          </a:p>
        </p:txBody>
      </p:sp>
      <p:sp>
        <p:nvSpPr>
          <p:cNvPr id="7" name="Title 2"/>
          <p:cNvSpPr/>
          <p:nvPr/>
        </p:nvSpPr>
        <p:spPr>
          <a:xfrm>
            <a:off x="4699590" y="836000"/>
            <a:ext cx="5307000" cy="396300"/>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r>
              <a:rPr lang="en-US" altLang="en-US"/>
              <a:t>Test</a:t>
            </a:r>
            <a:endParaRPr lang="en-US" altLang="en-US"/>
          </a:p>
        </p:txBody>
      </p:sp>
      <p:sp>
        <p:nvSpPr>
          <p:cNvPr id="8" name="Text Box 7"/>
          <p:cNvSpPr txBox="1"/>
          <p:nvPr/>
        </p:nvSpPr>
        <p:spPr>
          <a:xfrm>
            <a:off x="4699635" y="1232535"/>
            <a:ext cx="1982470" cy="953135"/>
          </a:xfrm>
          <a:prstGeom prst="rect">
            <a:avLst/>
          </a:prstGeom>
          <a:noFill/>
        </p:spPr>
        <p:txBody>
          <a:bodyPr wrap="square" rtlCol="0">
            <a:spAutoFit/>
          </a:bodyPr>
          <a:p>
            <a:r>
              <a:rPr lang="en-US" altLang="en-US">
                <a:solidFill>
                  <a:schemeClr val="tx1"/>
                </a:solidFill>
                <a:latin typeface="Barlow" panose="00000500000000000000" charset="0"/>
                <a:cs typeface="Barlow" panose="00000500000000000000" charset="0"/>
              </a:rPr>
              <a:t>For a successful software development, testing process need to be automated</a:t>
            </a:r>
            <a:endParaRPr lang="en-US" altLang="en-US">
              <a:solidFill>
                <a:schemeClr val="tx1"/>
              </a:solidFill>
              <a:latin typeface="Barlow" panose="00000500000000000000" charset="0"/>
              <a:cs typeface="Barlow" panose="00000500000000000000" charset="0"/>
            </a:endParaRPr>
          </a:p>
        </p:txBody>
      </p:sp>
      <p:sp>
        <p:nvSpPr>
          <p:cNvPr id="9" name="Title 2"/>
          <p:cNvSpPr/>
          <p:nvPr/>
        </p:nvSpPr>
        <p:spPr>
          <a:xfrm>
            <a:off x="6691585" y="836000"/>
            <a:ext cx="5307000" cy="396300"/>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r>
              <a:rPr lang="en-US" altLang="en-US"/>
              <a:t>Release</a:t>
            </a:r>
            <a:endParaRPr lang="en-US" altLang="en-US"/>
          </a:p>
        </p:txBody>
      </p:sp>
      <p:sp>
        <p:nvSpPr>
          <p:cNvPr id="10" name="Text Box 9"/>
          <p:cNvSpPr txBox="1"/>
          <p:nvPr/>
        </p:nvSpPr>
        <p:spPr>
          <a:xfrm>
            <a:off x="6760845" y="1232535"/>
            <a:ext cx="1982470" cy="953135"/>
          </a:xfrm>
          <a:prstGeom prst="rect">
            <a:avLst/>
          </a:prstGeom>
          <a:noFill/>
        </p:spPr>
        <p:txBody>
          <a:bodyPr wrap="square" rtlCol="0">
            <a:spAutoFit/>
          </a:bodyPr>
          <a:p>
            <a:r>
              <a:rPr lang="en-US" altLang="en-US">
                <a:solidFill>
                  <a:schemeClr val="tx1"/>
                </a:solidFill>
                <a:latin typeface="Barlow" panose="00000500000000000000" charset="0"/>
                <a:cs typeface="Barlow" panose="00000500000000000000" charset="0"/>
              </a:rPr>
              <a:t>After testing, the program needed to be manage, plan, schedule and control.</a:t>
            </a:r>
            <a:endParaRPr lang="en-US" altLang="en-US">
              <a:solidFill>
                <a:schemeClr val="tx1"/>
              </a:solidFill>
              <a:latin typeface="Barlow" panose="00000500000000000000" charset="0"/>
              <a:cs typeface="Barlow" panose="00000500000000000000" charset="0"/>
            </a:endParaRPr>
          </a:p>
        </p:txBody>
      </p:sp>
      <p:sp>
        <p:nvSpPr>
          <p:cNvPr id="11" name="Title 2"/>
          <p:cNvSpPr/>
          <p:nvPr/>
        </p:nvSpPr>
        <p:spPr>
          <a:xfrm>
            <a:off x="577170" y="2806405"/>
            <a:ext cx="5307000" cy="396300"/>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r>
              <a:rPr lang="en-US" altLang="en-US"/>
              <a:t>Deploy</a:t>
            </a:r>
            <a:endParaRPr lang="en-US" altLang="en-US"/>
          </a:p>
        </p:txBody>
      </p:sp>
      <p:sp>
        <p:nvSpPr>
          <p:cNvPr id="12" name="Text Box 11"/>
          <p:cNvSpPr txBox="1"/>
          <p:nvPr/>
        </p:nvSpPr>
        <p:spPr>
          <a:xfrm>
            <a:off x="577215" y="3202940"/>
            <a:ext cx="1982470" cy="1168400"/>
          </a:xfrm>
          <a:prstGeom prst="rect">
            <a:avLst/>
          </a:prstGeom>
          <a:noFill/>
        </p:spPr>
        <p:txBody>
          <a:bodyPr wrap="square" rtlCol="0">
            <a:spAutoFit/>
          </a:bodyPr>
          <a:p>
            <a:r>
              <a:rPr lang="en-US" altLang="en-US">
                <a:solidFill>
                  <a:schemeClr val="tx1"/>
                </a:solidFill>
                <a:latin typeface="Barlow" panose="00000500000000000000" charset="0"/>
                <a:cs typeface="Barlow" panose="00000500000000000000" charset="0"/>
              </a:rPr>
              <a:t>At the stage all code/artifacts files of the app are get ready for deployment and execution.</a:t>
            </a:r>
            <a:endParaRPr lang="en-US" altLang="en-US">
              <a:solidFill>
                <a:schemeClr val="tx1"/>
              </a:solidFill>
              <a:latin typeface="Barlow" panose="00000500000000000000" charset="0"/>
              <a:cs typeface="Barlow" panose="00000500000000000000" charset="0"/>
            </a:endParaRPr>
          </a:p>
        </p:txBody>
      </p:sp>
      <p:sp>
        <p:nvSpPr>
          <p:cNvPr id="13" name="Title 2"/>
          <p:cNvSpPr/>
          <p:nvPr/>
        </p:nvSpPr>
        <p:spPr>
          <a:xfrm>
            <a:off x="2638380" y="2806405"/>
            <a:ext cx="5307000" cy="396300"/>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r>
              <a:rPr lang="en-US" altLang="en-US"/>
              <a:t>Operate</a:t>
            </a:r>
            <a:endParaRPr lang="en-US" altLang="en-US"/>
          </a:p>
        </p:txBody>
      </p:sp>
      <p:sp>
        <p:nvSpPr>
          <p:cNvPr id="14" name="Text Box 13"/>
          <p:cNvSpPr txBox="1"/>
          <p:nvPr/>
        </p:nvSpPr>
        <p:spPr>
          <a:xfrm>
            <a:off x="2638425" y="3202940"/>
            <a:ext cx="1982470" cy="953135"/>
          </a:xfrm>
          <a:prstGeom prst="rect">
            <a:avLst/>
          </a:prstGeom>
          <a:noFill/>
        </p:spPr>
        <p:txBody>
          <a:bodyPr wrap="square" rtlCol="0">
            <a:spAutoFit/>
          </a:bodyPr>
          <a:p>
            <a:r>
              <a:rPr lang="en-US" altLang="en-US">
                <a:solidFill>
                  <a:schemeClr val="tx1"/>
                </a:solidFill>
                <a:latin typeface="Barlow" panose="00000500000000000000" charset="0"/>
                <a:cs typeface="Barlow" panose="00000500000000000000" charset="0"/>
              </a:rPr>
              <a:t>The app is now live and running on a server - where clients/users can access.</a:t>
            </a:r>
            <a:endParaRPr lang="en-US" altLang="en-US">
              <a:solidFill>
                <a:schemeClr val="tx1"/>
              </a:solidFill>
              <a:latin typeface="Barlow" panose="00000500000000000000" charset="0"/>
              <a:cs typeface="Barlow" panose="00000500000000000000" charset="0"/>
            </a:endParaRPr>
          </a:p>
        </p:txBody>
      </p:sp>
      <p:sp>
        <p:nvSpPr>
          <p:cNvPr id="15" name="Title 2"/>
          <p:cNvSpPr/>
          <p:nvPr/>
        </p:nvSpPr>
        <p:spPr>
          <a:xfrm>
            <a:off x="4699590" y="2806405"/>
            <a:ext cx="5307000" cy="396300"/>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r>
              <a:rPr lang="en-US" altLang="en-US"/>
              <a:t>Monitor</a:t>
            </a:r>
            <a:endParaRPr lang="en-US" altLang="en-US"/>
          </a:p>
        </p:txBody>
      </p:sp>
      <p:sp>
        <p:nvSpPr>
          <p:cNvPr id="16" name="Text Box 15"/>
          <p:cNvSpPr txBox="1"/>
          <p:nvPr/>
        </p:nvSpPr>
        <p:spPr>
          <a:xfrm>
            <a:off x="4699635" y="3202940"/>
            <a:ext cx="1982470" cy="1168400"/>
          </a:xfrm>
          <a:prstGeom prst="rect">
            <a:avLst/>
          </a:prstGeom>
          <a:noFill/>
        </p:spPr>
        <p:txBody>
          <a:bodyPr wrap="square" rtlCol="0">
            <a:spAutoFit/>
          </a:bodyPr>
          <a:p>
            <a:r>
              <a:rPr lang="en-US" altLang="en-US">
                <a:solidFill>
                  <a:schemeClr val="tx1"/>
                </a:solidFill>
                <a:latin typeface="Barlow" panose="00000500000000000000" charset="0"/>
                <a:cs typeface="Barlow" panose="00000500000000000000" charset="0"/>
              </a:rPr>
              <a:t>The stage  identify issues of specific releases and understand the impact on end-users.</a:t>
            </a:r>
            <a:endParaRPr lang="en-US" altLang="en-US">
              <a:solidFill>
                <a:schemeClr val="tx1"/>
              </a:solidFill>
              <a:latin typeface="Barlow" panose="00000500000000000000" charset="0"/>
              <a:cs typeface="Barlow" panose="00000500000000000000" charset="0"/>
            </a:endParaRPr>
          </a:p>
        </p:txBody>
      </p:sp>
      <p:sp>
        <p:nvSpPr>
          <p:cNvPr id="17" name="Title 2"/>
          <p:cNvSpPr/>
          <p:nvPr/>
        </p:nvSpPr>
        <p:spPr>
          <a:xfrm>
            <a:off x="6682060" y="2806405"/>
            <a:ext cx="5307000" cy="396300"/>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r>
              <a:rPr lang="en-US" altLang="en-US"/>
              <a:t>Plan</a:t>
            </a:r>
            <a:endParaRPr lang="en-US" altLang="en-US"/>
          </a:p>
        </p:txBody>
      </p:sp>
      <p:sp>
        <p:nvSpPr>
          <p:cNvPr id="18" name="Text Box 17"/>
          <p:cNvSpPr txBox="1"/>
          <p:nvPr/>
        </p:nvSpPr>
        <p:spPr>
          <a:xfrm>
            <a:off x="6682105" y="3202940"/>
            <a:ext cx="1982470" cy="2030095"/>
          </a:xfrm>
          <a:prstGeom prst="rect">
            <a:avLst/>
          </a:prstGeom>
          <a:noFill/>
        </p:spPr>
        <p:txBody>
          <a:bodyPr wrap="square" rtlCol="0">
            <a:spAutoFit/>
          </a:bodyPr>
          <a:p>
            <a:r>
              <a:rPr lang="en-US" altLang="en-US">
                <a:solidFill>
                  <a:schemeClr val="tx1"/>
                </a:solidFill>
                <a:latin typeface="Barlow" panose="00000500000000000000" charset="0"/>
                <a:cs typeface="Barlow" panose="00000500000000000000" charset="0"/>
                <a:sym typeface="+mn-ea"/>
              </a:rPr>
              <a:t>The stage </a:t>
            </a:r>
            <a:r>
              <a:rPr lang="en-US" altLang="en-US">
                <a:solidFill>
                  <a:schemeClr val="tx1"/>
                </a:solidFill>
                <a:latin typeface="Barlow" panose="00000500000000000000" charset="0"/>
                <a:cs typeface="Barlow" panose="00000500000000000000" charset="0"/>
                <a:sym typeface="+mn-ea"/>
              </a:rPr>
              <a:t>gather </a:t>
            </a:r>
            <a:r>
              <a:rPr lang="en-US" altLang="en-US">
                <a:solidFill>
                  <a:schemeClr val="tx1"/>
                </a:solidFill>
                <a:latin typeface="Barlow" panose="00000500000000000000" charset="0"/>
                <a:cs typeface="Barlow" panose="00000500000000000000" charset="0"/>
                <a:sym typeface="+mn-ea"/>
              </a:rPr>
              <a:t>feedbacks/logs </a:t>
            </a:r>
            <a:r>
              <a:rPr lang="en-US" altLang="en-US">
                <a:solidFill>
                  <a:schemeClr val="tx1"/>
                </a:solidFill>
                <a:latin typeface="Barlow" panose="00000500000000000000" charset="0"/>
                <a:cs typeface="Barlow" panose="00000500000000000000" charset="0"/>
                <a:sym typeface="+mn-ea"/>
              </a:rPr>
              <a:t>from the monitoring stage</a:t>
            </a:r>
            <a:r>
              <a:rPr lang="en-US" altLang="en-US">
                <a:solidFill>
                  <a:schemeClr val="tx1"/>
                </a:solidFill>
                <a:latin typeface="Barlow" panose="00000500000000000000" charset="0"/>
                <a:cs typeface="Barlow" panose="00000500000000000000" charset="0"/>
                <a:sym typeface="+mn-ea"/>
              </a:rPr>
              <a:t> uptime and optimal performance</a:t>
            </a:r>
            <a:r>
              <a:rPr lang="en-US" altLang="en-US">
                <a:solidFill>
                  <a:schemeClr val="tx1"/>
                </a:solidFill>
                <a:latin typeface="Barlow" panose="00000500000000000000" charset="0"/>
                <a:cs typeface="Barlow" panose="00000500000000000000" charset="0"/>
                <a:sym typeface="+mn-ea"/>
              </a:rPr>
              <a:t> and implements the change for better performance. </a:t>
            </a:r>
            <a:endParaRPr lang="en-US" altLang="en-US">
              <a:solidFill>
                <a:schemeClr val="tx1"/>
              </a:solidFill>
              <a:latin typeface="Barlow" panose="00000500000000000000" charset="0"/>
              <a:cs typeface="Barlow" panose="00000500000000000000" charset="0"/>
            </a:endParaRPr>
          </a:p>
          <a:p>
            <a:endParaRPr lang="en-US" altLang="en-US">
              <a:solidFill>
                <a:schemeClr val="tx1"/>
              </a:solidFill>
              <a:latin typeface="Barlow" panose="00000500000000000000" charset="0"/>
              <a:cs typeface="Barlow" panose="00000500000000000000" charset="0"/>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solidFill>
                  <a:schemeClr val="accent1"/>
                </a:solidFill>
              </a:rPr>
              <a:t>4</a:t>
            </a:r>
            <a:r>
              <a:rPr lang="en-US" altLang="en-GB">
                <a:solidFill>
                  <a:schemeClr val="accent1"/>
                </a:solidFill>
              </a:rPr>
              <a:t>.</a:t>
            </a:r>
            <a:r>
              <a:rPr lang="en-US" altLang="en-US">
                <a:solidFill>
                  <a:schemeClr val="accent1"/>
                </a:solidFill>
              </a:rPr>
              <a:t> </a:t>
            </a:r>
            <a:r>
              <a:t>Benefits of DevOps</a:t>
            </a:r>
          </a:p>
        </p:txBody>
      </p:sp>
      <p:grpSp>
        <p:nvGrpSpPr>
          <p:cNvPr id="2" name="Grupo 1"/>
          <p:cNvGrpSpPr/>
          <p:nvPr/>
        </p:nvGrpSpPr>
        <p:grpSpPr>
          <a:xfrm>
            <a:off x="5990590" y="927100"/>
            <a:ext cx="2236470" cy="3151505"/>
            <a:chOff x="996049" y="1552369"/>
            <a:chExt cx="485510" cy="684774"/>
          </a:xfrm>
        </p:grpSpPr>
        <p:sp>
          <p:nvSpPr>
            <p:cNvPr id="902" name="Google Shape;902;p4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3" name="Google Shape;903;p4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4" name="Google Shape;904;p4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5" name="Google Shape;905;p4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6" name="Google Shape;906;p4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7" name="Google Shape;907;p4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8" name="Google Shape;908;p4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9" name="Google Shape;909;p4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0" name="Google Shape;910;p4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1" name="Google Shape;911;p4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2" name="Google Shape;912;p4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3" name="Google Shape;913;p4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4" name="Google Shape;914;p4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5" name="Google Shape;915;p4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6" name="Google Shape;916;p4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7" name="Google Shape;917;p4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8" name="Google Shape;918;p4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9" name="Google Shape;919;p4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0" name="Google Shape;920;p4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1" name="Google Shape;921;p4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 name="Google Shape;922;p4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3" name="Google Shape;923;p4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4" name="Google Shape;924;p4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5" name="Google Shape;925;p4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6" name="Google Shape;926;p4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t>Benefits of DevOps</a:t>
            </a:r>
            <a:endParaRPr lang="en-US" altLang="en-US"/>
          </a:p>
        </p:txBody>
      </p:sp>
      <p:sp>
        <p:nvSpPr>
          <p:cNvPr id="4" name="Text Box 3"/>
          <p:cNvSpPr txBox="1"/>
          <p:nvPr/>
        </p:nvSpPr>
        <p:spPr>
          <a:xfrm>
            <a:off x="855345" y="1232535"/>
            <a:ext cx="6269355" cy="4246245"/>
          </a:xfrm>
          <a:prstGeom prst="rect">
            <a:avLst/>
          </a:prstGeom>
          <a:noFill/>
        </p:spPr>
        <p:txBody>
          <a:bodyPr wrap="square" rtlCol="0">
            <a:spAutoFit/>
          </a:bodyPr>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Continuous delivery of software</a:t>
            </a: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Better collaboration between teams</a:t>
            </a: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Easy deployment</a:t>
            </a: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Better efficiency and scalability</a:t>
            </a: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Errors are fixed at the initial stage</a:t>
            </a: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More security</a:t>
            </a: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sz="1800" b="1">
                <a:solidFill>
                  <a:schemeClr val="tx1"/>
                </a:solidFill>
                <a:latin typeface="Barlow Light" panose="00000500000000000000" charset="0"/>
                <a:cs typeface="Barlow Light" panose="00000500000000000000" charset="0"/>
              </a:rPr>
              <a:t>Less manual intervention (which means fewer chances of error)Continuous delivery of software</a:t>
            </a:r>
            <a:endParaRPr lang="en-US" sz="1800" b="1">
              <a:solidFill>
                <a:schemeClr val="tx1"/>
              </a:solidFill>
              <a:latin typeface="Barlow Light" panose="00000500000000000000" charset="0"/>
              <a:cs typeface="Barlow Light" panose="00000500000000000000" charset="0"/>
            </a:endParaRPr>
          </a:p>
          <a:p>
            <a:pPr marL="0" indent="0">
              <a:buClr>
                <a:srgbClr val="FF9E44"/>
              </a:buClr>
              <a:buNone/>
            </a:pPr>
            <a:endParaRPr lang="en-US" sz="1800" b="1">
              <a:solidFill>
                <a:schemeClr val="tx1"/>
              </a:solidFill>
              <a:latin typeface="Barlow Light" panose="00000500000000000000" charset="0"/>
              <a:cs typeface="Barlow Light" panose="00000500000000000000"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t>5. </a:t>
            </a:r>
            <a:r>
              <a:rPr lang="en-US" altLang="en-GB"/>
              <a:t>D</a:t>
            </a:r>
            <a:r>
              <a:rPr lang="en-US" altLang="en-US"/>
              <a:t>evOps Tools</a:t>
            </a:r>
            <a:endParaRPr lang="en-US" altLang="en-US"/>
          </a:p>
        </p:txBody>
      </p:sp>
      <p:grpSp>
        <p:nvGrpSpPr>
          <p:cNvPr id="2" name="Grupo 1"/>
          <p:cNvGrpSpPr/>
          <p:nvPr/>
        </p:nvGrpSpPr>
        <p:grpSpPr>
          <a:xfrm>
            <a:off x="5990590" y="927100"/>
            <a:ext cx="2236470" cy="3151505"/>
            <a:chOff x="996049" y="1552369"/>
            <a:chExt cx="485510" cy="684774"/>
          </a:xfrm>
        </p:grpSpPr>
        <p:sp>
          <p:nvSpPr>
            <p:cNvPr id="902" name="Google Shape;902;p4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3" name="Google Shape;903;p4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4" name="Google Shape;904;p4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5" name="Google Shape;905;p4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6" name="Google Shape;906;p4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7" name="Google Shape;907;p4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8" name="Google Shape;908;p4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9" name="Google Shape;909;p4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0" name="Google Shape;910;p4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1" name="Google Shape;911;p4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2" name="Google Shape;912;p4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3" name="Google Shape;913;p4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4" name="Google Shape;914;p4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5" name="Google Shape;915;p4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6" name="Google Shape;916;p4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7" name="Google Shape;917;p4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8" name="Google Shape;918;p4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9" name="Google Shape;919;p4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0" name="Google Shape;920;p4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1" name="Google Shape;921;p4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 name="Google Shape;922;p4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3" name="Google Shape;923;p4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4" name="Google Shape;924;p4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5" name="Google Shape;925;p4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6" name="Google Shape;926;p4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OVERVIEW OF DEVOPS</a:t>
            </a:r>
            <a:endParaRPr lang="en-US" altLang="en-GB"/>
          </a:p>
        </p:txBody>
      </p:sp>
      <p:sp>
        <p:nvSpPr>
          <p:cNvPr id="108" name="Google Shape;108;p12"/>
          <p:cNvSpPr txBox="1">
            <a:spLocks noGrp="1"/>
          </p:cNvSpPr>
          <p:nvPr>
            <p:ph type="body" idx="1"/>
          </p:nvPr>
        </p:nvSpPr>
        <p:spPr>
          <a:xfrm>
            <a:off x="855345" y="1377315"/>
            <a:ext cx="7820660" cy="228727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panose="020B0604020202020204"/>
              <a:buNone/>
            </a:pPr>
            <a:r>
              <a:rPr lang="en-US" sz="1800" b="1">
                <a:sym typeface="+mn-ea"/>
              </a:rPr>
              <a:t>Technology is </a:t>
            </a:r>
            <a:r>
              <a:rPr lang="en-US" altLang="en-US" sz="1800" b="1">
                <a:sym typeface="+mn-ea"/>
              </a:rPr>
              <a:t>really </a:t>
            </a:r>
            <a:r>
              <a:rPr lang="en-US" sz="1800" b="1">
                <a:sym typeface="+mn-ea"/>
              </a:rPr>
              <a:t>transforming every aspect of industry, and digitalization and automation have flourished in the past few years. </a:t>
            </a:r>
            <a:endParaRPr lang="en-US" sz="1800" b="1">
              <a:sym typeface="+mn-ea"/>
            </a:endParaRPr>
          </a:p>
          <a:p>
            <a:pPr marL="0" lvl="0" indent="0" algn="l" rtl="0">
              <a:spcBef>
                <a:spcPts val="0"/>
              </a:spcBef>
              <a:spcAft>
                <a:spcPts val="0"/>
              </a:spcAft>
              <a:buClr>
                <a:schemeClr val="dk1"/>
              </a:buClr>
              <a:buSzPts val="1100"/>
              <a:buFont typeface="Arial" panose="020B0604020202020204"/>
              <a:buNone/>
            </a:pPr>
            <a:endParaRPr lang="en-US" sz="1800" b="1"/>
          </a:p>
          <a:p>
            <a:pPr marL="0" lvl="0" indent="0" algn="l" rtl="0">
              <a:spcBef>
                <a:spcPts val="0"/>
              </a:spcBef>
              <a:spcAft>
                <a:spcPts val="0"/>
              </a:spcAft>
              <a:buClr>
                <a:schemeClr val="dk1"/>
              </a:buClr>
              <a:buSzPts val="1100"/>
              <a:buFont typeface="Arial" panose="020B0604020202020204"/>
              <a:buNone/>
            </a:pPr>
            <a:r>
              <a:rPr lang="en-US" sz="1800" b="1"/>
              <a:t>According to a recent market survey, the DevOps market will exceed $20 billion by 2026, growing at a CAGR of 24.7% from 2019 to 2026. DevOps has facilitated rapid and dependable software development, delivery, improved quality and higher customer satisfaction.</a:t>
            </a:r>
            <a:endParaRPr lang="en-US" sz="1800" b="1"/>
          </a:p>
          <a:p>
            <a:pPr marL="0" lvl="0" indent="0" algn="l" rtl="0">
              <a:spcBef>
                <a:spcPts val="0"/>
              </a:spcBef>
              <a:spcAft>
                <a:spcPts val="0"/>
              </a:spcAft>
              <a:buClr>
                <a:schemeClr val="dk1"/>
              </a:buClr>
              <a:buSzPts val="1100"/>
              <a:buFont typeface="Arial" panose="020B0604020202020204"/>
              <a:buNone/>
            </a:pPr>
            <a:endParaRPr lang="en-US" sz="1800" b="1"/>
          </a:p>
        </p:txBody>
      </p:sp>
      <p:sp>
        <p:nvSpPr>
          <p:cNvPr id="109" name="Google Shape;109;p12"/>
          <p:cNvSpPr txBox="1">
            <a:spLocks noGrp="1"/>
          </p:cNvSpPr>
          <p:nvPr>
            <p:ph type="body" idx="2"/>
          </p:nvPr>
        </p:nvSpPr>
        <p:spPr>
          <a:xfrm>
            <a:off x="855300" y="4488855"/>
            <a:ext cx="7433400" cy="65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sz="1200" b="1">
                <a:solidFill>
                  <a:schemeClr val="accent2"/>
                </a:solidFill>
              </a:rPr>
              <a:t>Source:</a:t>
            </a:r>
            <a:r>
              <a:rPr lang="en-GB" sz="1200" b="1">
                <a:solidFill>
                  <a:schemeClr val="accent2"/>
                </a:solidFill>
              </a:rPr>
              <a:t> </a:t>
            </a:r>
            <a:r>
              <a:rPr lang="en-GB" sz="1200" b="1" u="sng">
                <a:solidFill>
                  <a:schemeClr val="accent2"/>
                </a:solidFill>
                <a:hlinkClick r:id="rId1"/>
              </a:rPr>
              <a:t>https://www.verifiedmarketresearch.com/product/devops-market/</a:t>
            </a:r>
            <a:endParaRPr sz="1200">
              <a:solidFill>
                <a:schemeClr val="accent2"/>
              </a:solidFill>
            </a:endParaRPr>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8" name="Rectangles 7"/>
          <p:cNvSpPr/>
          <p:nvPr/>
        </p:nvSpPr>
        <p:spPr>
          <a:xfrm>
            <a:off x="2978150" y="3279140"/>
            <a:ext cx="741680" cy="7067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t>DevOps</a:t>
            </a:r>
            <a:r>
              <a:rPr lang="en-US" altLang="en-US"/>
              <a:t> Tools</a:t>
            </a:r>
            <a:endParaRPr lang="en-US" altLang="en-US"/>
          </a:p>
        </p:txBody>
      </p:sp>
      <p:sp>
        <p:nvSpPr>
          <p:cNvPr id="4" name="Text Box 3"/>
          <p:cNvSpPr txBox="1"/>
          <p:nvPr/>
        </p:nvSpPr>
        <p:spPr>
          <a:xfrm>
            <a:off x="855345" y="1232535"/>
            <a:ext cx="6269355" cy="645160"/>
          </a:xfrm>
          <a:prstGeom prst="rect">
            <a:avLst/>
          </a:prstGeom>
          <a:noFill/>
        </p:spPr>
        <p:txBody>
          <a:bodyPr wrap="square" rtlCol="0">
            <a:spAutoFit/>
          </a:bodyPr>
          <a:p>
            <a:pPr marL="0" indent="0">
              <a:buClr>
                <a:srgbClr val="FF9E44"/>
              </a:buClr>
              <a:buFont typeface="Wingdings" panose="05000000000000000000" charset="0"/>
              <a:buNone/>
            </a:pPr>
            <a:r>
              <a:rPr lang="en-US" sz="1800" b="1">
                <a:solidFill>
                  <a:schemeClr val="tx1"/>
                </a:solidFill>
                <a:latin typeface="Barlow Light" panose="00000500000000000000" charset="0"/>
                <a:cs typeface="Barlow Light" panose="00000500000000000000" charset="0"/>
              </a:rPr>
              <a:t>Continuous delivery of software</a:t>
            </a:r>
            <a:endParaRPr lang="en-US" sz="1800" b="1">
              <a:solidFill>
                <a:schemeClr val="tx1"/>
              </a:solidFill>
              <a:latin typeface="Barlow Light" panose="00000500000000000000" charset="0"/>
              <a:cs typeface="Barlow Light" panose="00000500000000000000" charset="0"/>
            </a:endParaRPr>
          </a:p>
          <a:p>
            <a:pPr marL="0" indent="0">
              <a:buClr>
                <a:srgbClr val="FF9E44"/>
              </a:buClr>
              <a:buFont typeface="Wingdings" panose="05000000000000000000" charset="0"/>
              <a:buNone/>
            </a:pPr>
            <a:endParaRPr lang="en-US" sz="1800" b="1">
              <a:solidFill>
                <a:schemeClr val="tx1"/>
              </a:solidFill>
              <a:latin typeface="Barlow Light" panose="00000500000000000000" charset="0"/>
              <a:cs typeface="Barlow Light" panose="00000500000000000000" charset="0"/>
            </a:endParaRPr>
          </a:p>
        </p:txBody>
      </p:sp>
      <p:grpSp>
        <p:nvGrpSpPr>
          <p:cNvPr id="5" name="Group 4"/>
          <p:cNvGrpSpPr/>
          <p:nvPr/>
        </p:nvGrpSpPr>
        <p:grpSpPr>
          <a:xfrm>
            <a:off x="666750" y="1795780"/>
            <a:ext cx="2103755" cy="1217295"/>
            <a:chOff x="3824" y="3668"/>
            <a:chExt cx="2254" cy="1304"/>
          </a:xfrm>
        </p:grpSpPr>
        <p:sp>
          <p:nvSpPr>
            <p:cNvPr id="3" name="Rounded Rectangle 2"/>
            <p:cNvSpPr/>
            <p:nvPr/>
          </p:nvSpPr>
          <p:spPr>
            <a:xfrm rot="18900000">
              <a:off x="4504" y="3847"/>
              <a:ext cx="711" cy="69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 name="Picture 1" descr="git-removebg-preview"/>
            <p:cNvPicPr>
              <a:picLocks noChangeAspect="1"/>
            </p:cNvPicPr>
            <p:nvPr/>
          </p:nvPicPr>
          <p:blipFill>
            <a:blip r:embed="rId1"/>
            <a:stretch>
              <a:fillRect/>
            </a:stretch>
          </p:blipFill>
          <p:spPr>
            <a:xfrm>
              <a:off x="3824" y="3668"/>
              <a:ext cx="2255" cy="1305"/>
            </a:xfrm>
            <a:prstGeom prst="rect">
              <a:avLst/>
            </a:prstGeom>
          </p:spPr>
        </p:pic>
      </p:grpSp>
      <p:pic>
        <p:nvPicPr>
          <p:cNvPr id="6" name="Picture 5" descr="maven-removebg-preview"/>
          <p:cNvPicPr>
            <a:picLocks noChangeAspect="1"/>
          </p:cNvPicPr>
          <p:nvPr/>
        </p:nvPicPr>
        <p:blipFill>
          <a:blip r:embed="rId2"/>
          <a:stretch>
            <a:fillRect/>
          </a:stretch>
        </p:blipFill>
        <p:spPr>
          <a:xfrm>
            <a:off x="3218815" y="1877695"/>
            <a:ext cx="1541780" cy="754380"/>
          </a:xfrm>
          <a:prstGeom prst="rect">
            <a:avLst/>
          </a:prstGeom>
        </p:spPr>
      </p:pic>
      <p:pic>
        <p:nvPicPr>
          <p:cNvPr id="7" name="Picture 6" descr="selenium-removebg-preview"/>
          <p:cNvPicPr>
            <a:picLocks noChangeAspect="1"/>
          </p:cNvPicPr>
          <p:nvPr/>
        </p:nvPicPr>
        <p:blipFill>
          <a:blip r:embed="rId3"/>
          <a:stretch>
            <a:fillRect/>
          </a:stretch>
        </p:blipFill>
        <p:spPr>
          <a:xfrm>
            <a:off x="2834005" y="2998470"/>
            <a:ext cx="3476625" cy="1314450"/>
          </a:xfrm>
          <a:prstGeom prst="rect">
            <a:avLst/>
          </a:prstGeom>
        </p:spPr>
      </p:pic>
      <p:pic>
        <p:nvPicPr>
          <p:cNvPr id="9" name="Picture 8" descr="jenkins-removebg-preview"/>
          <p:cNvPicPr>
            <a:picLocks noChangeAspect="1"/>
          </p:cNvPicPr>
          <p:nvPr/>
        </p:nvPicPr>
        <p:blipFill>
          <a:blip r:embed="rId4"/>
          <a:stretch>
            <a:fillRect/>
          </a:stretch>
        </p:blipFill>
        <p:spPr>
          <a:xfrm>
            <a:off x="5354320" y="1795780"/>
            <a:ext cx="3028950" cy="1514475"/>
          </a:xfrm>
          <a:prstGeom prst="rect">
            <a:avLst/>
          </a:prstGeom>
        </p:spPr>
      </p:pic>
      <p:pic>
        <p:nvPicPr>
          <p:cNvPr id="10" name="Picture 9" descr="docker-removebg-preview"/>
          <p:cNvPicPr>
            <a:picLocks noChangeAspect="1"/>
          </p:cNvPicPr>
          <p:nvPr/>
        </p:nvPicPr>
        <p:blipFill>
          <a:blip r:embed="rId5"/>
          <a:stretch>
            <a:fillRect/>
          </a:stretch>
        </p:blipFill>
        <p:spPr>
          <a:xfrm>
            <a:off x="855345" y="3548380"/>
            <a:ext cx="1440180" cy="1285240"/>
          </a:xfrm>
          <a:prstGeom prst="rect">
            <a:avLst/>
          </a:prstGeom>
        </p:spPr>
      </p:pic>
      <p:pic>
        <p:nvPicPr>
          <p:cNvPr id="11" name="Picture 10" descr="nagious-removebg-preview (1)"/>
          <p:cNvPicPr>
            <a:picLocks noChangeAspect="1"/>
          </p:cNvPicPr>
          <p:nvPr/>
        </p:nvPicPr>
        <p:blipFill>
          <a:blip r:embed="rId6"/>
          <a:stretch>
            <a:fillRect/>
          </a:stretch>
        </p:blipFill>
        <p:spPr>
          <a:xfrm>
            <a:off x="6631940" y="3675380"/>
            <a:ext cx="2061210" cy="1030605"/>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solidFill>
                  <a:schemeClr val="accent1"/>
                </a:solidFill>
              </a:rPr>
              <a:t>6</a:t>
            </a:r>
            <a:r>
              <a:rPr lang="en-US" altLang="en-GB">
                <a:solidFill>
                  <a:schemeClr val="accent1"/>
                </a:solidFill>
              </a:rPr>
              <a:t>.</a:t>
            </a:r>
            <a:r>
              <a:rPr lang="en-US" altLang="en-US">
                <a:solidFill>
                  <a:schemeClr val="accent1"/>
                </a:solidFill>
              </a:rPr>
              <a:t> </a:t>
            </a:r>
            <a:r>
              <a:rPr lang="en-US" altLang="en-US"/>
              <a:t>R</a:t>
            </a:r>
            <a:r>
              <a:rPr lang="en-US" altLang="en-US"/>
              <a:t>oles Of DevOps</a:t>
            </a:r>
            <a:endParaRPr lang="en-US" altLang="en-US"/>
          </a:p>
        </p:txBody>
      </p:sp>
      <p:grpSp>
        <p:nvGrpSpPr>
          <p:cNvPr id="2" name="Grupo 1"/>
          <p:cNvGrpSpPr/>
          <p:nvPr/>
        </p:nvGrpSpPr>
        <p:grpSpPr>
          <a:xfrm>
            <a:off x="5990590" y="927100"/>
            <a:ext cx="2236470" cy="3151505"/>
            <a:chOff x="996049" y="1552369"/>
            <a:chExt cx="485510" cy="684774"/>
          </a:xfrm>
        </p:grpSpPr>
        <p:sp>
          <p:nvSpPr>
            <p:cNvPr id="902" name="Google Shape;902;p4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3" name="Google Shape;903;p4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4" name="Google Shape;904;p4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5" name="Google Shape;905;p4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6" name="Google Shape;906;p4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7" name="Google Shape;907;p4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8" name="Google Shape;908;p4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9" name="Google Shape;909;p4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0" name="Google Shape;910;p4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1" name="Google Shape;911;p4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2" name="Google Shape;912;p4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3" name="Google Shape;913;p4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4" name="Google Shape;914;p4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5" name="Google Shape;915;p4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6" name="Google Shape;916;p4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7" name="Google Shape;917;p4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8" name="Google Shape;918;p4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9" name="Google Shape;919;p4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0" name="Google Shape;920;p4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1" name="Google Shape;921;p4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 name="Google Shape;922;p4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3" name="Google Shape;923;p4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4" name="Google Shape;924;p4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5" name="Google Shape;925;p4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6" name="Google Shape;926;p4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t>Roles and Responsibilities</a:t>
            </a:r>
            <a:r>
              <a:rPr lang="en-US" altLang="en-US"/>
              <a:t> of DevOps</a:t>
            </a:r>
            <a:endParaRPr lang="en-US" altLang="en-US"/>
          </a:p>
        </p:txBody>
      </p:sp>
      <p:sp>
        <p:nvSpPr>
          <p:cNvPr id="4" name="Text Box 3"/>
          <p:cNvSpPr txBox="1"/>
          <p:nvPr/>
        </p:nvSpPr>
        <p:spPr>
          <a:xfrm>
            <a:off x="855345" y="1232535"/>
            <a:ext cx="6269355" cy="3138170"/>
          </a:xfrm>
          <a:prstGeom prst="rect">
            <a:avLst/>
          </a:prstGeom>
          <a:noFill/>
        </p:spPr>
        <p:txBody>
          <a:bodyPr wrap="square" rtlCol="0">
            <a:spAutoFit/>
          </a:bodyPr>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Project Planning</a:t>
            </a:r>
            <a:endParaRPr lang="en-US" altLang="en-US" sz="1800" b="1">
              <a:solidFill>
                <a:schemeClr val="tx1"/>
              </a:solidFill>
              <a:latin typeface="Barlow Light" panose="00000500000000000000" charset="0"/>
              <a:cs typeface="Barlow Light" panose="00000500000000000000" charset="0"/>
            </a:endParaRPr>
          </a:p>
          <a:p>
            <a:pPr marL="0" indent="0">
              <a:buClr>
                <a:srgbClr val="FF9E44"/>
              </a:buClr>
              <a:buFont typeface="Wingdings" panose="05000000000000000000" charset="0"/>
              <a:buNone/>
            </a:pP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Design, Development and Deployment</a:t>
            </a:r>
            <a:endParaRPr lang="en-US" altLang="en-US" sz="1800" b="1">
              <a:solidFill>
                <a:schemeClr val="tx1"/>
              </a:solidFill>
              <a:latin typeface="Barlow Light" panose="00000500000000000000" charset="0"/>
              <a:cs typeface="Barlow Light" panose="00000500000000000000" charset="0"/>
            </a:endParaRPr>
          </a:p>
          <a:p>
            <a:pPr marL="0" indent="0">
              <a:buClr>
                <a:srgbClr val="FF9E44"/>
              </a:buClr>
              <a:buFont typeface="Wingdings" panose="05000000000000000000" charset="0"/>
              <a:buNone/>
            </a:pP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Communication and support</a:t>
            </a: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Technical skills</a:t>
            </a: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Interpersonal skills</a:t>
            </a: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Troubleshooting</a:t>
            </a:r>
            <a:endParaRPr lang="en-US" altLang="en-US" sz="1800" b="1">
              <a:solidFill>
                <a:schemeClr val="tx1"/>
              </a:solidFill>
              <a:latin typeface="Barlow Light" panose="00000500000000000000" charset="0"/>
              <a:cs typeface="Barlow Light" panose="00000500000000000000" charset="0"/>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solidFill>
                  <a:schemeClr val="accent1"/>
                </a:solidFill>
              </a:rPr>
              <a:t>7</a:t>
            </a:r>
            <a:r>
              <a:rPr lang="en-US" altLang="en-GB">
                <a:solidFill>
                  <a:schemeClr val="accent1"/>
                </a:solidFill>
              </a:rPr>
              <a:t>.</a:t>
            </a:r>
            <a:r>
              <a:rPr lang="en-US" altLang="en-US">
                <a:solidFill>
                  <a:schemeClr val="accent1"/>
                </a:solidFill>
              </a:rPr>
              <a:t> </a:t>
            </a:r>
            <a:r>
              <a:rPr lang="en-US" altLang="en-US"/>
              <a:t>Case Study:</a:t>
            </a:r>
            <a:r>
              <a:rPr lang="en-US" altLang="en-US"/>
              <a:t> Netflix</a:t>
            </a:r>
            <a:endParaRPr lang="en-US" altLang="en-US"/>
          </a:p>
        </p:txBody>
      </p:sp>
      <p:pic>
        <p:nvPicPr>
          <p:cNvPr id="4" name="Picture 3" descr="netflix2-removebg-preview"/>
          <p:cNvPicPr>
            <a:picLocks noChangeAspect="1"/>
          </p:cNvPicPr>
          <p:nvPr/>
        </p:nvPicPr>
        <p:blipFill>
          <a:blip r:embed="rId1"/>
          <a:stretch>
            <a:fillRect/>
          </a:stretch>
        </p:blipFill>
        <p:spPr>
          <a:xfrm>
            <a:off x="6707505" y="1035685"/>
            <a:ext cx="913130" cy="1657985"/>
          </a:xfrm>
          <a:prstGeom prst="rect">
            <a:avLst/>
          </a:prstGeom>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t>Case Study: Netflix</a:t>
            </a:r>
            <a:endParaRPr lang="en-US" altLang="en-US"/>
          </a:p>
        </p:txBody>
      </p:sp>
      <p:sp>
        <p:nvSpPr>
          <p:cNvPr id="4" name="Text Box 3"/>
          <p:cNvSpPr txBox="1"/>
          <p:nvPr/>
        </p:nvSpPr>
        <p:spPr>
          <a:xfrm>
            <a:off x="924560" y="1417955"/>
            <a:ext cx="7242175" cy="1198880"/>
          </a:xfrm>
          <a:prstGeom prst="rect">
            <a:avLst/>
          </a:prstGeom>
          <a:noFill/>
        </p:spPr>
        <p:txBody>
          <a:bodyPr wrap="square" rtlCol="0">
            <a:spAutoFit/>
          </a:bodyPr>
          <a:p>
            <a:pPr marL="0" indent="0">
              <a:buClr>
                <a:srgbClr val="FF9E44"/>
              </a:buClr>
              <a:buFont typeface="Wingdings" panose="05000000000000000000" charset="0"/>
              <a:buNone/>
            </a:pPr>
            <a:r>
              <a:rPr lang="en-US" altLang="en-US" sz="1800" b="1">
                <a:solidFill>
                  <a:schemeClr val="tx1"/>
                </a:solidFill>
                <a:latin typeface="Barlow Light" panose="00000500000000000000" charset="0"/>
                <a:cs typeface="Barlow Light" panose="00000500000000000000" charset="0"/>
              </a:rPr>
              <a:t>Netflix is the world’s leading media subscription provider that streams various TV shows and movies on our favourite smart devices, delivering the best experience anywhere at anytime to more that 75 million global customers.</a:t>
            </a:r>
            <a:endParaRPr lang="en-US" altLang="en-US" sz="1800" b="1">
              <a:solidFill>
                <a:schemeClr val="tx1"/>
              </a:solidFill>
              <a:latin typeface="Barlow Light" panose="00000500000000000000" charset="0"/>
              <a:cs typeface="Barlow Light" panose="00000500000000000000" charset="0"/>
            </a:endParaRPr>
          </a:p>
        </p:txBody>
      </p:sp>
      <p:sp>
        <p:nvSpPr>
          <p:cNvPr id="2" name="Text Box 1"/>
          <p:cNvSpPr txBox="1"/>
          <p:nvPr/>
        </p:nvSpPr>
        <p:spPr>
          <a:xfrm>
            <a:off x="855345" y="3121025"/>
            <a:ext cx="7242175" cy="922020"/>
          </a:xfrm>
          <a:prstGeom prst="rect">
            <a:avLst/>
          </a:prstGeom>
          <a:noFill/>
        </p:spPr>
        <p:txBody>
          <a:bodyPr wrap="square" rtlCol="0">
            <a:spAutoFit/>
          </a:bodyPr>
          <a:p>
            <a:pPr marL="0" indent="0">
              <a:buClr>
                <a:srgbClr val="FF9E44"/>
              </a:buClr>
              <a:buFont typeface="Wingdings" panose="05000000000000000000" charset="0"/>
              <a:buNone/>
            </a:pPr>
            <a:r>
              <a:rPr lang="en-US" sz="1800" b="1">
                <a:solidFill>
                  <a:schemeClr val="tx1"/>
                </a:solidFill>
                <a:latin typeface="Barlow Light" panose="00000500000000000000" charset="0"/>
                <a:cs typeface="Barlow Light" panose="00000500000000000000" charset="0"/>
              </a:rPr>
              <a:t>Netflix uses Nebula for building its applications, then the code is tested locally using Nebula. The changes are committed to their central Git repo.</a:t>
            </a:r>
            <a:endParaRPr lang="en-US" sz="1800" b="1">
              <a:solidFill>
                <a:schemeClr val="tx1"/>
              </a:solidFill>
              <a:latin typeface="Barlow Light" panose="00000500000000000000" charset="0"/>
              <a:cs typeface="Barlow Light" panose="00000500000000000000" charset="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t>Case Study: Netflix</a:t>
            </a:r>
            <a:endParaRPr lang="en-US" altLang="en-US"/>
          </a:p>
        </p:txBody>
      </p:sp>
      <p:sp>
        <p:nvSpPr>
          <p:cNvPr id="4" name="Text Box 3"/>
          <p:cNvSpPr txBox="1"/>
          <p:nvPr/>
        </p:nvSpPr>
        <p:spPr>
          <a:xfrm>
            <a:off x="924560" y="1417955"/>
            <a:ext cx="7242175" cy="1198880"/>
          </a:xfrm>
          <a:prstGeom prst="rect">
            <a:avLst/>
          </a:prstGeom>
          <a:noFill/>
        </p:spPr>
        <p:txBody>
          <a:bodyPr wrap="square" rtlCol="0">
            <a:spAutoFit/>
          </a:bodyPr>
          <a:p>
            <a:pPr marL="0" indent="0">
              <a:buClr>
                <a:srgbClr val="FF9E44"/>
              </a:buClr>
              <a:buFont typeface="Wingdings" panose="05000000000000000000" charset="0"/>
              <a:buNone/>
            </a:pPr>
            <a:r>
              <a:rPr lang="en-US" altLang="en-US" sz="1800" b="1">
                <a:solidFill>
                  <a:schemeClr val="tx1"/>
                </a:solidFill>
                <a:latin typeface="Barlow Light" panose="00000500000000000000" charset="0"/>
                <a:cs typeface="Barlow Light" panose="00000500000000000000" charset="0"/>
              </a:rPr>
              <a:t>Then all applications are migrated to the cloud-based microservices in AWS. The microservice architecture allows teams at Netflix to be loosely coupled, building and pushing changes at a speed they are comfortable with.</a:t>
            </a:r>
            <a:endParaRPr lang="en-US" altLang="en-US" sz="1800" b="1">
              <a:solidFill>
                <a:schemeClr val="tx1"/>
              </a:solidFill>
              <a:latin typeface="Barlow Light" panose="00000500000000000000" charset="0"/>
              <a:cs typeface="Barlow Light" panose="00000500000000000000" charset="0"/>
            </a:endParaRPr>
          </a:p>
        </p:txBody>
      </p:sp>
      <p:sp>
        <p:nvSpPr>
          <p:cNvPr id="2" name="Text Box 1"/>
          <p:cNvSpPr txBox="1"/>
          <p:nvPr/>
        </p:nvSpPr>
        <p:spPr>
          <a:xfrm>
            <a:off x="924560" y="2802255"/>
            <a:ext cx="7242175" cy="2030095"/>
          </a:xfrm>
          <a:prstGeom prst="rect">
            <a:avLst/>
          </a:prstGeom>
          <a:noFill/>
        </p:spPr>
        <p:txBody>
          <a:bodyPr wrap="square" rtlCol="0">
            <a:spAutoFit/>
          </a:bodyPr>
          <a:p>
            <a:pPr marL="0" indent="0">
              <a:buClr>
                <a:srgbClr val="FF9E44"/>
              </a:buClr>
              <a:buFont typeface="Wingdings" panose="05000000000000000000" charset="0"/>
              <a:buNone/>
            </a:pPr>
            <a:r>
              <a:rPr lang="en-US" altLang="en-US" sz="1800" b="1">
                <a:solidFill>
                  <a:schemeClr val="tx1"/>
                </a:solidFill>
                <a:latin typeface="Barlow Light" panose="00000500000000000000" charset="0"/>
                <a:cs typeface="Barlow Light" panose="00000500000000000000" charset="0"/>
              </a:rPr>
              <a:t>After which a Jenkins job is created to help execute Nebula, which further builds, tests, and packages the application for further deployment.</a:t>
            </a:r>
            <a:endParaRPr lang="en-US" altLang="en-US" sz="1800" b="1">
              <a:solidFill>
                <a:schemeClr val="tx1"/>
              </a:solidFill>
              <a:latin typeface="Barlow Light" panose="00000500000000000000" charset="0"/>
              <a:cs typeface="Barlow Light" panose="00000500000000000000" charset="0"/>
            </a:endParaRPr>
          </a:p>
          <a:p>
            <a:pPr marL="0" indent="0">
              <a:buClr>
                <a:srgbClr val="FF9E44"/>
              </a:buClr>
              <a:buFont typeface="Wingdings" panose="05000000000000000000" charset="0"/>
              <a:buNone/>
            </a:pPr>
            <a:endParaRPr lang="en-US" altLang="en-US" sz="1800" b="1">
              <a:solidFill>
                <a:schemeClr val="tx1"/>
              </a:solidFill>
              <a:latin typeface="Barlow Light" panose="00000500000000000000" charset="0"/>
              <a:cs typeface="Barlow Light" panose="00000500000000000000" charset="0"/>
            </a:endParaRPr>
          </a:p>
          <a:p>
            <a:pPr marL="0" indent="0">
              <a:buClr>
                <a:srgbClr val="FF9E44"/>
              </a:buClr>
              <a:buFont typeface="Wingdings" panose="05000000000000000000" charset="0"/>
              <a:buNone/>
            </a:pPr>
            <a:r>
              <a:rPr lang="en-US" altLang="en-US" sz="1800" b="1">
                <a:solidFill>
                  <a:schemeClr val="tx1"/>
                </a:solidFill>
                <a:latin typeface="Barlow Light" panose="00000500000000000000" charset="0"/>
                <a:cs typeface="Barlow Light" panose="00000500000000000000" charset="0"/>
              </a:rPr>
              <a:t>The bulid is further baked into an Amazon Machine Image (AMI). Once the baking is complete, Spinnaker then help with the deployment by making the final AMIs available for millions of users</a:t>
            </a:r>
            <a:endParaRPr lang="en-US" altLang="en-US" sz="1800" b="1">
              <a:solidFill>
                <a:schemeClr val="tx1"/>
              </a:solidFill>
              <a:latin typeface="Barlow Light" panose="00000500000000000000" charset="0"/>
              <a:cs typeface="Barlow Light" panose="00000500000000000000" charset="0"/>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76255" y="204966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solidFill>
                  <a:schemeClr val="accent1"/>
                </a:solidFill>
              </a:rPr>
              <a:t>4</a:t>
            </a:r>
            <a:r>
              <a:rPr lang="en-US" altLang="en-GB">
                <a:solidFill>
                  <a:schemeClr val="accent1"/>
                </a:solidFill>
              </a:rPr>
              <a:t>.</a:t>
            </a:r>
            <a:r>
              <a:rPr lang="en-US" altLang="en-US">
                <a:solidFill>
                  <a:schemeClr val="accent1"/>
                </a:solidFill>
              </a:rPr>
              <a:t> </a:t>
            </a:r>
            <a:r>
              <a:rPr lang="en-US" altLang="en-US"/>
              <a:t>Job Opportunities in</a:t>
            </a:r>
            <a:r>
              <a:rPr lang="en-US" altLang="en-GB"/>
              <a:t> DEVOPS</a:t>
            </a:r>
            <a:endParaRPr lang="en-US" altLang="en-GB"/>
          </a:p>
        </p:txBody>
      </p:sp>
      <p:grpSp>
        <p:nvGrpSpPr>
          <p:cNvPr id="2" name="Grupo 1"/>
          <p:cNvGrpSpPr/>
          <p:nvPr/>
        </p:nvGrpSpPr>
        <p:grpSpPr>
          <a:xfrm>
            <a:off x="5990590" y="927100"/>
            <a:ext cx="2236470" cy="3151505"/>
            <a:chOff x="996049" y="1552369"/>
            <a:chExt cx="485510" cy="684774"/>
          </a:xfrm>
        </p:grpSpPr>
        <p:sp>
          <p:nvSpPr>
            <p:cNvPr id="902" name="Google Shape;902;p4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3" name="Google Shape;903;p4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4" name="Google Shape;904;p4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5" name="Google Shape;905;p4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6" name="Google Shape;906;p4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7" name="Google Shape;907;p4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8" name="Google Shape;908;p4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9" name="Google Shape;909;p4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0" name="Google Shape;910;p4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1" name="Google Shape;911;p4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2" name="Google Shape;912;p4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3" name="Google Shape;913;p4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4" name="Google Shape;914;p4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5" name="Google Shape;915;p4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6" name="Google Shape;916;p4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7" name="Google Shape;917;p4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8" name="Google Shape;918;p4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9" name="Google Shape;919;p4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0" name="Google Shape;920;p4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1" name="Google Shape;921;p4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 name="Google Shape;922;p4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3" name="Google Shape;923;p4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4" name="Google Shape;924;p4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5" name="Google Shape;925;p4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6" name="Google Shape;926;p4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t>Job Opportunities in</a:t>
            </a:r>
            <a:r>
              <a:rPr lang="en-US" altLang="en-US"/>
              <a:t> DevOps</a:t>
            </a:r>
            <a:endParaRPr lang="en-US" altLang="en-US"/>
          </a:p>
        </p:txBody>
      </p:sp>
      <p:sp>
        <p:nvSpPr>
          <p:cNvPr id="4" name="Text Box 3"/>
          <p:cNvSpPr txBox="1"/>
          <p:nvPr/>
        </p:nvSpPr>
        <p:spPr>
          <a:xfrm>
            <a:off x="855345" y="1232535"/>
            <a:ext cx="6269355" cy="3138170"/>
          </a:xfrm>
          <a:prstGeom prst="rect">
            <a:avLst/>
          </a:prstGeom>
          <a:noFill/>
        </p:spPr>
        <p:txBody>
          <a:bodyPr wrap="square" rtlCol="0">
            <a:spAutoFit/>
          </a:bodyPr>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Devops Evangelist</a:t>
            </a: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Code Release Manager</a:t>
            </a: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Automation Architect</a:t>
            </a: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Experience Assurance</a:t>
            </a: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Software developer/tester</a:t>
            </a: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endParaRPr lang="en-US" altLang="en-US" sz="1800" b="1">
              <a:solidFill>
                <a:schemeClr val="tx1"/>
              </a:solidFill>
              <a:latin typeface="Barlow Light" panose="00000500000000000000" charset="0"/>
              <a:cs typeface="Barlow Light" panose="00000500000000000000" charset="0"/>
            </a:endParaRPr>
          </a:p>
          <a:p>
            <a:pPr marL="285750" indent="-285750">
              <a:buClr>
                <a:srgbClr val="FF9E44"/>
              </a:buClr>
              <a:buFont typeface="Wingdings" panose="05000000000000000000" charset="0"/>
              <a:buChar char="q"/>
            </a:pPr>
            <a:r>
              <a:rPr lang="en-US" altLang="en-US" sz="1800" b="1">
                <a:solidFill>
                  <a:schemeClr val="tx1"/>
                </a:solidFill>
                <a:latin typeface="Barlow Light" panose="00000500000000000000" charset="0"/>
                <a:cs typeface="Barlow Light" panose="00000500000000000000" charset="0"/>
              </a:rPr>
              <a:t>Security Engineer</a:t>
            </a:r>
            <a:endParaRPr lang="en-US" altLang="en-US" sz="1800" b="1">
              <a:solidFill>
                <a:schemeClr val="tx1"/>
              </a:solidFill>
              <a:latin typeface="Barlow Light" panose="00000500000000000000" charset="0"/>
              <a:cs typeface="Barlow Light" panose="00000500000000000000" charset="0"/>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solidFill>
                  <a:schemeClr val="accent1"/>
                </a:solidFill>
              </a:rPr>
              <a:t>5</a:t>
            </a:r>
            <a:r>
              <a:rPr lang="en-US" altLang="en-GB">
                <a:solidFill>
                  <a:schemeClr val="accent1"/>
                </a:solidFill>
              </a:rPr>
              <a:t>.</a:t>
            </a:r>
            <a:r>
              <a:rPr lang="en-US" altLang="en-US">
                <a:solidFill>
                  <a:schemeClr val="accent1"/>
                </a:solidFill>
              </a:rPr>
              <a:t> </a:t>
            </a:r>
            <a:r>
              <a:rPr lang="en-US" altLang="en-US"/>
              <a:t>CONCLUSION</a:t>
            </a:r>
            <a:endParaRPr lang="en-US" altLang="en-US"/>
          </a:p>
        </p:txBody>
      </p:sp>
      <p:grpSp>
        <p:nvGrpSpPr>
          <p:cNvPr id="2" name="Grupo 1"/>
          <p:cNvGrpSpPr/>
          <p:nvPr/>
        </p:nvGrpSpPr>
        <p:grpSpPr>
          <a:xfrm>
            <a:off x="5990590" y="927100"/>
            <a:ext cx="2236470" cy="3151505"/>
            <a:chOff x="996049" y="1552369"/>
            <a:chExt cx="485510" cy="684774"/>
          </a:xfrm>
        </p:grpSpPr>
        <p:sp>
          <p:nvSpPr>
            <p:cNvPr id="902" name="Google Shape;902;p4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3" name="Google Shape;903;p4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4" name="Google Shape;904;p4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5" name="Google Shape;905;p4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6" name="Google Shape;906;p4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7" name="Google Shape;907;p4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8" name="Google Shape;908;p4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9" name="Google Shape;909;p4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0" name="Google Shape;910;p4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1" name="Google Shape;911;p4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2" name="Google Shape;912;p4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3" name="Google Shape;913;p4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4" name="Google Shape;914;p4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5" name="Google Shape;915;p4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6" name="Google Shape;916;p4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7" name="Google Shape;917;p4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8" name="Google Shape;918;p4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9" name="Google Shape;919;p4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0" name="Google Shape;920;p4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1" name="Google Shape;921;p4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 name="Google Shape;922;p4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3" name="Google Shape;923;p4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4" name="Google Shape;924;p4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5" name="Google Shape;925;p4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6" name="Google Shape;926;p4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t>Conclusion</a:t>
            </a:r>
            <a:endParaRPr lang="en-US" altLang="en-US"/>
          </a:p>
        </p:txBody>
      </p:sp>
      <p:sp>
        <p:nvSpPr>
          <p:cNvPr id="4" name="Text Box 3"/>
          <p:cNvSpPr txBox="1"/>
          <p:nvPr/>
        </p:nvSpPr>
        <p:spPr>
          <a:xfrm>
            <a:off x="924560" y="1417955"/>
            <a:ext cx="7242175" cy="922020"/>
          </a:xfrm>
          <a:prstGeom prst="rect">
            <a:avLst/>
          </a:prstGeom>
          <a:noFill/>
        </p:spPr>
        <p:txBody>
          <a:bodyPr wrap="square" rtlCol="0">
            <a:spAutoFit/>
          </a:bodyPr>
          <a:p>
            <a:pPr marL="0" indent="0">
              <a:buClr>
                <a:srgbClr val="FF9E44"/>
              </a:buClr>
              <a:buFont typeface="Wingdings" panose="05000000000000000000" charset="0"/>
              <a:buNone/>
            </a:pPr>
            <a:r>
              <a:rPr lang="en-US" altLang="en-US" sz="1800" b="1">
                <a:solidFill>
                  <a:schemeClr val="tx1"/>
                </a:solidFill>
                <a:latin typeface="Barlow Light" panose="00000500000000000000" charset="0"/>
                <a:cs typeface="Barlow Light" panose="00000500000000000000" charset="0"/>
              </a:rPr>
              <a:t>Now we have acquired a detailed understanding of DevOps, its life cycle, various DevOps tools, its use cases and most importantly the roles and responsibilities of DevOps Engineers.</a:t>
            </a:r>
            <a:endParaRPr lang="en-US" altLang="en-US" sz="1800" b="1">
              <a:solidFill>
                <a:schemeClr val="tx1"/>
              </a:solidFill>
              <a:latin typeface="Barlow Light" panose="00000500000000000000" charset="0"/>
              <a:cs typeface="Barlow Light" panose="00000500000000000000"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prstGeom prst="rect">
            <a:avLst/>
          </a:prstGeom>
        </p:spPr>
        <p:txBody>
          <a:bodyPr/>
          <a:lstStyle/>
          <a:p>
            <a:pPr lvl="0"/>
            <a:r>
              <a:rPr lang="en-US" altLang="en-US"/>
              <a:t>Course Outline</a:t>
            </a:r>
            <a:endParaRPr lang="en-US" altLang="en-US"/>
          </a:p>
        </p:txBody>
      </p:sp>
      <p:sp>
        <p:nvSpPr>
          <p:cNvPr id="110" name="Google Shape;110;p12"/>
          <p:cNvSpPr txBox="1">
            <a:spLocks noGrp="1"/>
          </p:cNvSpPr>
          <p:nvPr>
            <p:ph type="sldNum" idx="12"/>
          </p:nvPr>
        </p:nvSpPr>
        <p:spPr>
          <a:prstGeom prst="rect">
            <a:avLst/>
          </a:prstGeom>
        </p:spPr>
        <p:txBody>
          <a:bodyPr/>
          <a:lstStyle/>
          <a:p>
            <a:pPr lvl="0"/>
            <a:r>
              <a:rPr lang="en-GB"/>
              <a:t>*</a:t>
            </a:r>
            <a:endParaRPr lang="en-GB"/>
          </a:p>
        </p:txBody>
      </p:sp>
      <p:grpSp>
        <p:nvGrpSpPr>
          <p:cNvPr id="1412" name="Google Shape;1412;p47"/>
          <p:cNvGrpSpPr/>
          <p:nvPr/>
        </p:nvGrpSpPr>
        <p:grpSpPr>
          <a:xfrm>
            <a:off x="824865" y="1566545"/>
            <a:ext cx="194945" cy="194945"/>
            <a:chOff x="2594325" y="1627175"/>
            <a:chExt cx="440850" cy="440850"/>
          </a:xfrm>
        </p:grpSpPr>
        <p:sp>
          <p:nvSpPr>
            <p:cNvPr id="1413" name="Google Shape;141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1414" name="Google Shape;141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1415" name="Google Shape;141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grpSp>
      <p:sp>
        <p:nvSpPr>
          <p:cNvPr id="4" name="Google Shape;106;p12"/>
          <p:cNvSpPr txBox="1">
            <a:spLocks noGrp="1"/>
          </p:cNvSpPr>
          <p:nvPr/>
        </p:nvSpPr>
        <p:spPr>
          <a:xfrm>
            <a:off x="1134745" y="1410335"/>
            <a:ext cx="5466715" cy="408305"/>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pPr marL="0" lvl="0" indent="0" algn="l" rtl="0">
              <a:spcBef>
                <a:spcPts val="0"/>
              </a:spcBef>
              <a:spcAft>
                <a:spcPts val="0"/>
              </a:spcAft>
              <a:buNone/>
            </a:pPr>
            <a:r>
              <a:rPr lang="en-US" altLang="en-US" sz="1800">
                <a:solidFill>
                  <a:schemeClr val="tx1"/>
                </a:solidFill>
              </a:rPr>
              <a:t>What is DevOps?</a:t>
            </a:r>
            <a:endParaRPr lang="en-US" altLang="en-US" sz="1800">
              <a:solidFill>
                <a:schemeClr val="tx1"/>
              </a:solidFill>
            </a:endParaRPr>
          </a:p>
        </p:txBody>
      </p:sp>
      <p:grpSp>
        <p:nvGrpSpPr>
          <p:cNvPr id="5" name="Google Shape;1412;p47"/>
          <p:cNvGrpSpPr/>
          <p:nvPr/>
        </p:nvGrpSpPr>
        <p:grpSpPr>
          <a:xfrm>
            <a:off x="824865" y="1913255"/>
            <a:ext cx="194945" cy="194945"/>
            <a:chOff x="2594325" y="1627175"/>
            <a:chExt cx="440850" cy="440850"/>
          </a:xfrm>
        </p:grpSpPr>
        <p:sp>
          <p:nvSpPr>
            <p:cNvPr id="6" name="Google Shape;141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7" name="Google Shape;141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8" name="Google Shape;141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grpSp>
      <p:sp>
        <p:nvSpPr>
          <p:cNvPr id="9" name="Google Shape;106;p12"/>
          <p:cNvSpPr txBox="1">
            <a:spLocks noGrp="1"/>
          </p:cNvSpPr>
          <p:nvPr/>
        </p:nvSpPr>
        <p:spPr>
          <a:xfrm>
            <a:off x="1134745" y="1757045"/>
            <a:ext cx="5466715" cy="408305"/>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pPr marL="0" lvl="0" indent="0" algn="l" rtl="0">
              <a:spcBef>
                <a:spcPts val="0"/>
              </a:spcBef>
              <a:spcAft>
                <a:spcPts val="0"/>
              </a:spcAft>
              <a:buNone/>
            </a:pPr>
            <a:r>
              <a:rPr lang="en-US" altLang="en-US" sz="1800">
                <a:solidFill>
                  <a:schemeClr val="tx1"/>
                </a:solidFill>
              </a:rPr>
              <a:t>W</a:t>
            </a:r>
            <a:r>
              <a:rPr lang="en-US" altLang="en-US" sz="1800">
                <a:solidFill>
                  <a:schemeClr val="tx1"/>
                </a:solidFill>
              </a:rPr>
              <a:t>hy</a:t>
            </a:r>
            <a:r>
              <a:rPr lang="en-US" altLang="en-US" sz="1800">
                <a:solidFill>
                  <a:schemeClr val="tx1"/>
                </a:solidFill>
              </a:rPr>
              <a:t> DevOps</a:t>
            </a:r>
            <a:r>
              <a:rPr lang="en-US" altLang="en-US" sz="1800">
                <a:solidFill>
                  <a:schemeClr val="tx1"/>
                </a:solidFill>
              </a:rPr>
              <a:t>?</a:t>
            </a:r>
            <a:endParaRPr lang="en-US" altLang="en-US" sz="1800">
              <a:solidFill>
                <a:schemeClr val="tx1"/>
              </a:solidFill>
            </a:endParaRPr>
          </a:p>
        </p:txBody>
      </p:sp>
      <p:grpSp>
        <p:nvGrpSpPr>
          <p:cNvPr id="10" name="Google Shape;1412;p47"/>
          <p:cNvGrpSpPr/>
          <p:nvPr/>
        </p:nvGrpSpPr>
        <p:grpSpPr>
          <a:xfrm>
            <a:off x="824865" y="2264410"/>
            <a:ext cx="194945" cy="194945"/>
            <a:chOff x="2594325" y="1627175"/>
            <a:chExt cx="440850" cy="440850"/>
          </a:xfrm>
        </p:grpSpPr>
        <p:sp>
          <p:nvSpPr>
            <p:cNvPr id="11" name="Google Shape;141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12" name="Google Shape;141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13" name="Google Shape;141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grpSp>
      <p:sp>
        <p:nvSpPr>
          <p:cNvPr id="14" name="Google Shape;106;p12"/>
          <p:cNvSpPr txBox="1">
            <a:spLocks noGrp="1"/>
          </p:cNvSpPr>
          <p:nvPr/>
        </p:nvSpPr>
        <p:spPr>
          <a:xfrm>
            <a:off x="1134745" y="2108200"/>
            <a:ext cx="5466715" cy="408305"/>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pPr marL="0" lvl="0" indent="0" algn="l" rtl="0">
              <a:spcBef>
                <a:spcPts val="0"/>
              </a:spcBef>
              <a:spcAft>
                <a:spcPts val="0"/>
              </a:spcAft>
              <a:buNone/>
            </a:pPr>
            <a:r>
              <a:rPr lang="en-US" altLang="en-US" sz="1800">
                <a:solidFill>
                  <a:schemeClr val="tx1"/>
                </a:solidFill>
              </a:rPr>
              <a:t>How DevOps Works</a:t>
            </a:r>
            <a:endParaRPr lang="en-US" altLang="en-US" sz="1800">
              <a:solidFill>
                <a:schemeClr val="tx1"/>
              </a:solidFill>
            </a:endParaRPr>
          </a:p>
        </p:txBody>
      </p:sp>
      <p:grpSp>
        <p:nvGrpSpPr>
          <p:cNvPr id="15" name="Google Shape;1412;p47"/>
          <p:cNvGrpSpPr/>
          <p:nvPr/>
        </p:nvGrpSpPr>
        <p:grpSpPr>
          <a:xfrm>
            <a:off x="824865" y="2615565"/>
            <a:ext cx="194945" cy="194945"/>
            <a:chOff x="2594325" y="1627175"/>
            <a:chExt cx="440850" cy="440850"/>
          </a:xfrm>
        </p:grpSpPr>
        <p:sp>
          <p:nvSpPr>
            <p:cNvPr id="16" name="Google Shape;141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17" name="Google Shape;141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18" name="Google Shape;141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grpSp>
      <p:sp>
        <p:nvSpPr>
          <p:cNvPr id="19" name="Google Shape;106;p12"/>
          <p:cNvSpPr txBox="1">
            <a:spLocks noGrp="1"/>
          </p:cNvSpPr>
          <p:nvPr/>
        </p:nvSpPr>
        <p:spPr>
          <a:xfrm>
            <a:off x="1134745" y="2459355"/>
            <a:ext cx="5466715" cy="408305"/>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pPr marL="0" lvl="0" indent="0" algn="l" rtl="0">
              <a:spcBef>
                <a:spcPts val="0"/>
              </a:spcBef>
              <a:spcAft>
                <a:spcPts val="0"/>
              </a:spcAft>
              <a:buNone/>
            </a:pPr>
            <a:r>
              <a:rPr lang="en-US" altLang="en-US" sz="1800">
                <a:solidFill>
                  <a:schemeClr val="tx1"/>
                </a:solidFill>
                <a:sym typeface="+mn-ea"/>
              </a:rPr>
              <a:t>Benefits of DevOps</a:t>
            </a:r>
            <a:endParaRPr lang="en-US" altLang="en-US" sz="1800">
              <a:solidFill>
                <a:schemeClr val="tx1"/>
              </a:solidFill>
              <a:sym typeface="+mn-ea"/>
            </a:endParaRPr>
          </a:p>
        </p:txBody>
      </p:sp>
      <p:grpSp>
        <p:nvGrpSpPr>
          <p:cNvPr id="20" name="Google Shape;1412;p47"/>
          <p:cNvGrpSpPr/>
          <p:nvPr/>
        </p:nvGrpSpPr>
        <p:grpSpPr>
          <a:xfrm>
            <a:off x="824865" y="2966720"/>
            <a:ext cx="194945" cy="194945"/>
            <a:chOff x="2594325" y="1627175"/>
            <a:chExt cx="440850" cy="440850"/>
          </a:xfrm>
        </p:grpSpPr>
        <p:sp>
          <p:nvSpPr>
            <p:cNvPr id="21" name="Google Shape;141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22" name="Google Shape;141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23" name="Google Shape;141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grpSp>
      <p:sp>
        <p:nvSpPr>
          <p:cNvPr id="24" name="Google Shape;106;p12"/>
          <p:cNvSpPr txBox="1">
            <a:spLocks noGrp="1"/>
          </p:cNvSpPr>
          <p:nvPr/>
        </p:nvSpPr>
        <p:spPr>
          <a:xfrm>
            <a:off x="1134745" y="2810510"/>
            <a:ext cx="5466715" cy="408305"/>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pPr marL="0" lvl="0" indent="0" algn="l" rtl="0">
              <a:spcBef>
                <a:spcPts val="0"/>
              </a:spcBef>
              <a:spcAft>
                <a:spcPts val="0"/>
              </a:spcAft>
              <a:buNone/>
            </a:pPr>
            <a:r>
              <a:rPr lang="en-US" altLang="en-US" sz="1800">
                <a:solidFill>
                  <a:schemeClr val="tx1"/>
                </a:solidFill>
              </a:rPr>
              <a:t>DevOps</a:t>
            </a:r>
            <a:r>
              <a:rPr lang="en-US" altLang="en-US" sz="1800">
                <a:solidFill>
                  <a:schemeClr val="tx1"/>
                </a:solidFill>
              </a:rPr>
              <a:t> Tools</a:t>
            </a:r>
            <a:endParaRPr lang="en-US" altLang="en-US" sz="1800">
              <a:solidFill>
                <a:schemeClr val="tx1"/>
              </a:solidFill>
            </a:endParaRPr>
          </a:p>
        </p:txBody>
      </p:sp>
      <p:grpSp>
        <p:nvGrpSpPr>
          <p:cNvPr id="25" name="Google Shape;1412;p47"/>
          <p:cNvGrpSpPr/>
          <p:nvPr/>
        </p:nvGrpSpPr>
        <p:grpSpPr>
          <a:xfrm>
            <a:off x="824865" y="3317875"/>
            <a:ext cx="194945" cy="194945"/>
            <a:chOff x="2594325" y="1627175"/>
            <a:chExt cx="440850" cy="440850"/>
          </a:xfrm>
        </p:grpSpPr>
        <p:sp>
          <p:nvSpPr>
            <p:cNvPr id="26" name="Google Shape;141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27" name="Google Shape;141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28" name="Google Shape;141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grpSp>
      <p:sp>
        <p:nvSpPr>
          <p:cNvPr id="29" name="Google Shape;106;p12"/>
          <p:cNvSpPr txBox="1">
            <a:spLocks noGrp="1"/>
          </p:cNvSpPr>
          <p:nvPr/>
        </p:nvSpPr>
        <p:spPr>
          <a:xfrm>
            <a:off x="1134745" y="3161665"/>
            <a:ext cx="5466715" cy="408305"/>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pPr marL="0" lvl="0" indent="0" algn="l" rtl="0">
              <a:spcBef>
                <a:spcPts val="0"/>
              </a:spcBef>
              <a:spcAft>
                <a:spcPts val="0"/>
              </a:spcAft>
              <a:buNone/>
            </a:pPr>
            <a:r>
              <a:rPr lang="en-US" altLang="en-US" sz="1800">
                <a:solidFill>
                  <a:schemeClr val="tx1"/>
                </a:solidFill>
                <a:sym typeface="+mn-ea"/>
              </a:rPr>
              <a:t>Roles and Responsibilities of a DevOps Engineer</a:t>
            </a:r>
            <a:endParaRPr lang="en-US" altLang="en-US" sz="1800">
              <a:solidFill>
                <a:schemeClr val="tx1"/>
              </a:solidFill>
            </a:endParaRPr>
          </a:p>
        </p:txBody>
      </p:sp>
      <p:grpSp>
        <p:nvGrpSpPr>
          <p:cNvPr id="30" name="Google Shape;1412;p47"/>
          <p:cNvGrpSpPr/>
          <p:nvPr/>
        </p:nvGrpSpPr>
        <p:grpSpPr>
          <a:xfrm>
            <a:off x="824865" y="3669030"/>
            <a:ext cx="194945" cy="194945"/>
            <a:chOff x="2594325" y="1627175"/>
            <a:chExt cx="440850" cy="440850"/>
          </a:xfrm>
        </p:grpSpPr>
        <p:sp>
          <p:nvSpPr>
            <p:cNvPr id="31" name="Google Shape;141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32" name="Google Shape;141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33" name="Google Shape;141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grpSp>
      <p:sp>
        <p:nvSpPr>
          <p:cNvPr id="34" name="Google Shape;106;p12"/>
          <p:cNvSpPr txBox="1">
            <a:spLocks noGrp="1"/>
          </p:cNvSpPr>
          <p:nvPr/>
        </p:nvSpPr>
        <p:spPr>
          <a:xfrm>
            <a:off x="1134745" y="3512820"/>
            <a:ext cx="5466715" cy="408305"/>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2400"/>
              <a:buFont typeface="Barlow" panose="00000500000000000000"/>
              <a:buNone/>
              <a:defRPr sz="24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pPr marL="0" lvl="0" indent="0" algn="l" rtl="0">
              <a:spcBef>
                <a:spcPts val="0"/>
              </a:spcBef>
              <a:spcAft>
                <a:spcPts val="0"/>
              </a:spcAft>
              <a:buNone/>
            </a:pPr>
            <a:r>
              <a:rPr lang="en-US" altLang="en-US" sz="1800">
                <a:solidFill>
                  <a:schemeClr val="tx1"/>
                </a:solidFill>
                <a:sym typeface="+mn-ea"/>
              </a:rPr>
              <a:t>DevOps Use Case in Netflix</a:t>
            </a:r>
            <a:endParaRPr lang="en-US" altLang="en-US" sz="1800">
              <a:solidFill>
                <a:schemeClr val="tx1"/>
              </a:solidFill>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45" y="2115185"/>
            <a:ext cx="5111115" cy="57848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sz="8000"/>
              <a:t>Q/A</a:t>
            </a:r>
            <a:endParaRPr lang="en-US" altLang="en-US" sz="8000"/>
          </a:p>
        </p:txBody>
      </p:sp>
      <p:sp>
        <p:nvSpPr>
          <p:cNvPr id="3" name="Google Shape;123;p14"/>
          <p:cNvSpPr txBox="1">
            <a:spLocks noGrp="1"/>
          </p:cNvSpPr>
          <p:nvPr/>
        </p:nvSpPr>
        <p:spPr>
          <a:xfrm>
            <a:off x="892810" y="2464435"/>
            <a:ext cx="5111115" cy="626745"/>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600"/>
              <a:buFont typeface="Barlow" panose="00000500000000000000"/>
              <a:buNone/>
              <a:defRPr sz="36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1pPr>
            <a:lvl2pPr marR="0" lvl="1" algn="l" rtl="0">
              <a:lnSpc>
                <a:spcPct val="90000"/>
              </a:lnSpc>
              <a:spcBef>
                <a:spcPts val="0"/>
              </a:spcBef>
              <a:spcAft>
                <a:spcPts val="0"/>
              </a:spcAft>
              <a:buClr>
                <a:schemeClr val="accent1"/>
              </a:buClr>
              <a:buSzPts val="3600"/>
              <a:buFont typeface="Barlow" panose="00000500000000000000"/>
              <a:buNone/>
              <a:defRPr sz="36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2pPr>
            <a:lvl3pPr marR="0" lvl="2" algn="l" rtl="0">
              <a:lnSpc>
                <a:spcPct val="90000"/>
              </a:lnSpc>
              <a:spcBef>
                <a:spcPts val="0"/>
              </a:spcBef>
              <a:spcAft>
                <a:spcPts val="0"/>
              </a:spcAft>
              <a:buClr>
                <a:schemeClr val="accent1"/>
              </a:buClr>
              <a:buSzPts val="3600"/>
              <a:buFont typeface="Barlow" panose="00000500000000000000"/>
              <a:buNone/>
              <a:defRPr sz="36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3pPr>
            <a:lvl4pPr marR="0" lvl="3" algn="l" rtl="0">
              <a:lnSpc>
                <a:spcPct val="90000"/>
              </a:lnSpc>
              <a:spcBef>
                <a:spcPts val="0"/>
              </a:spcBef>
              <a:spcAft>
                <a:spcPts val="0"/>
              </a:spcAft>
              <a:buClr>
                <a:schemeClr val="accent1"/>
              </a:buClr>
              <a:buSzPts val="3600"/>
              <a:buFont typeface="Barlow" panose="00000500000000000000"/>
              <a:buNone/>
              <a:defRPr sz="36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4pPr>
            <a:lvl5pPr marR="0" lvl="4" algn="l" rtl="0">
              <a:lnSpc>
                <a:spcPct val="90000"/>
              </a:lnSpc>
              <a:spcBef>
                <a:spcPts val="0"/>
              </a:spcBef>
              <a:spcAft>
                <a:spcPts val="0"/>
              </a:spcAft>
              <a:buClr>
                <a:schemeClr val="accent1"/>
              </a:buClr>
              <a:buSzPts val="3600"/>
              <a:buFont typeface="Barlow" panose="00000500000000000000"/>
              <a:buNone/>
              <a:defRPr sz="36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5pPr>
            <a:lvl6pPr marR="0" lvl="5" algn="l" rtl="0">
              <a:lnSpc>
                <a:spcPct val="90000"/>
              </a:lnSpc>
              <a:spcBef>
                <a:spcPts val="0"/>
              </a:spcBef>
              <a:spcAft>
                <a:spcPts val="0"/>
              </a:spcAft>
              <a:buClr>
                <a:schemeClr val="accent1"/>
              </a:buClr>
              <a:buSzPts val="3600"/>
              <a:buFont typeface="Barlow" panose="00000500000000000000"/>
              <a:buNone/>
              <a:defRPr sz="36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6pPr>
            <a:lvl7pPr marR="0" lvl="6" algn="l" rtl="0">
              <a:lnSpc>
                <a:spcPct val="90000"/>
              </a:lnSpc>
              <a:spcBef>
                <a:spcPts val="0"/>
              </a:spcBef>
              <a:spcAft>
                <a:spcPts val="0"/>
              </a:spcAft>
              <a:buClr>
                <a:schemeClr val="accent1"/>
              </a:buClr>
              <a:buSzPts val="3600"/>
              <a:buFont typeface="Barlow" panose="00000500000000000000"/>
              <a:buNone/>
              <a:defRPr sz="36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7pPr>
            <a:lvl8pPr marR="0" lvl="7" algn="l" rtl="0">
              <a:lnSpc>
                <a:spcPct val="90000"/>
              </a:lnSpc>
              <a:spcBef>
                <a:spcPts val="0"/>
              </a:spcBef>
              <a:spcAft>
                <a:spcPts val="0"/>
              </a:spcAft>
              <a:buClr>
                <a:schemeClr val="accent1"/>
              </a:buClr>
              <a:buSzPts val="3600"/>
              <a:buFont typeface="Barlow" panose="00000500000000000000"/>
              <a:buNone/>
              <a:defRPr sz="36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8pPr>
            <a:lvl9pPr marR="0" lvl="8" algn="l" rtl="0">
              <a:lnSpc>
                <a:spcPct val="90000"/>
              </a:lnSpc>
              <a:spcBef>
                <a:spcPts val="0"/>
              </a:spcBef>
              <a:spcAft>
                <a:spcPts val="0"/>
              </a:spcAft>
              <a:buClr>
                <a:schemeClr val="accent1"/>
              </a:buClr>
              <a:buSzPts val="3600"/>
              <a:buFont typeface="Barlow" panose="00000500000000000000"/>
              <a:buNone/>
              <a:defRPr sz="3600" b="1" i="0" u="none" strike="noStrike" cap="none">
                <a:solidFill>
                  <a:schemeClr val="accent1"/>
                </a:solidFill>
                <a:latin typeface="Barlow" panose="00000500000000000000"/>
                <a:ea typeface="Barlow" panose="00000500000000000000"/>
                <a:cs typeface="Barlow" panose="00000500000000000000"/>
                <a:sym typeface="Barlow" panose="00000500000000000000"/>
              </a:defRPr>
            </a:lvl9pPr>
          </a:lstStyle>
          <a:p>
            <a:pPr marL="0" lvl="0" indent="0" algn="l" rtl="0">
              <a:spcBef>
                <a:spcPts val="0"/>
              </a:spcBef>
              <a:spcAft>
                <a:spcPts val="0"/>
              </a:spcAft>
              <a:buNone/>
            </a:pPr>
            <a:r>
              <a:rPr lang="en-US" altLang="en-US"/>
              <a:t>Session</a:t>
            </a:r>
            <a:endParaRPr lang="en-US" altLang="en-US"/>
          </a:p>
        </p:txBody>
      </p:sp>
      <p:pic>
        <p:nvPicPr>
          <p:cNvPr id="4" name="Picture 3" descr="QandA-removebg-preview"/>
          <p:cNvPicPr>
            <a:picLocks noChangeAspect="1"/>
          </p:cNvPicPr>
          <p:nvPr/>
        </p:nvPicPr>
        <p:blipFill>
          <a:blip r:embed="rId1"/>
          <a:srcRect b="16724"/>
          <a:stretch>
            <a:fillRect/>
          </a:stretch>
        </p:blipFill>
        <p:spPr>
          <a:xfrm>
            <a:off x="4705350" y="624840"/>
            <a:ext cx="3505200" cy="3145790"/>
          </a:xfrm>
          <a:prstGeom prst="rect">
            <a:avLst/>
          </a:prstGeom>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pic>
        <p:nvPicPr>
          <p:cNvPr id="468" name="Google Shape;468;p33"/>
          <p:cNvPicPr preferRelativeResize="0"/>
          <p:nvPr/>
        </p:nvPicPr>
        <p:blipFill>
          <a:blip r:embed="rId1">
            <a:alphaModFix amt="50000"/>
          </a:blip>
          <a:srcRect r="48799"/>
          <a:stretch>
            <a:fillRect/>
          </a:stretch>
        </p:blipFill>
        <p:spPr>
          <a:xfrm>
            <a:off x="0" y="0"/>
            <a:ext cx="9144635" cy="5143500"/>
          </a:xfrm>
          <a:prstGeom prst="rect">
            <a:avLst/>
          </a:prstGeom>
          <a:noFill/>
          <a:ln>
            <a:noFill/>
          </a:ln>
        </p:spPr>
      </p:pic>
      <p:sp>
        <p:nvSpPr>
          <p:cNvPr id="469" name="Google Shape;469;p33"/>
          <p:cNvSpPr txBox="1">
            <a:spLocks noGrp="1"/>
          </p:cNvSpPr>
          <p:nvPr>
            <p:ph type="ctrTitle" idx="4294967295"/>
          </p:nvPr>
        </p:nvSpPr>
        <p:spPr>
          <a:xfrm>
            <a:off x="855300" y="1991850"/>
            <a:ext cx="26067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4800"/>
              <a:t>THANKS!</a:t>
            </a:r>
            <a:endParaRPr sz="4800"/>
          </a:p>
        </p:txBody>
      </p:sp>
      <p:sp>
        <p:nvSpPr>
          <p:cNvPr id="471" name="Google Shape;471;p3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3"/>
          <p:cNvPicPr preferRelativeResize="0"/>
          <p:nvPr/>
        </p:nvPicPr>
        <p:blipFill>
          <a:blip r:embed="rId1">
            <a:alphaModFix amt="50000"/>
          </a:blip>
          <a:srcRect t="222" r="47959"/>
          <a:stretch>
            <a:fillRect/>
          </a:stretch>
        </p:blipFill>
        <p:spPr>
          <a:xfrm>
            <a:off x="0" y="11430"/>
            <a:ext cx="9143365" cy="5132070"/>
          </a:xfrm>
          <a:prstGeom prst="rect">
            <a:avLst/>
          </a:prstGeom>
          <a:noFill/>
          <a:ln>
            <a:noFill/>
          </a:ln>
        </p:spPr>
      </p:pic>
      <p:sp>
        <p:nvSpPr>
          <p:cNvPr id="116" name="Google Shape;116;p13"/>
          <p:cNvSpPr txBox="1">
            <a:spLocks noGrp="1"/>
          </p:cNvSpPr>
          <p:nvPr>
            <p:ph type="ctrTitle" idx="4294967295"/>
          </p:nvPr>
        </p:nvSpPr>
        <p:spPr>
          <a:xfrm>
            <a:off x="855345" y="1991995"/>
            <a:ext cx="2957195" cy="115951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a:t>About Me</a:t>
            </a:r>
            <a:endParaRPr lang="en-US" sz="4800"/>
          </a:p>
        </p:txBody>
      </p:sp>
      <p:sp>
        <p:nvSpPr>
          <p:cNvPr id="117" name="Google Shape;117;p13"/>
          <p:cNvSpPr txBox="1">
            <a:spLocks noGrp="1"/>
          </p:cNvSpPr>
          <p:nvPr>
            <p:ph type="subTitle" idx="4294967295"/>
          </p:nvPr>
        </p:nvSpPr>
        <p:spPr>
          <a:xfrm>
            <a:off x="855345" y="2914650"/>
            <a:ext cx="4033520" cy="169735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en-GB" sz="1800">
                <a:solidFill>
                  <a:schemeClr val="tx1"/>
                </a:solidFill>
              </a:rPr>
              <a:t>My name is </a:t>
            </a:r>
            <a:r>
              <a:rPr lang="en-US" altLang="en-GB" sz="1800">
                <a:solidFill>
                  <a:schemeClr val="tx1"/>
                </a:solidFill>
              </a:rPr>
              <a:t>Oyekanmi Olalekan</a:t>
            </a:r>
            <a:endParaRPr lang="en-US" altLang="en-GB" sz="1800">
              <a:solidFill>
                <a:schemeClr val="tx1"/>
              </a:solidFill>
            </a:endParaRPr>
          </a:p>
          <a:p>
            <a:pPr marL="0" lvl="0" indent="0" algn="l" rtl="0">
              <a:spcBef>
                <a:spcPts val="0"/>
              </a:spcBef>
              <a:spcAft>
                <a:spcPts val="0"/>
              </a:spcAft>
              <a:buNone/>
            </a:pPr>
            <a:r>
              <a:rPr lang="en-US" sz="1800">
                <a:solidFill>
                  <a:schemeClr val="tx1"/>
                </a:solidFill>
              </a:rPr>
              <a:t>Software and DevOps Engineer @ Codar</a:t>
            </a:r>
            <a:endParaRPr sz="1800">
              <a:solidFill>
                <a:schemeClr val="tx1"/>
              </a:solidFill>
            </a:endParaRPr>
          </a:p>
          <a:p>
            <a:pPr marL="0" lvl="0" indent="0" algn="l" rtl="0">
              <a:spcBef>
                <a:spcPts val="800"/>
              </a:spcBef>
              <a:spcAft>
                <a:spcPts val="0"/>
              </a:spcAft>
              <a:buClr>
                <a:schemeClr val="dk1"/>
              </a:buClr>
              <a:buSzPts val="1100"/>
              <a:buFont typeface="Arial" panose="020B0604020202020204"/>
              <a:buNone/>
            </a:pPr>
            <a:endParaRPr sz="1800">
              <a:solidFill>
                <a:schemeClr val="tx1"/>
              </a:solidFill>
            </a:endParaRPr>
          </a:p>
        </p:txBody>
      </p:sp>
      <p:sp>
        <p:nvSpPr>
          <p:cNvPr id="118" name="Google Shape;118;p1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solidFill>
                  <a:schemeClr val="accent1"/>
                </a:solidFill>
              </a:rPr>
              <a:t>1</a:t>
            </a:r>
            <a:r>
              <a:rPr lang="en-US" altLang="en-GB">
                <a:solidFill>
                  <a:schemeClr val="accent1"/>
                </a:solidFill>
              </a:rPr>
              <a:t>. </a:t>
            </a:r>
            <a:r>
              <a:rPr lang="en-GB"/>
              <a:t> </a:t>
            </a:r>
            <a:r>
              <a:rPr lang="en-US" altLang="en-GB"/>
              <a:t>W</a:t>
            </a:r>
            <a:r>
              <a:rPr lang="en-US" altLang="en-US"/>
              <a:t>hat is DevOps</a:t>
            </a:r>
            <a:r>
              <a:rPr lang="en-US" altLang="en-GB"/>
              <a:t>?</a:t>
            </a:r>
            <a:endParaRPr lang="en-US" altLang="en-GB"/>
          </a:p>
        </p:txBody>
      </p:sp>
      <p:sp>
        <p:nvSpPr>
          <p:cNvPr id="124" name="Google Shape;124;p14"/>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GB"/>
              <a:t>Let’s start </a:t>
            </a:r>
            <a:endParaRPr lang="en-GB"/>
          </a:p>
        </p:txBody>
      </p:sp>
      <p:grpSp>
        <p:nvGrpSpPr>
          <p:cNvPr id="2" name="Grupo 1"/>
          <p:cNvGrpSpPr/>
          <p:nvPr/>
        </p:nvGrpSpPr>
        <p:grpSpPr>
          <a:xfrm>
            <a:off x="5990590" y="927100"/>
            <a:ext cx="2236470" cy="3151505"/>
            <a:chOff x="996049" y="1552369"/>
            <a:chExt cx="485510" cy="684774"/>
          </a:xfrm>
        </p:grpSpPr>
        <p:sp>
          <p:nvSpPr>
            <p:cNvPr id="902" name="Google Shape;902;p4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3" name="Google Shape;903;p4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4" name="Google Shape;904;p4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5" name="Google Shape;905;p4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6" name="Google Shape;906;p4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7" name="Google Shape;907;p4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8" name="Google Shape;908;p4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9" name="Google Shape;909;p4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0" name="Google Shape;910;p4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1" name="Google Shape;911;p4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2" name="Google Shape;912;p4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3" name="Google Shape;913;p4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4" name="Google Shape;914;p4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5" name="Google Shape;915;p4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6" name="Google Shape;916;p4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7" name="Google Shape;917;p4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8" name="Google Shape;918;p4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9" name="Google Shape;919;p4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0" name="Google Shape;920;p4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1" name="Google Shape;921;p4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 name="Google Shape;922;p4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3" name="Google Shape;923;p4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4" name="Google Shape;924;p4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5" name="Google Shape;925;p4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6" name="Google Shape;926;p4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What exactly is DevOps?</a:t>
            </a:r>
            <a:endParaRPr lang="en-US" altLang="en-GB"/>
          </a:p>
        </p:txBody>
      </p:sp>
      <p:sp>
        <p:nvSpPr>
          <p:cNvPr id="394" name="Google Shape;394;p28"/>
          <p:cNvSpPr txBox="1">
            <a:spLocks noGrp="1"/>
          </p:cNvSpPr>
          <p:nvPr>
            <p:ph type="body" idx="1"/>
          </p:nvPr>
        </p:nvSpPr>
        <p:spPr>
          <a:xfrm>
            <a:off x="855345" y="1388110"/>
            <a:ext cx="7405370" cy="139446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b="1"/>
              <a:t>DevOps is a </a:t>
            </a:r>
            <a:r>
              <a:rPr lang="en-US" altLang="en-GB" b="1"/>
              <a:t>practice or methodology of making ‘Developers’ and  ‘Operations’ team work together.</a:t>
            </a:r>
            <a:endParaRPr lang="en-US" altLang="en-GB" sz="1200"/>
          </a:p>
        </p:txBody>
      </p:sp>
      <p:sp>
        <p:nvSpPr>
          <p:cNvPr id="397" name="Google Shape;397;p2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7" name="Picture 6" descr="devops-removebg-preview"/>
          <p:cNvPicPr>
            <a:picLocks noChangeAspect="1"/>
          </p:cNvPicPr>
          <p:nvPr/>
        </p:nvPicPr>
        <p:blipFill>
          <a:blip r:embed="rId1"/>
          <a:stretch>
            <a:fillRect/>
          </a:stretch>
        </p:blipFill>
        <p:spPr>
          <a:xfrm>
            <a:off x="2672080" y="2853055"/>
            <a:ext cx="3800475" cy="1896745"/>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US">
                <a:solidFill>
                  <a:schemeClr val="accent1"/>
                </a:solidFill>
              </a:rPr>
              <a:t>2</a:t>
            </a:r>
            <a:r>
              <a:rPr lang="en-US" altLang="en-GB">
                <a:solidFill>
                  <a:schemeClr val="accent1"/>
                </a:solidFill>
              </a:rPr>
              <a:t>. </a:t>
            </a:r>
            <a:r>
              <a:rPr lang="en-GB"/>
              <a:t> </a:t>
            </a:r>
            <a:r>
              <a:rPr lang="en-US" altLang="en-GB"/>
              <a:t>W</a:t>
            </a:r>
            <a:r>
              <a:rPr lang="en-US" altLang="en-US"/>
              <a:t>hy DevOps</a:t>
            </a:r>
            <a:r>
              <a:rPr lang="en-US" altLang="en-GB"/>
              <a:t>?</a:t>
            </a:r>
            <a:endParaRPr lang="en-US" altLang="en-GB"/>
          </a:p>
        </p:txBody>
      </p:sp>
      <p:grpSp>
        <p:nvGrpSpPr>
          <p:cNvPr id="2" name="Grupo 1"/>
          <p:cNvGrpSpPr/>
          <p:nvPr/>
        </p:nvGrpSpPr>
        <p:grpSpPr>
          <a:xfrm>
            <a:off x="5990590" y="927100"/>
            <a:ext cx="2236470" cy="3151505"/>
            <a:chOff x="996049" y="1552369"/>
            <a:chExt cx="485510" cy="684774"/>
          </a:xfrm>
        </p:grpSpPr>
        <p:sp>
          <p:nvSpPr>
            <p:cNvPr id="902" name="Google Shape;902;p4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3" name="Google Shape;903;p4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4" name="Google Shape;904;p4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5" name="Google Shape;905;p4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6" name="Google Shape;906;p4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7" name="Google Shape;907;p4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8" name="Google Shape;908;p4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9" name="Google Shape;909;p4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0" name="Google Shape;910;p4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1" name="Google Shape;911;p4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2" name="Google Shape;912;p4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3" name="Google Shape;913;p4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4" name="Google Shape;914;p4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5" name="Google Shape;915;p4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6" name="Google Shape;916;p4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7" name="Google Shape;917;p4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8" name="Google Shape;918;p4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9" name="Google Shape;919;p4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0" name="Google Shape;920;p4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1" name="Google Shape;921;p4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 name="Google Shape;922;p4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3" name="Google Shape;923;p4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4" name="Google Shape;924;p4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5" name="Google Shape;925;p4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6" name="Google Shape;926;p4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Wh</a:t>
            </a:r>
            <a:r>
              <a:rPr lang="en-US" altLang="en-US"/>
              <a:t>y</a:t>
            </a:r>
            <a:r>
              <a:rPr lang="en-US" altLang="en-GB"/>
              <a:t> DevOps?</a:t>
            </a:r>
            <a:endParaRPr lang="en-US" altLang="en-GB"/>
          </a:p>
        </p:txBody>
      </p:sp>
      <p:sp>
        <p:nvSpPr>
          <p:cNvPr id="394" name="Google Shape;394;p28"/>
          <p:cNvSpPr txBox="1">
            <a:spLocks noGrp="1"/>
          </p:cNvSpPr>
          <p:nvPr>
            <p:ph type="body" idx="1"/>
          </p:nvPr>
        </p:nvSpPr>
        <p:spPr>
          <a:xfrm>
            <a:off x="855345" y="1388110"/>
            <a:ext cx="7405370" cy="871855"/>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US" altLang="en-GB" b="1"/>
              <a:t>Before understanding the concepts and methodology of DevOps, we need to understand why do we even need DevOps and not other methods.</a:t>
            </a:r>
            <a:endParaRPr lang="en-US" altLang="en-GB" b="1"/>
          </a:p>
          <a:p>
            <a:pPr marL="0" lvl="0" indent="0" algn="l" rtl="0">
              <a:spcBef>
                <a:spcPts val="800"/>
              </a:spcBef>
              <a:spcAft>
                <a:spcPts val="800"/>
              </a:spcAft>
              <a:buNone/>
            </a:pPr>
            <a:endParaRPr lang="en-US" altLang="en-GB" b="1"/>
          </a:p>
        </p:txBody>
      </p:sp>
      <p:sp>
        <p:nvSpPr>
          <p:cNvPr id="397" name="Google Shape;397;p2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Google Shape;394;p28"/>
          <p:cNvSpPr txBox="1">
            <a:spLocks noGrp="1"/>
          </p:cNvSpPr>
          <p:nvPr/>
        </p:nvSpPr>
        <p:spPr>
          <a:xfrm>
            <a:off x="855345" y="2604135"/>
            <a:ext cx="7405370" cy="871855"/>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Barlow Light" panose="00000500000000000000"/>
              <a:buChar char="╸"/>
              <a:defRPr sz="18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1pPr>
            <a:lvl2pPr marL="914400" marR="0" lvl="1" indent="-342900" algn="l" rtl="0">
              <a:lnSpc>
                <a:spcPct val="115000"/>
              </a:lnSpc>
              <a:spcBef>
                <a:spcPts val="800"/>
              </a:spcBef>
              <a:spcAft>
                <a:spcPts val="0"/>
              </a:spcAft>
              <a:buClr>
                <a:schemeClr val="lt2"/>
              </a:buClr>
              <a:buSzPts val="1800"/>
              <a:buFont typeface="Barlow Light" panose="00000500000000000000"/>
              <a:buChar char="‧"/>
              <a:defRPr sz="18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2pPr>
            <a:lvl3pPr marL="1371600" marR="0" lvl="2" indent="-342900" algn="l" rtl="0">
              <a:lnSpc>
                <a:spcPct val="115000"/>
              </a:lnSpc>
              <a:spcBef>
                <a:spcPts val="800"/>
              </a:spcBef>
              <a:spcAft>
                <a:spcPts val="0"/>
              </a:spcAft>
              <a:buClr>
                <a:schemeClr val="lt2"/>
              </a:buClr>
              <a:buSzPts val="1800"/>
              <a:buFont typeface="Barlow Light" panose="00000500000000000000"/>
              <a:buChar char="‧"/>
              <a:defRPr sz="18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3pPr>
            <a:lvl4pPr marL="1828800" marR="0" lvl="3" indent="-342900" algn="l" rtl="0">
              <a:lnSpc>
                <a:spcPct val="115000"/>
              </a:lnSpc>
              <a:spcBef>
                <a:spcPts val="800"/>
              </a:spcBef>
              <a:spcAft>
                <a:spcPts val="0"/>
              </a:spcAft>
              <a:buClr>
                <a:schemeClr val="dk1"/>
              </a:buClr>
              <a:buSzPts val="1800"/>
              <a:buFont typeface="Barlow Light" panose="00000500000000000000"/>
              <a:buChar char="●"/>
              <a:defRPr sz="18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4pPr>
            <a:lvl5pPr marL="2286000" marR="0" lvl="4" indent="-342900" algn="l" rtl="0">
              <a:lnSpc>
                <a:spcPct val="115000"/>
              </a:lnSpc>
              <a:spcBef>
                <a:spcPts val="800"/>
              </a:spcBef>
              <a:spcAft>
                <a:spcPts val="0"/>
              </a:spcAft>
              <a:buClr>
                <a:schemeClr val="dk1"/>
              </a:buClr>
              <a:buSzPts val="1800"/>
              <a:buFont typeface="Barlow Light" panose="00000500000000000000"/>
              <a:buChar char="○"/>
              <a:defRPr sz="18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5pPr>
            <a:lvl6pPr marL="2743200" marR="0" lvl="5" indent="-342900" algn="l" rtl="0">
              <a:lnSpc>
                <a:spcPct val="115000"/>
              </a:lnSpc>
              <a:spcBef>
                <a:spcPts val="800"/>
              </a:spcBef>
              <a:spcAft>
                <a:spcPts val="0"/>
              </a:spcAft>
              <a:buClr>
                <a:schemeClr val="dk1"/>
              </a:buClr>
              <a:buSzPts val="1800"/>
              <a:buFont typeface="Barlow Light" panose="00000500000000000000"/>
              <a:buChar char="■"/>
              <a:defRPr sz="18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6pPr>
            <a:lvl7pPr marL="3200400" marR="0" lvl="6" indent="-342900" algn="l" rtl="0">
              <a:lnSpc>
                <a:spcPct val="115000"/>
              </a:lnSpc>
              <a:spcBef>
                <a:spcPts val="800"/>
              </a:spcBef>
              <a:spcAft>
                <a:spcPts val="0"/>
              </a:spcAft>
              <a:buClr>
                <a:schemeClr val="dk1"/>
              </a:buClr>
              <a:buSzPts val="1800"/>
              <a:buFont typeface="Barlow Light" panose="00000500000000000000"/>
              <a:buChar char="●"/>
              <a:defRPr sz="18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7pPr>
            <a:lvl8pPr marL="3657600" marR="0" lvl="7" indent="-342900" algn="l" rtl="0">
              <a:lnSpc>
                <a:spcPct val="115000"/>
              </a:lnSpc>
              <a:spcBef>
                <a:spcPts val="800"/>
              </a:spcBef>
              <a:spcAft>
                <a:spcPts val="0"/>
              </a:spcAft>
              <a:buClr>
                <a:schemeClr val="dk1"/>
              </a:buClr>
              <a:buSzPts val="1800"/>
              <a:buFont typeface="Barlow Light" panose="00000500000000000000"/>
              <a:buChar char="○"/>
              <a:defRPr sz="18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8pPr>
            <a:lvl9pPr marL="4114800" marR="0" lvl="8" indent="-342900" algn="l" rtl="0">
              <a:lnSpc>
                <a:spcPct val="115000"/>
              </a:lnSpc>
              <a:spcBef>
                <a:spcPts val="800"/>
              </a:spcBef>
              <a:spcAft>
                <a:spcPts val="800"/>
              </a:spcAft>
              <a:buClr>
                <a:schemeClr val="dk1"/>
              </a:buClr>
              <a:buSzPts val="1800"/>
              <a:buFont typeface="Barlow Light" panose="00000500000000000000"/>
              <a:buChar char="■"/>
              <a:defRPr sz="18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9pPr>
          </a:lstStyle>
          <a:p>
            <a:pPr marL="0" lvl="0" indent="0" algn="l" rtl="0">
              <a:spcBef>
                <a:spcPts val="800"/>
              </a:spcBef>
              <a:spcAft>
                <a:spcPts val="800"/>
              </a:spcAft>
              <a:buNone/>
            </a:pPr>
            <a:r>
              <a:rPr lang="en-US" altLang="en-GB" b="1"/>
              <a:t>Before DevOps, there were two development models: Waterfall and Agile Method.</a:t>
            </a:r>
            <a:endParaRPr lang="en-US" altLang="en-GB" b="1"/>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Waterfall Model</a:t>
            </a:r>
            <a:endParaRPr lang="en-US" altLang="en-GB"/>
          </a:p>
        </p:txBody>
      </p:sp>
      <p:pic>
        <p:nvPicPr>
          <p:cNvPr id="3" name="Picture 2" descr="waterfall_model-removebg-preview (1)"/>
          <p:cNvPicPr>
            <a:picLocks noChangeAspect="1"/>
          </p:cNvPicPr>
          <p:nvPr/>
        </p:nvPicPr>
        <p:blipFill>
          <a:blip r:embed="rId1"/>
          <a:stretch>
            <a:fillRect/>
          </a:stretch>
        </p:blipFill>
        <p:spPr>
          <a:xfrm>
            <a:off x="4175125" y="836295"/>
            <a:ext cx="4968875" cy="3352165"/>
          </a:xfrm>
          <a:prstGeom prst="rect">
            <a:avLst/>
          </a:prstGeom>
        </p:spPr>
      </p:pic>
      <p:sp>
        <p:nvSpPr>
          <p:cNvPr id="4" name="Text Box 3"/>
          <p:cNvSpPr txBox="1"/>
          <p:nvPr/>
        </p:nvSpPr>
        <p:spPr>
          <a:xfrm>
            <a:off x="855345" y="1483360"/>
            <a:ext cx="3500120" cy="2584450"/>
          </a:xfrm>
          <a:prstGeom prst="rect">
            <a:avLst/>
          </a:prstGeom>
          <a:noFill/>
        </p:spPr>
        <p:txBody>
          <a:bodyPr wrap="square" rtlCol="0">
            <a:spAutoFit/>
          </a:bodyPr>
          <a:p>
            <a:r>
              <a:rPr lang="en-US" sz="1800">
                <a:solidFill>
                  <a:schemeClr val="tx1"/>
                </a:solidFill>
                <a:latin typeface="Barlow Light" panose="00000500000000000000" charset="0"/>
                <a:cs typeface="Barlow Light" panose="00000500000000000000" charset="0"/>
              </a:rPr>
              <a:t>In this approach, software development is divided into several phases, and the output of one phase becomes the input for the next phase. </a:t>
            </a:r>
            <a:endParaRPr lang="en-US" sz="1800">
              <a:solidFill>
                <a:schemeClr val="tx1"/>
              </a:solidFill>
              <a:latin typeface="Barlow Light" panose="00000500000000000000" charset="0"/>
              <a:cs typeface="Barlow Light" panose="00000500000000000000" charset="0"/>
            </a:endParaRPr>
          </a:p>
          <a:p>
            <a:endParaRPr lang="en-US" sz="1800">
              <a:solidFill>
                <a:schemeClr val="tx1"/>
              </a:solidFill>
              <a:latin typeface="Barlow Light" panose="00000500000000000000" charset="0"/>
              <a:cs typeface="Barlow Light" panose="00000500000000000000" charset="0"/>
            </a:endParaRPr>
          </a:p>
          <a:p>
            <a:r>
              <a:rPr lang="en-US" sz="1800">
                <a:solidFill>
                  <a:schemeClr val="tx1"/>
                </a:solidFill>
                <a:latin typeface="Barlow Light" panose="00000500000000000000" charset="0"/>
                <a:cs typeface="Barlow Light" panose="00000500000000000000" charset="0"/>
              </a:rPr>
              <a:t>This model is </a:t>
            </a:r>
            <a:r>
              <a:rPr lang="en-US" altLang="en-US" sz="1800">
                <a:solidFill>
                  <a:schemeClr val="tx1"/>
                </a:solidFill>
                <a:latin typeface="Barlow Light" panose="00000500000000000000" charset="0"/>
                <a:cs typeface="Barlow Light" panose="00000500000000000000" charset="0"/>
              </a:rPr>
              <a:t>follows a sequential flow and was considered to be reliable at first.</a:t>
            </a:r>
            <a:endParaRPr lang="en-US" altLang="en-US" sz="1800">
              <a:solidFill>
                <a:schemeClr val="tx1"/>
              </a:solidFill>
              <a:latin typeface="Barlow Light" panose="00000500000000000000" charset="0"/>
              <a:cs typeface="Barlow Light" panose="00000500000000000000" charset="0"/>
            </a:endParaRPr>
          </a:p>
        </p:txBody>
      </p:sp>
    </p:spTree>
  </p:cSld>
  <p:clrMapOvr>
    <a:masterClrMapping/>
  </p:clrMapOvr>
  <p:transition>
    <p:fade thruBlk="1"/>
  </p:transition>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5321</Words>
  <Application>WPS Presentation</Application>
  <PresentationFormat>Presentación en pantalla (16:9)</PresentationFormat>
  <Paragraphs>252</Paragraphs>
  <Slides>31</Slides>
  <Notes>40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SimSun</vt:lpstr>
      <vt:lpstr>Wingdings</vt:lpstr>
      <vt:lpstr>Arial</vt:lpstr>
      <vt:lpstr>Barlow</vt:lpstr>
      <vt:lpstr>Barlow Light</vt:lpstr>
      <vt:lpstr>Calibri</vt:lpstr>
      <vt:lpstr>Barlow Light</vt:lpstr>
      <vt:lpstr>Wingdings</vt:lpstr>
      <vt:lpstr>Microsoft YaHei</vt:lpstr>
      <vt:lpstr>Arial Unicode MS</vt:lpstr>
      <vt:lpstr>Barlow</vt:lpstr>
      <vt:lpstr>Minola template</vt:lpstr>
      <vt:lpstr>Introduction to DevOps</vt:lpstr>
      <vt:lpstr>OVERVIEW OF DEVOPS</vt:lpstr>
      <vt:lpstr>Course Outline</vt:lpstr>
      <vt:lpstr>About Me</vt:lpstr>
      <vt:lpstr>1.  What is DevOps?</vt:lpstr>
      <vt:lpstr>What exactly is DevOps?</vt:lpstr>
      <vt:lpstr>2.  Why DevOps?</vt:lpstr>
      <vt:lpstr>Why DevOps?</vt:lpstr>
      <vt:lpstr>Waterfall Model</vt:lpstr>
      <vt:lpstr>Drawbacks of the waterfall model:</vt:lpstr>
      <vt:lpstr>Agile Model</vt:lpstr>
      <vt:lpstr>Drawbacks of the Agile model:</vt:lpstr>
      <vt:lpstr>3.  How DevOps Works?</vt:lpstr>
      <vt:lpstr>DevOps</vt:lpstr>
      <vt:lpstr>DevOps Lifecycle</vt:lpstr>
      <vt:lpstr>code</vt:lpstr>
      <vt:lpstr>4. Benefits of DevOps</vt:lpstr>
      <vt:lpstr>Benefits of DevOps</vt:lpstr>
      <vt:lpstr>5. DevOps Tools</vt:lpstr>
      <vt:lpstr>DevOps Tools</vt:lpstr>
      <vt:lpstr>6. Roles Of DevOps</vt:lpstr>
      <vt:lpstr>Roles and Responsibilities of DevOps</vt:lpstr>
      <vt:lpstr>7. Case Study: Netflix</vt:lpstr>
      <vt:lpstr>Case Study: Netflix</vt:lpstr>
      <vt:lpstr>Case Study: Netflix</vt:lpstr>
      <vt:lpstr>4. Job Opportunities in DEVOPS</vt:lpstr>
      <vt:lpstr>Job Opportunities in DevOps</vt:lpstr>
      <vt:lpstr>5. CONCLUSION</vt:lpstr>
      <vt:lpstr>Conclusion</vt:lpstr>
      <vt:lpstr>Q/A</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
  <cp:lastModifiedBy>HP</cp:lastModifiedBy>
  <cp:revision>35</cp:revision>
  <dcterms:created xsi:type="dcterms:W3CDTF">2022-09-23T08:53:00Z</dcterms:created>
  <dcterms:modified xsi:type="dcterms:W3CDTF">2022-09-24T10:35:39Z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7FAF404B01F34A2096D9B6DD2DD84F40</vt:lpwstr>
  </property>
  <property fmtid="{D5CDD505-2E9C-101B-9397-08002B2CF9AE}" pid="3" name="KSOProductBuildVer">
    <vt:lpwstr>1033-11.2.0.11306</vt:lpwstr>
  </property>
</Properties>
</file>