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7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Fira Code Light" panose="020B0809050000020004" pitchFamily="49" charset="0"/>
      <p:regular r:id="rId18"/>
    </p:embeddedFont>
    <p:embeddedFont>
      <p:font typeface="Fira Code Light Bold" panose="020B0809050000020004" pitchFamily="49" charset="0"/>
      <p:regular r:id="rId19"/>
    </p:embeddedFont>
    <p:embeddedFont>
      <p:font typeface="HK Grotesk Light Bold" pitchFamily="2" charset="77"/>
      <p:regular r:id="rId20"/>
    </p:embeddedFont>
    <p:embeddedFont>
      <p:font typeface="HK Grotesk Medium" pitchFamily="2" charset="77"/>
      <p:regular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Open Sans Bold" panose="020B0806030504020204" pitchFamily="34" charset="0"/>
      <p:regular r:id="rId26"/>
      <p:bold r:id="rId27"/>
    </p:embeddedFont>
    <p:embeddedFont>
      <p:font typeface="Open Sans Bold Italics" panose="020B080603050402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A4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4" autoAdjust="0"/>
    <p:restoredTop sz="95988" autoAdjust="0"/>
  </p:normalViewPr>
  <p:slideViewPr>
    <p:cSldViewPr>
      <p:cViewPr varScale="1">
        <p:scale>
          <a:sx n="78" d="100"/>
          <a:sy n="78" d="100"/>
        </p:scale>
        <p:origin x="4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1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1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1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8011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1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Send links to Fatima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1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1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3256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1540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11366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1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This will not be a live coding / follow along session </a:t>
            </a:r>
          </a:p>
          <a:p>
            <a:endParaRPr lang="en-US" dirty="0"/>
          </a:p>
          <a:p>
            <a:r>
              <a:rPr lang="en-US" dirty="0"/>
              <a:t>You will have the datasets available, along with the slides and the solutions to the exercises to practice later</a:t>
            </a:r>
          </a:p>
          <a:p>
            <a:endParaRPr lang="en-US" dirty="0"/>
          </a:p>
          <a:p>
            <a:r>
              <a:rPr lang="en-US" dirty="0"/>
              <a:t>I will be doing this in </a:t>
            </a:r>
            <a:r>
              <a:rPr lang="en-US" dirty="0" err="1"/>
              <a:t>DBeaver</a:t>
            </a:r>
            <a:r>
              <a:rPr lang="en-US" dirty="0"/>
              <a:t>, which is a free </a:t>
            </a:r>
            <a:r>
              <a:rPr lang="en-US" dirty="0" err="1"/>
              <a:t>mutli</a:t>
            </a:r>
            <a:r>
              <a:rPr lang="en-US" dirty="0"/>
              <a:t>-platform database tool that I have used at multiple organizations (including Carter's)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1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1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6675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Most of these exercises will aggregate the base tables to very high levels – in practice you will likely want to pull more granular result sets for data analysis and modeling.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always update the select clause that we create to include more detail.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also combine exercises to develop a more comprehensive data frame for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9203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1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Let's take a peak at the orders table first.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will give us a sense of the data in the table and each columns data type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orders limit 5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Let's look at our first exercise "What was our historical annual profit?"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Let's just start by querying the information we need to derive the answer - i.e. </a:t>
            </a:r>
            <a:r>
              <a:rPr lang="en-US" dirty="0" err="1"/>
              <a:t>order_date</a:t>
            </a:r>
            <a:r>
              <a:rPr lang="en-US" dirty="0"/>
              <a:t> and profit</a:t>
            </a:r>
          </a:p>
          <a:p>
            <a:endParaRPr lang="en-US" dirty="0"/>
          </a:p>
          <a:p>
            <a:pPr lvl="1"/>
            <a:r>
              <a:rPr lang="en-US" b="1" dirty="0"/>
              <a:t>select </a:t>
            </a:r>
            <a:r>
              <a:rPr lang="en-US" b="1" dirty="0" err="1"/>
              <a:t>order_date</a:t>
            </a:r>
            <a:r>
              <a:rPr lang="en-US" b="1" dirty="0"/>
              <a:t>, profit from orders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will give us the same level of granularity as select * but we're excluding columns...we don't want this. We need to aggregate to a level </a:t>
            </a:r>
            <a:r>
              <a:rPr lang="en-US" dirty="0" err="1"/>
              <a:t>higher..from</a:t>
            </a:r>
            <a:r>
              <a:rPr lang="en-US" dirty="0"/>
              <a:t> order level to date. 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select </a:t>
            </a:r>
            <a:r>
              <a:rPr lang="en-US" b="1" dirty="0" err="1"/>
              <a:t>order_date</a:t>
            </a:r>
            <a:r>
              <a:rPr lang="en-US" b="1" dirty="0"/>
              <a:t>, sum(profit) from orders group by </a:t>
            </a:r>
            <a:r>
              <a:rPr lang="en-US" b="1" dirty="0" err="1"/>
              <a:t>order_date</a:t>
            </a:r>
            <a:endParaRPr lang="en-US" b="1" dirty="0"/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close, but we need to group at the year level not date. </a:t>
            </a:r>
          </a:p>
          <a:p>
            <a:endParaRPr lang="en-US" dirty="0"/>
          </a:p>
          <a:p>
            <a:pPr lvl="1"/>
            <a:r>
              <a:rPr lang="en-US" b="1" dirty="0"/>
              <a:t>select DATE_PART('year', </a:t>
            </a:r>
            <a:r>
              <a:rPr lang="en-US" b="1" dirty="0" err="1"/>
              <a:t>order_date</a:t>
            </a:r>
            <a:r>
              <a:rPr lang="en-US" b="1" dirty="0"/>
              <a:t>), sum(profit) from orders group by DATE_PART('year', </a:t>
            </a:r>
            <a:r>
              <a:rPr lang="en-US" b="1" dirty="0" err="1"/>
              <a:t>order_date</a:t>
            </a:r>
            <a:r>
              <a:rPr lang="en-US" b="1" dirty="0"/>
              <a:t>) </a:t>
            </a:r>
          </a:p>
          <a:p>
            <a:endParaRPr lang="en-US" dirty="0"/>
          </a:p>
          <a:p>
            <a:r>
              <a:rPr lang="en-US" i="1" dirty="0"/>
              <a:t>or </a:t>
            </a:r>
          </a:p>
          <a:p>
            <a:r>
              <a:rPr lang="en-US" dirty="0"/>
              <a:t> In Redshift SQL you can extract year - which is what I prefer and what I will stick to </a:t>
            </a:r>
          </a:p>
          <a:p>
            <a:endParaRPr lang="en-US" dirty="0"/>
          </a:p>
          <a:p>
            <a:pPr lvl="1"/>
            <a:r>
              <a:rPr lang="en-US" b="1" dirty="0"/>
              <a:t>select extract(year from </a:t>
            </a:r>
            <a:r>
              <a:rPr lang="en-US" b="1" dirty="0" err="1"/>
              <a:t>order_date</a:t>
            </a:r>
            <a:r>
              <a:rPr lang="en-US" b="1" dirty="0"/>
              <a:t>) </a:t>
            </a:r>
            <a:r>
              <a:rPr lang="en-US" b="1" dirty="0" err="1"/>
              <a:t>yr</a:t>
            </a:r>
            <a:r>
              <a:rPr lang="en-US" b="1" dirty="0"/>
              <a:t>, sum(profit) from orders group by </a:t>
            </a:r>
            <a:r>
              <a:rPr lang="en-US" b="1" dirty="0" err="1"/>
              <a:t>order_date</a:t>
            </a:r>
            <a:endParaRPr lang="en-US" b="1" dirty="0"/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I’m going to alias my columns and my table name. This will help us in the next exercise as we look to join tables. </a:t>
            </a:r>
          </a:p>
          <a:p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select extract(year from </a:t>
            </a:r>
            <a:r>
              <a:rPr lang="en-US" b="1" dirty="0" err="1"/>
              <a:t>o.order_date</a:t>
            </a:r>
            <a:r>
              <a:rPr lang="en-US" b="1" dirty="0"/>
              <a:t>) </a:t>
            </a:r>
            <a:r>
              <a:rPr lang="en-US" b="1" dirty="0" err="1"/>
              <a:t>yr</a:t>
            </a:r>
            <a:r>
              <a:rPr lang="en-US" b="1" dirty="0"/>
              <a:t>, sum(</a:t>
            </a:r>
            <a:r>
              <a:rPr lang="en-US" b="1" dirty="0" err="1"/>
              <a:t>o.profit</a:t>
            </a:r>
            <a:r>
              <a:rPr lang="en-US" b="1" dirty="0"/>
              <a:t>) </a:t>
            </a:r>
            <a:r>
              <a:rPr lang="en-US" b="1" dirty="0" err="1"/>
              <a:t>proft</a:t>
            </a:r>
            <a:r>
              <a:rPr lang="en-US" b="1" dirty="0"/>
              <a:t> from orders o group by </a:t>
            </a:r>
            <a:r>
              <a:rPr lang="en-US" b="1" dirty="0" err="1"/>
              <a:t>order_date</a:t>
            </a:r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1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1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1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Left and right are most often determined by granularity - choose the join type to the most granular table that you need.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Let’s take a peek at the customers table: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srgbClr val="800000"/>
              </a:solidFill>
              <a:effectLst/>
              <a:highlight>
                <a:srgbClr val="FFFF00"/>
              </a:highlight>
              <a:latin typeface="Helvetica" pitchFamily="2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1"/>
                </a:solidFill>
                <a:effectLst/>
                <a:highlight>
                  <a:srgbClr val="FFFF00"/>
                </a:highlight>
                <a:latin typeface="Helvetica" pitchFamily="2" charset="0"/>
              </a:rPr>
              <a:t>select * from customers limit 5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see that my two tables share a </a:t>
            </a:r>
            <a:r>
              <a:rPr lang="en-US" dirty="0" err="1"/>
              <a:t>customer_id</a:t>
            </a:r>
            <a:r>
              <a:rPr lang="en-US" dirty="0"/>
              <a:t> – I will use this as the primary key. </a:t>
            </a:r>
          </a:p>
          <a:p>
            <a:endParaRPr lang="en-US" b="1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select</a:t>
            </a:r>
            <a:r>
              <a:rPr lang="en-US" b="1" dirty="0">
                <a:effectLst/>
                <a:latin typeface="Helvetica" pitchFamily="2" charset="0"/>
              </a:rPr>
              <a:t> o.*, </a:t>
            </a:r>
            <a:r>
              <a:rPr lang="en-US" b="1" dirty="0" err="1">
                <a:effectLst/>
                <a:latin typeface="Helvetica" pitchFamily="2" charset="0"/>
              </a:rPr>
              <a:t>c.region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from</a:t>
            </a:r>
            <a:r>
              <a:rPr lang="en-US" b="1" dirty="0">
                <a:effectLst/>
                <a:latin typeface="Helvetica" pitchFamily="2" charset="0"/>
              </a:rPr>
              <a:t> orders o </a:t>
            </a:r>
            <a:r>
              <a:rPr lang="en-US" b="1" dirty="0">
                <a:solidFill>
                  <a:srgbClr val="000080"/>
                </a:solidFill>
                <a:effectLst/>
                <a:latin typeface="Helvetica" pitchFamily="2" charset="0"/>
              </a:rPr>
              <a:t>left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join</a:t>
            </a:r>
            <a:r>
              <a:rPr lang="en-US" b="1" dirty="0">
                <a:effectLst/>
                <a:latin typeface="Helvetica" pitchFamily="2" charset="0"/>
              </a:rPr>
              <a:t> customers c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on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 err="1">
                <a:effectLst/>
                <a:latin typeface="Helvetica" pitchFamily="2" charset="0"/>
              </a:rPr>
              <a:t>o.customer_id</a:t>
            </a:r>
            <a:r>
              <a:rPr lang="en-US" b="1" dirty="0">
                <a:effectLst/>
                <a:latin typeface="Helvetica" pitchFamily="2" charset="0"/>
              </a:rPr>
              <a:t> = </a:t>
            </a:r>
            <a:r>
              <a:rPr lang="en-US" b="1" dirty="0" err="1">
                <a:effectLst/>
                <a:latin typeface="Helvetica" pitchFamily="2" charset="0"/>
              </a:rPr>
              <a:t>c.customer_id</a:t>
            </a:r>
            <a:r>
              <a:rPr lang="en-US" b="1" dirty="0">
                <a:effectLst/>
                <a:latin typeface="Helvetica" pitchFamily="2" charset="0"/>
              </a:rPr>
              <a:t> </a:t>
            </a:r>
          </a:p>
          <a:p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example I am only showing region so I could choose either table as my left join.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prefer to keep orders as my left table. So I left join to orders table and group by region.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select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 err="1">
                <a:effectLst/>
                <a:latin typeface="Helvetica" pitchFamily="2" charset="0"/>
              </a:rPr>
              <a:t>c.region</a:t>
            </a:r>
            <a:r>
              <a:rPr lang="en-US" b="1" dirty="0">
                <a:effectLst/>
                <a:latin typeface="Helvetica" pitchFamily="2" charset="0"/>
              </a:rPr>
              <a:t>, </a:t>
            </a:r>
            <a:r>
              <a:rPr lang="en-US" b="1" dirty="0">
                <a:solidFill>
                  <a:srgbClr val="000080"/>
                </a:solidFill>
                <a:effectLst/>
                <a:latin typeface="Helvetica" pitchFamily="2" charset="0"/>
              </a:rPr>
              <a:t>sum</a:t>
            </a:r>
            <a:r>
              <a:rPr lang="en-US" b="1" dirty="0">
                <a:effectLst/>
                <a:latin typeface="Helvetica" pitchFamily="2" charset="0"/>
              </a:rPr>
              <a:t>(</a:t>
            </a:r>
            <a:r>
              <a:rPr lang="en-US" b="1" dirty="0" err="1">
                <a:effectLst/>
                <a:latin typeface="Helvetica" pitchFamily="2" charset="0"/>
              </a:rPr>
              <a:t>o.profit</a:t>
            </a:r>
            <a:r>
              <a:rPr lang="en-US" b="1" dirty="0">
                <a:effectLst/>
                <a:latin typeface="Helvetica" pitchFamily="2" charset="0"/>
              </a:rPr>
              <a:t>)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from</a:t>
            </a:r>
            <a:r>
              <a:rPr lang="en-US" b="1" dirty="0">
                <a:effectLst/>
                <a:latin typeface="Helvetica" pitchFamily="2" charset="0"/>
              </a:rPr>
              <a:t> orders o </a:t>
            </a:r>
            <a:r>
              <a:rPr lang="en-US" b="1" dirty="0">
                <a:solidFill>
                  <a:srgbClr val="000080"/>
                </a:solidFill>
                <a:effectLst/>
                <a:latin typeface="Helvetica" pitchFamily="2" charset="0"/>
              </a:rPr>
              <a:t>left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join</a:t>
            </a:r>
            <a:r>
              <a:rPr lang="en-US" b="1" dirty="0">
                <a:effectLst/>
                <a:latin typeface="Helvetica" pitchFamily="2" charset="0"/>
              </a:rPr>
              <a:t> customers c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on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 err="1">
                <a:effectLst/>
                <a:latin typeface="Helvetica" pitchFamily="2" charset="0"/>
              </a:rPr>
              <a:t>o.customer_id</a:t>
            </a:r>
            <a:r>
              <a:rPr lang="en-US" b="1" dirty="0">
                <a:effectLst/>
                <a:latin typeface="Helvetica" pitchFamily="2" charset="0"/>
              </a:rPr>
              <a:t>  = </a:t>
            </a:r>
            <a:r>
              <a:rPr lang="en-US" b="1" dirty="0" err="1">
                <a:effectLst/>
                <a:latin typeface="Helvetica" pitchFamily="2" charset="0"/>
              </a:rPr>
              <a:t>c.customer_id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group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by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 err="1">
                <a:effectLst/>
                <a:latin typeface="Helvetica" pitchFamily="2" charset="0"/>
              </a:rPr>
              <a:t>c.region</a:t>
            </a:r>
            <a:endParaRPr lang="en-US" b="1" dirty="0">
              <a:effectLst/>
              <a:latin typeface="Helvetica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srgbClr val="800000"/>
              </a:solidFill>
              <a:effectLst/>
              <a:latin typeface="Helvetica" pitchFamily="2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>
                <a:solidFill>
                  <a:srgbClr val="800000"/>
                </a:solidFill>
                <a:effectLst/>
                <a:latin typeface="Helvetica" pitchFamily="2" charset="0"/>
              </a:rPr>
              <a:t>Let’s compare answers on a left join to the customers table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dirty="0">
              <a:solidFill>
                <a:srgbClr val="800000"/>
              </a:solidFill>
              <a:effectLst/>
              <a:latin typeface="Helvetica" pitchFamily="2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select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 err="1">
                <a:effectLst/>
                <a:latin typeface="Helvetica" pitchFamily="2" charset="0"/>
              </a:rPr>
              <a:t>c.region</a:t>
            </a:r>
            <a:r>
              <a:rPr lang="en-US" b="1" dirty="0">
                <a:effectLst/>
                <a:latin typeface="Helvetica" pitchFamily="2" charset="0"/>
              </a:rPr>
              <a:t>, </a:t>
            </a:r>
            <a:r>
              <a:rPr lang="en-US" b="1" dirty="0">
                <a:solidFill>
                  <a:srgbClr val="000080"/>
                </a:solidFill>
                <a:effectLst/>
                <a:latin typeface="Helvetica" pitchFamily="2" charset="0"/>
              </a:rPr>
              <a:t>sum</a:t>
            </a:r>
            <a:r>
              <a:rPr lang="en-US" b="1" dirty="0">
                <a:effectLst/>
                <a:latin typeface="Helvetica" pitchFamily="2" charset="0"/>
              </a:rPr>
              <a:t>(</a:t>
            </a:r>
            <a:r>
              <a:rPr lang="en-US" b="1" dirty="0" err="1">
                <a:effectLst/>
                <a:latin typeface="Helvetica" pitchFamily="2" charset="0"/>
              </a:rPr>
              <a:t>o.profit</a:t>
            </a:r>
            <a:r>
              <a:rPr lang="en-US" b="1" dirty="0">
                <a:effectLst/>
                <a:latin typeface="Helvetica" pitchFamily="2" charset="0"/>
              </a:rPr>
              <a:t>)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from</a:t>
            </a:r>
            <a:r>
              <a:rPr lang="en-US" b="1" dirty="0">
                <a:effectLst/>
                <a:latin typeface="Helvetica" pitchFamily="2" charset="0"/>
              </a:rPr>
              <a:t> customers c </a:t>
            </a:r>
            <a:r>
              <a:rPr lang="en-US" b="1" dirty="0">
                <a:solidFill>
                  <a:srgbClr val="000080"/>
                </a:solidFill>
                <a:effectLst/>
                <a:latin typeface="Helvetica" pitchFamily="2" charset="0"/>
              </a:rPr>
              <a:t>left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join</a:t>
            </a:r>
            <a:r>
              <a:rPr lang="en-US" b="1" dirty="0">
                <a:effectLst/>
                <a:latin typeface="Helvetica" pitchFamily="2" charset="0"/>
              </a:rPr>
              <a:t> orders o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on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 err="1">
                <a:effectLst/>
                <a:latin typeface="Helvetica" pitchFamily="2" charset="0"/>
              </a:rPr>
              <a:t>c.customer_id</a:t>
            </a:r>
            <a:r>
              <a:rPr lang="en-US" b="1" dirty="0">
                <a:effectLst/>
                <a:latin typeface="Helvetica" pitchFamily="2" charset="0"/>
              </a:rPr>
              <a:t>  = </a:t>
            </a:r>
            <a:r>
              <a:rPr lang="en-US" b="1" dirty="0" err="1">
                <a:effectLst/>
                <a:latin typeface="Helvetica" pitchFamily="2" charset="0"/>
              </a:rPr>
              <a:t>o.customer_id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group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by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 err="1">
                <a:effectLst/>
                <a:latin typeface="Helvetica" pitchFamily="2" charset="0"/>
              </a:rPr>
              <a:t>c.region</a:t>
            </a:r>
            <a:endParaRPr lang="en-US" b="1" dirty="0">
              <a:effectLst/>
              <a:latin typeface="Helvetica" pitchFamily="2" charset="0"/>
            </a:endParaRPr>
          </a:p>
          <a:p>
            <a:endParaRPr lang="en-US" dirty="0"/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do the same thing with category. </a:t>
            </a:r>
          </a:p>
          <a:p>
            <a:pPr lvl="1"/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select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*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from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products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limit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Helvetica" pitchFamily="2" charset="0"/>
              </a:rPr>
              <a:t>5</a:t>
            </a:r>
            <a:endParaRPr lang="en-US" dirty="0">
              <a:effectLst/>
              <a:latin typeface="Helvetica" pitchFamily="2" charset="0"/>
            </a:endParaRPr>
          </a:p>
          <a:p>
            <a:pPr lvl="1"/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select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p.category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b="1" dirty="0">
                <a:solidFill>
                  <a:srgbClr val="000080"/>
                </a:solidFill>
                <a:effectLst/>
                <a:latin typeface="Helvetica" pitchFamily="2" charset="0"/>
              </a:rPr>
              <a:t>sum</a:t>
            </a:r>
            <a:r>
              <a:rPr lang="en-US" dirty="0">
                <a:effectLst/>
                <a:latin typeface="Helvetica" pitchFamily="2" charset="0"/>
              </a:rPr>
              <a:t>(</a:t>
            </a:r>
            <a:r>
              <a:rPr lang="en-US" dirty="0" err="1">
                <a:effectLst/>
                <a:latin typeface="Helvetica" pitchFamily="2" charset="0"/>
              </a:rPr>
              <a:t>o.sales</a:t>
            </a:r>
            <a:r>
              <a:rPr lang="en-US" dirty="0">
                <a:effectLst/>
                <a:latin typeface="Helvetica" pitchFamily="2" charset="0"/>
              </a:rPr>
              <a:t>)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from</a:t>
            </a:r>
            <a:r>
              <a:rPr lang="en-US" dirty="0">
                <a:effectLst/>
                <a:latin typeface="Helvetica" pitchFamily="2" charset="0"/>
              </a:rPr>
              <a:t> orders o </a:t>
            </a:r>
            <a:r>
              <a:rPr lang="en-US" b="1" dirty="0">
                <a:solidFill>
                  <a:srgbClr val="000080"/>
                </a:solidFill>
                <a:effectLst/>
                <a:latin typeface="Helvetica" pitchFamily="2" charset="0"/>
              </a:rPr>
              <a:t>left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join</a:t>
            </a:r>
            <a:r>
              <a:rPr lang="en-US" dirty="0">
                <a:effectLst/>
                <a:latin typeface="Helvetica" pitchFamily="2" charset="0"/>
              </a:rPr>
              <a:t> products p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on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o.product_id</a:t>
            </a:r>
            <a:r>
              <a:rPr lang="en-US" dirty="0">
                <a:effectLst/>
                <a:latin typeface="Helvetica" pitchFamily="2" charset="0"/>
              </a:rPr>
              <a:t> = </a:t>
            </a:r>
            <a:r>
              <a:rPr lang="en-US" dirty="0" err="1">
                <a:effectLst/>
                <a:latin typeface="Helvetica" pitchFamily="2" charset="0"/>
              </a:rPr>
              <a:t>p.product_id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group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by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Helvetica" pitchFamily="2" charset="0"/>
              </a:rPr>
              <a:t>1</a:t>
            </a:r>
            <a:endParaRPr lang="en-US" dirty="0">
              <a:effectLst/>
              <a:latin typeface="Helvetica" pitchFamily="2" charset="0"/>
            </a:endParaRPr>
          </a:p>
          <a:p>
            <a:pPr lvl="1"/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select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p.category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b="1" dirty="0">
                <a:solidFill>
                  <a:srgbClr val="000080"/>
                </a:solidFill>
                <a:effectLst/>
                <a:latin typeface="Helvetica" pitchFamily="2" charset="0"/>
              </a:rPr>
              <a:t>sum</a:t>
            </a:r>
            <a:r>
              <a:rPr lang="en-US" dirty="0">
                <a:effectLst/>
                <a:latin typeface="Helvetica" pitchFamily="2" charset="0"/>
              </a:rPr>
              <a:t>(</a:t>
            </a:r>
            <a:r>
              <a:rPr lang="en-US" dirty="0" err="1">
                <a:effectLst/>
                <a:latin typeface="Helvetica" pitchFamily="2" charset="0"/>
              </a:rPr>
              <a:t>o.sales</a:t>
            </a:r>
            <a:r>
              <a:rPr lang="en-US" dirty="0">
                <a:effectLst/>
                <a:latin typeface="Helvetica" pitchFamily="2" charset="0"/>
              </a:rPr>
              <a:t>) </a:t>
            </a:r>
            <a:r>
              <a:rPr lang="en-US" dirty="0" err="1">
                <a:effectLst/>
                <a:latin typeface="Helvetica" pitchFamily="2" charset="0"/>
              </a:rPr>
              <a:t>category_sales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from</a:t>
            </a:r>
            <a:r>
              <a:rPr lang="en-US" dirty="0">
                <a:effectLst/>
                <a:latin typeface="Helvetica" pitchFamily="2" charset="0"/>
              </a:rPr>
              <a:t> orders o </a:t>
            </a:r>
            <a:r>
              <a:rPr lang="en-US" b="1" dirty="0">
                <a:solidFill>
                  <a:srgbClr val="000080"/>
                </a:solidFill>
                <a:effectLst/>
                <a:latin typeface="Helvetica" pitchFamily="2" charset="0"/>
              </a:rPr>
              <a:t>left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join</a:t>
            </a:r>
            <a:r>
              <a:rPr lang="en-US" dirty="0">
                <a:effectLst/>
                <a:latin typeface="Helvetica" pitchFamily="2" charset="0"/>
              </a:rPr>
              <a:t> products p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on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o.product_id</a:t>
            </a:r>
            <a:r>
              <a:rPr lang="en-US" dirty="0">
                <a:effectLst/>
                <a:latin typeface="Helvetica" pitchFamily="2" charset="0"/>
              </a:rPr>
              <a:t> = </a:t>
            </a:r>
            <a:r>
              <a:rPr lang="en-US" dirty="0" err="1">
                <a:effectLst/>
                <a:latin typeface="Helvetica" pitchFamily="2" charset="0"/>
              </a:rPr>
              <a:t>p.product_id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group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by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Helvetica" pitchFamily="2" charset="0"/>
              </a:rPr>
              <a:t>1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Note that sometimes tables use multiple keys to create a unique key to join across tables.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instance you could use the same </a:t>
            </a:r>
            <a:r>
              <a:rPr lang="en-US" dirty="0" err="1"/>
              <a:t>product_ids</a:t>
            </a:r>
            <a:r>
              <a:rPr lang="en-US" dirty="0"/>
              <a:t> across countries, so when we did this exercise we may need to join on both </a:t>
            </a:r>
            <a:r>
              <a:rPr lang="en-US" dirty="0" err="1"/>
              <a:t>product_id</a:t>
            </a:r>
            <a:r>
              <a:rPr lang="en-US" dirty="0"/>
              <a:t> and country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do this you would add an ‘AND” operator and specify the next join condition / join keys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1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1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Before we move on to our next exercise, there is some filtering that I want to apply to this result set.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want to remove the null rows from the year field – this is an indication of erroneous rows / bad quality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do this I will use the not operator and pair it will null keyword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select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 err="1">
                <a:solidFill>
                  <a:srgbClr val="000080"/>
                </a:solidFill>
                <a:effectLst/>
                <a:latin typeface="Helvetica" pitchFamily="2" charset="0"/>
              </a:rPr>
              <a:t>date_part</a:t>
            </a:r>
            <a:r>
              <a:rPr lang="en-US" b="1" dirty="0">
                <a:effectLst/>
                <a:latin typeface="Helvetica" pitchFamily="2" charset="0"/>
              </a:rPr>
              <a:t>(</a:t>
            </a:r>
            <a:r>
              <a:rPr lang="en-US" b="1" dirty="0">
                <a:solidFill>
                  <a:srgbClr val="008000"/>
                </a:solidFill>
                <a:effectLst/>
                <a:latin typeface="Helvetica" pitchFamily="2" charset="0"/>
              </a:rPr>
              <a:t>'year'</a:t>
            </a:r>
            <a:r>
              <a:rPr lang="en-US" b="1" dirty="0">
                <a:effectLst/>
                <a:latin typeface="Helvetica" pitchFamily="2" charset="0"/>
              </a:rPr>
              <a:t>, </a:t>
            </a:r>
            <a:r>
              <a:rPr lang="en-US" b="1" dirty="0" err="1">
                <a:effectLst/>
                <a:latin typeface="Helvetica" pitchFamily="2" charset="0"/>
              </a:rPr>
              <a:t>order_date</a:t>
            </a:r>
            <a:r>
              <a:rPr lang="en-US" b="1" dirty="0">
                <a:effectLst/>
                <a:latin typeface="Helvetica" pitchFamily="2" charset="0"/>
              </a:rPr>
              <a:t>) </a:t>
            </a:r>
            <a:r>
              <a:rPr lang="en-US" b="1" dirty="0" err="1">
                <a:effectLst/>
                <a:latin typeface="Helvetica" pitchFamily="2" charset="0"/>
              </a:rPr>
              <a:t>yr</a:t>
            </a:r>
            <a:r>
              <a:rPr lang="en-US" b="1" dirty="0">
                <a:effectLst/>
                <a:latin typeface="Helvetica" pitchFamily="2" charset="0"/>
              </a:rPr>
              <a:t>, </a:t>
            </a:r>
            <a:r>
              <a:rPr lang="en-US" b="1" dirty="0">
                <a:solidFill>
                  <a:srgbClr val="000080"/>
                </a:solidFill>
                <a:effectLst/>
                <a:latin typeface="Helvetica" pitchFamily="2" charset="0"/>
              </a:rPr>
              <a:t>sum</a:t>
            </a:r>
            <a:r>
              <a:rPr lang="en-US" b="1" dirty="0">
                <a:effectLst/>
                <a:latin typeface="Helvetica" pitchFamily="2" charset="0"/>
              </a:rPr>
              <a:t>(sales) </a:t>
            </a:r>
            <a:r>
              <a:rPr lang="en-US" b="1" dirty="0" err="1">
                <a:effectLst/>
                <a:latin typeface="Helvetica" pitchFamily="2" charset="0"/>
              </a:rPr>
              <a:t>annual_sales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FROM</a:t>
            </a:r>
            <a:r>
              <a:rPr lang="en-US" b="1" dirty="0">
                <a:effectLst/>
                <a:latin typeface="Helvetica" pitchFamily="2" charset="0"/>
              </a:rPr>
              <a:t> (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select</a:t>
            </a:r>
            <a:r>
              <a:rPr lang="en-US" b="1" dirty="0">
                <a:effectLst/>
                <a:latin typeface="Helvetica" pitchFamily="2" charset="0"/>
              </a:rPr>
              <a:t> *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from</a:t>
            </a:r>
            <a:r>
              <a:rPr lang="en-US" b="1" dirty="0">
                <a:effectLst/>
                <a:latin typeface="Helvetica" pitchFamily="2" charset="0"/>
              </a:rPr>
              <a:t> orders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union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all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select</a:t>
            </a:r>
            <a:r>
              <a:rPr lang="en-US" b="1" dirty="0">
                <a:effectLst/>
                <a:latin typeface="Helvetica" pitchFamily="2" charset="0"/>
              </a:rPr>
              <a:t> *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from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 err="1">
                <a:effectLst/>
                <a:latin typeface="Helvetica" pitchFamily="2" charset="0"/>
              </a:rPr>
              <a:t>archived_orders</a:t>
            </a:r>
            <a:r>
              <a:rPr lang="en-US" b="1" dirty="0">
                <a:effectLst/>
                <a:latin typeface="Helvetica" pitchFamily="2" charset="0"/>
              </a:rPr>
              <a:t>)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where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Helvetica" pitchFamily="2" charset="0"/>
              </a:rPr>
              <a:t>DATE_PART</a:t>
            </a:r>
            <a:r>
              <a:rPr lang="en-US" b="1" dirty="0">
                <a:effectLst/>
                <a:latin typeface="Helvetica" pitchFamily="2" charset="0"/>
              </a:rPr>
              <a:t>(</a:t>
            </a:r>
            <a:r>
              <a:rPr lang="en-US" b="1" dirty="0">
                <a:solidFill>
                  <a:srgbClr val="008000"/>
                </a:solidFill>
                <a:effectLst/>
                <a:latin typeface="Helvetica" pitchFamily="2" charset="0"/>
              </a:rPr>
              <a:t>'year'</a:t>
            </a:r>
            <a:r>
              <a:rPr lang="en-US" b="1" dirty="0">
                <a:effectLst/>
                <a:latin typeface="Helvetica" pitchFamily="2" charset="0"/>
              </a:rPr>
              <a:t>, </a:t>
            </a:r>
            <a:r>
              <a:rPr lang="en-US" b="1" dirty="0" err="1">
                <a:effectLst/>
                <a:latin typeface="Helvetica" pitchFamily="2" charset="0"/>
              </a:rPr>
              <a:t>order_date</a:t>
            </a:r>
            <a:r>
              <a:rPr lang="en-US" b="1" dirty="0">
                <a:effectLst/>
                <a:latin typeface="Helvetica" pitchFamily="2" charset="0"/>
              </a:rPr>
              <a:t>)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is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not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null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group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by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0000FF"/>
                </a:solidFill>
                <a:effectLst/>
                <a:latin typeface="Helvetica" pitchFamily="2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dirty="0">
              <a:solidFill>
                <a:srgbClr val="0000FF"/>
              </a:solidFill>
              <a:effectLst/>
              <a:latin typeface="Helvetica" pitchFamily="2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>
                <a:solidFill>
                  <a:srgbClr val="0000FF"/>
                </a:solidFill>
                <a:effectLst/>
                <a:latin typeface="Helvetica" pitchFamily="2" charset="0"/>
              </a:rPr>
              <a:t>Again – this is a pretty aggregated data frame, but you can do the same transformation for a more detailed table with any column you suspect has erroneous records or null rows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dirty="0">
              <a:solidFill>
                <a:srgbClr val="0000FF"/>
              </a:solidFill>
              <a:effectLst/>
              <a:latin typeface="Helvetica" pitchFamily="2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>
                <a:solidFill>
                  <a:srgbClr val="0000FF"/>
                </a:solidFill>
                <a:effectLst/>
                <a:latin typeface="Helvetica" pitchFamily="2" charset="0"/>
              </a:rPr>
              <a:t>Let’s start by filter to region first – this should be straightforward if we remember our select | from | where trifold.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>
                <a:solidFill>
                  <a:srgbClr val="0000FF"/>
                </a:solidFill>
                <a:effectLst/>
                <a:latin typeface="Helvetica" pitchFamily="2" charset="0"/>
              </a:rPr>
              <a:t>We can select the columns that we’re interested in and then filter where region = ‘East’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dirty="0">
              <a:solidFill>
                <a:srgbClr val="0000FF"/>
              </a:solidFill>
              <a:effectLst/>
              <a:latin typeface="Helvetica" pitchFamily="2" charset="0"/>
            </a:endParaRPr>
          </a:p>
          <a:p>
            <a:pPr lvl="1"/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select</a:t>
            </a:r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 </a:t>
            </a:r>
            <a:endParaRPr lang="en-US" b="1" dirty="0">
              <a:solidFill>
                <a:srgbClr val="800000"/>
              </a:solidFill>
              <a:effectLst/>
              <a:latin typeface="Helvetica" pitchFamily="2" charset="0"/>
            </a:endParaRPr>
          </a:p>
          <a:p>
            <a:pPr lvl="1"/>
            <a:r>
              <a:rPr lang="en-US" b="1" dirty="0" err="1">
                <a:effectLst/>
                <a:latin typeface="Helvetica" pitchFamily="2" charset="0"/>
              </a:rPr>
              <a:t>c.customer_name,c.customer_id</a:t>
            </a:r>
            <a:endParaRPr lang="en-US" b="1" dirty="0">
              <a:effectLst/>
              <a:latin typeface="Helvetica" pitchFamily="2" charset="0"/>
            </a:endParaRPr>
          </a:p>
          <a:p>
            <a:pPr lvl="1"/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 </a:t>
            </a:r>
            <a:endParaRPr lang="en-US" b="1" dirty="0">
              <a:solidFill>
                <a:srgbClr val="800000"/>
              </a:solidFill>
              <a:effectLst/>
              <a:latin typeface="Helvetica" pitchFamily="2" charset="0"/>
            </a:endParaRPr>
          </a:p>
          <a:p>
            <a:pPr lvl="1"/>
            <a:r>
              <a:rPr lang="en-US" b="1" dirty="0">
                <a:effectLst/>
                <a:latin typeface="Helvetica" pitchFamily="2" charset="0"/>
              </a:rPr>
              <a:t>customers c </a:t>
            </a:r>
          </a:p>
          <a:p>
            <a:pPr lvl="1"/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where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 err="1">
                <a:effectLst/>
                <a:latin typeface="Helvetica" pitchFamily="2" charset="0"/>
              </a:rPr>
              <a:t>c.region</a:t>
            </a:r>
            <a:r>
              <a:rPr lang="en-US" b="1" dirty="0">
                <a:effectLst/>
                <a:latin typeface="Helvetica" pitchFamily="2" charset="0"/>
              </a:rPr>
              <a:t> = </a:t>
            </a:r>
            <a:r>
              <a:rPr lang="en-US" b="1" dirty="0">
                <a:solidFill>
                  <a:srgbClr val="008000"/>
                </a:solidFill>
                <a:effectLst/>
                <a:latin typeface="Helvetica" pitchFamily="2" charset="0"/>
              </a:rPr>
              <a:t>'East'</a:t>
            </a:r>
            <a:endParaRPr lang="en-US" b="1" dirty="0">
              <a:effectLst/>
              <a:latin typeface="Helvetica" pitchFamily="2" charset="0"/>
            </a:endParaRPr>
          </a:p>
          <a:p>
            <a:pPr lvl="1"/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group</a:t>
            </a:r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by</a:t>
            </a:r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0000FF"/>
                </a:solidFill>
                <a:effectLst/>
                <a:latin typeface="Helvetica" pitchFamily="2" charset="0"/>
              </a:rPr>
              <a:t>1</a:t>
            </a:r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,</a:t>
            </a:r>
            <a:r>
              <a:rPr lang="en-US" b="1" dirty="0">
                <a:solidFill>
                  <a:srgbClr val="0000FF"/>
                </a:solidFill>
                <a:effectLst/>
                <a:latin typeface="Helvetica" pitchFamily="2" charset="0"/>
              </a:rPr>
              <a:t>2</a:t>
            </a:r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order</a:t>
            </a:r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by</a:t>
            </a:r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Helvetica" pitchFamily="2" charset="0"/>
              </a:rPr>
              <a:t>count</a:t>
            </a:r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(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distinct</a:t>
            </a:r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Helvetica" pitchFamily="2" charset="0"/>
              </a:rPr>
              <a:t>o.order_id</a:t>
            </a:r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)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ASC</a:t>
            </a:r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 </a:t>
            </a:r>
          </a:p>
          <a:p>
            <a:pPr lvl="1"/>
            <a:endParaRPr lang="en-US" b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lvl="1"/>
            <a:endParaRPr lang="en-US" b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Helvetica" pitchFamily="2" charset="0"/>
              </a:rPr>
              <a:t>I think we’re ready to enrich our data with a new field – let’s identify which customers are existing and which ones are new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Helvetica" pitchFamily="2" charset="0"/>
              </a:rPr>
              <a:t>To do this we’ll need to use information from two tables – orders and customers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Helvetica" pitchFamily="2" charset="0"/>
              </a:rPr>
              <a:t>Let’s start by pulling customer name and order id from the tables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select </a:t>
            </a:r>
            <a:r>
              <a:rPr lang="en-US" b="1" dirty="0" err="1">
                <a:solidFill>
                  <a:srgbClr val="000000"/>
                </a:solidFill>
                <a:effectLst/>
                <a:latin typeface="Helvetica" pitchFamily="2" charset="0"/>
              </a:rPr>
              <a:t>customer_name</a:t>
            </a:r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effectLst/>
                <a:latin typeface="Helvetica" pitchFamily="2" charset="0"/>
              </a:rPr>
              <a:t>customer_id</a:t>
            </a:r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effectLst/>
                <a:latin typeface="Helvetica" pitchFamily="2" charset="0"/>
              </a:rPr>
              <a:t>order_id</a:t>
            </a:r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 from customers c left join orders o on </a:t>
            </a:r>
            <a:r>
              <a:rPr lang="en-US" b="1" dirty="0" err="1">
                <a:solidFill>
                  <a:srgbClr val="000000"/>
                </a:solidFill>
                <a:effectLst/>
                <a:latin typeface="Helvetica" pitchFamily="2" charset="0"/>
              </a:rPr>
              <a:t>c.customer_id</a:t>
            </a:r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effectLst/>
                <a:latin typeface="Helvetica" pitchFamily="2" charset="0"/>
              </a:rPr>
              <a:t>o.customer_id</a:t>
            </a:r>
            <a:endParaRPr lang="en-US" b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b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Helvetica" pitchFamily="2" charset="0"/>
              </a:rPr>
              <a:t>We don’t need the order information, just the distinct count of orders that the customer has made. So let’s transform the query to do that by applying an aggregation to the </a:t>
            </a:r>
            <a:r>
              <a:rPr lang="en-US" b="0" dirty="0" err="1">
                <a:solidFill>
                  <a:srgbClr val="000000"/>
                </a:solidFill>
                <a:effectLst/>
                <a:latin typeface="Helvetica" pitchFamily="2" charset="0"/>
              </a:rPr>
              <a:t>order_id</a:t>
            </a:r>
            <a:r>
              <a:rPr lang="en-US" b="0" dirty="0">
                <a:solidFill>
                  <a:srgbClr val="000000"/>
                </a:solidFill>
                <a:effectLst/>
                <a:latin typeface="Helvetica" pitchFamily="2" charset="0"/>
              </a:rPr>
              <a:t>…a distinct count</a:t>
            </a: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b="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select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 err="1">
                <a:effectLst/>
                <a:latin typeface="Helvetica" pitchFamily="2" charset="0"/>
              </a:rPr>
              <a:t>c.customer_name,c.customer_id</a:t>
            </a:r>
            <a:r>
              <a:rPr lang="en-US" b="1" dirty="0">
                <a:effectLst/>
                <a:latin typeface="Helvetica" pitchFamily="2" charset="0"/>
              </a:rPr>
              <a:t>, </a:t>
            </a:r>
            <a:r>
              <a:rPr lang="en-US" b="1" dirty="0">
                <a:solidFill>
                  <a:srgbClr val="000080"/>
                </a:solidFill>
                <a:effectLst/>
                <a:latin typeface="Helvetica" pitchFamily="2" charset="0"/>
              </a:rPr>
              <a:t>count</a:t>
            </a:r>
            <a:r>
              <a:rPr lang="en-US" b="1" dirty="0">
                <a:effectLst/>
                <a:latin typeface="Helvetica" pitchFamily="2" charset="0"/>
              </a:rPr>
              <a:t>(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distinct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 err="1">
                <a:effectLst/>
                <a:latin typeface="Helvetica" pitchFamily="2" charset="0"/>
              </a:rPr>
              <a:t>o.order_id</a:t>
            </a:r>
            <a:r>
              <a:rPr lang="en-US" b="1" dirty="0">
                <a:effectLst/>
                <a:latin typeface="Helvetica" pitchFamily="2" charset="0"/>
              </a:rPr>
              <a:t>)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from</a:t>
            </a:r>
            <a:r>
              <a:rPr lang="en-US" b="1" dirty="0">
                <a:effectLst/>
                <a:latin typeface="Helvetica" pitchFamily="2" charset="0"/>
              </a:rPr>
              <a:t> customers c </a:t>
            </a:r>
            <a:r>
              <a:rPr lang="en-US" b="1" dirty="0">
                <a:solidFill>
                  <a:srgbClr val="000080"/>
                </a:solidFill>
                <a:effectLst/>
                <a:latin typeface="Helvetica" pitchFamily="2" charset="0"/>
              </a:rPr>
              <a:t>left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join</a:t>
            </a:r>
            <a:r>
              <a:rPr lang="en-US" b="1" dirty="0">
                <a:effectLst/>
                <a:latin typeface="Helvetica" pitchFamily="2" charset="0"/>
              </a:rPr>
              <a:t> orders o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on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 err="1">
                <a:effectLst/>
                <a:latin typeface="Helvetica" pitchFamily="2" charset="0"/>
              </a:rPr>
              <a:t>c.customer_id</a:t>
            </a:r>
            <a:r>
              <a:rPr lang="en-US" b="1" dirty="0">
                <a:effectLst/>
                <a:latin typeface="Helvetica" pitchFamily="2" charset="0"/>
              </a:rPr>
              <a:t>  = </a:t>
            </a:r>
            <a:r>
              <a:rPr lang="en-US" b="1" dirty="0" err="1">
                <a:effectLst/>
                <a:latin typeface="Helvetica" pitchFamily="2" charset="0"/>
              </a:rPr>
              <a:t>o.customer_id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group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by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0000FF"/>
                </a:solidFill>
                <a:effectLst/>
                <a:latin typeface="Helvetica" pitchFamily="2" charset="0"/>
              </a:rPr>
              <a:t>1</a:t>
            </a:r>
            <a:r>
              <a:rPr lang="en-US" b="1" dirty="0">
                <a:effectLst/>
                <a:latin typeface="Helvetica" pitchFamily="2" charset="0"/>
              </a:rPr>
              <a:t>,</a:t>
            </a:r>
            <a:r>
              <a:rPr lang="en-US" b="1" dirty="0">
                <a:solidFill>
                  <a:srgbClr val="0000FF"/>
                </a:solidFill>
                <a:effectLst/>
                <a:latin typeface="Helvetica" pitchFamily="2" charset="0"/>
              </a:rPr>
              <a:t>2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order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by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Helvetica" pitchFamily="2" charset="0"/>
              </a:rPr>
              <a:t>count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(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distinct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Helvetica" pitchFamily="2" charset="0"/>
              </a:rPr>
              <a:t>o.order_id</a:t>
            </a:r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)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ASC</a:t>
            </a:r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 </a:t>
            </a: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b="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Helvetica" pitchFamily="2" charset="0"/>
              </a:rPr>
              <a:t>Looks like we have some customers with no orders, we can validate these customers by searching their records in the orders table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dirty="0">
              <a:solidFill>
                <a:srgbClr val="800000"/>
              </a:solidFill>
              <a:effectLst/>
              <a:latin typeface="Helvetica" pitchFamily="2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select</a:t>
            </a:r>
            <a:r>
              <a:rPr lang="en-US" b="1" dirty="0">
                <a:effectLst/>
                <a:latin typeface="Helvetica" pitchFamily="2" charset="0"/>
              </a:rPr>
              <a:t> *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from</a:t>
            </a:r>
            <a:r>
              <a:rPr lang="en-US" b="1" dirty="0">
                <a:effectLst/>
                <a:latin typeface="Helvetica" pitchFamily="2" charset="0"/>
              </a:rPr>
              <a:t> orders o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where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 err="1">
                <a:effectLst/>
                <a:latin typeface="Helvetica" pitchFamily="2" charset="0"/>
              </a:rPr>
              <a:t>customer_id</a:t>
            </a:r>
            <a:r>
              <a:rPr lang="en-US" b="1" dirty="0">
                <a:effectLst/>
                <a:latin typeface="Helvetica" pitchFamily="2" charset="0"/>
              </a:rPr>
              <a:t> = </a:t>
            </a:r>
            <a:r>
              <a:rPr lang="en-US" b="1" dirty="0">
                <a:solidFill>
                  <a:srgbClr val="008000"/>
                </a:solidFill>
                <a:effectLst/>
                <a:latin typeface="Helvetica" pitchFamily="2" charset="0"/>
              </a:rPr>
              <a:t>'NB-18580’</a:t>
            </a:r>
            <a:endParaRPr lang="en-US" b="1" dirty="0">
              <a:effectLst/>
              <a:latin typeface="Helvetica" pitchFamily="2" charset="0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b="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Helvetica" pitchFamily="2" charset="0"/>
              </a:rPr>
              <a:t>I feel comfortable that our count function is working – let’s apply a statement to classify the counts We can use an if function or a case statement. In this example I will use a case statement 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select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c.customer_name,c.customer_id</a:t>
            </a:r>
            <a:r>
              <a:rPr lang="en-US" dirty="0">
                <a:effectLst/>
                <a:latin typeface="Helvetica" pitchFamily="2" charset="0"/>
              </a:rPr>
              <a:t>, (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case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when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Helvetica" pitchFamily="2" charset="0"/>
              </a:rPr>
              <a:t>count</a:t>
            </a:r>
            <a:r>
              <a:rPr lang="en-US" dirty="0">
                <a:effectLst/>
                <a:latin typeface="Helvetica" pitchFamily="2" charset="0"/>
              </a:rPr>
              <a:t>(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distinct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o.order_id</a:t>
            </a:r>
            <a:r>
              <a:rPr lang="en-US" dirty="0">
                <a:effectLst/>
                <a:latin typeface="Helvetica" pitchFamily="2" charset="0"/>
              </a:rPr>
              <a:t>)&gt;</a:t>
            </a:r>
            <a:r>
              <a:rPr lang="en-US" dirty="0">
                <a:solidFill>
                  <a:srgbClr val="0000FF"/>
                </a:solidFill>
                <a:effectLst/>
                <a:latin typeface="Helvetica" pitchFamily="2" charset="0"/>
              </a:rPr>
              <a:t>1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then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Helvetica" pitchFamily="2" charset="0"/>
              </a:rPr>
              <a:t>'existing'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else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Helvetica" pitchFamily="2" charset="0"/>
              </a:rPr>
              <a:t>'new'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end</a:t>
            </a:r>
            <a:r>
              <a:rPr lang="en-US" dirty="0">
                <a:effectLst/>
                <a:latin typeface="Helvetica" pitchFamily="2" charset="0"/>
              </a:rPr>
              <a:t>) </a:t>
            </a:r>
            <a:r>
              <a:rPr lang="en-US" dirty="0" err="1">
                <a:effectLst/>
                <a:latin typeface="Helvetica" pitchFamily="2" charset="0"/>
              </a:rPr>
              <a:t>customer_status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from</a:t>
            </a:r>
            <a:r>
              <a:rPr lang="en-US" dirty="0">
                <a:effectLst/>
                <a:latin typeface="Helvetica" pitchFamily="2" charset="0"/>
              </a:rPr>
              <a:t> customers c </a:t>
            </a:r>
            <a:r>
              <a:rPr lang="en-US" b="1" dirty="0">
                <a:solidFill>
                  <a:srgbClr val="000080"/>
                </a:solidFill>
                <a:effectLst/>
                <a:latin typeface="Helvetica" pitchFamily="2" charset="0"/>
              </a:rPr>
              <a:t>left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join</a:t>
            </a:r>
            <a:r>
              <a:rPr lang="en-US" dirty="0">
                <a:effectLst/>
                <a:latin typeface="Helvetica" pitchFamily="2" charset="0"/>
              </a:rPr>
              <a:t> orders o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on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c.customer_id</a:t>
            </a:r>
            <a:r>
              <a:rPr lang="en-US" dirty="0">
                <a:effectLst/>
                <a:latin typeface="Helvetica" pitchFamily="2" charset="0"/>
              </a:rPr>
              <a:t>  = </a:t>
            </a:r>
            <a:r>
              <a:rPr lang="en-US" dirty="0" err="1">
                <a:effectLst/>
                <a:latin typeface="Helvetica" pitchFamily="2" charset="0"/>
              </a:rPr>
              <a:t>o.customer_id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group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by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Helvetica" pitchFamily="2" charset="0"/>
              </a:rPr>
              <a:t>1</a:t>
            </a:r>
            <a:r>
              <a:rPr lang="en-US" dirty="0">
                <a:effectLst/>
                <a:latin typeface="Helvetica" pitchFamily="2" charset="0"/>
              </a:rPr>
              <a:t>,</a:t>
            </a:r>
            <a:r>
              <a:rPr lang="en-US" dirty="0">
                <a:solidFill>
                  <a:srgbClr val="0000FF"/>
                </a:solidFill>
                <a:effectLst/>
                <a:latin typeface="Helvetica" pitchFamily="2" charset="0"/>
              </a:rPr>
              <a:t>2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order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by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Helvetica" pitchFamily="2" charset="0"/>
              </a:rPr>
              <a:t>count</a:t>
            </a:r>
            <a:r>
              <a:rPr lang="en-US" dirty="0">
                <a:effectLst/>
                <a:latin typeface="Helvetica" pitchFamily="2" charset="0"/>
              </a:rPr>
              <a:t>(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distinct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o.order_id</a:t>
            </a:r>
            <a:r>
              <a:rPr lang="en-US" dirty="0">
                <a:effectLst/>
                <a:latin typeface="Helvetica" pitchFamily="2" charset="0"/>
              </a:rPr>
              <a:t>)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ASC</a:t>
            </a:r>
            <a:r>
              <a:rPr lang="en-US" dirty="0">
                <a:effectLst/>
                <a:latin typeface="Helvetica" pitchFamily="2" charset="0"/>
              </a:rPr>
              <a:t> 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457200" lvl="1" indent="0" algn="l">
              <a:buFont typeface="Arial" panose="020B0604020202020204" pitchFamily="34" charset="0"/>
              <a:buNone/>
            </a:pPr>
            <a:endParaRPr lang="en-US" b="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b="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b="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b="1" dirty="0">
              <a:solidFill>
                <a:srgbClr val="0000FF"/>
              </a:solidFill>
              <a:effectLst/>
              <a:latin typeface="Helvetica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dirty="0">
              <a:effectLst/>
              <a:latin typeface="Helvetica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1699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767636" y="5584327"/>
            <a:ext cx="11178179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7970238" y="7181362"/>
            <a:ext cx="5915253" cy="814123"/>
            <a:chOff x="0" y="0"/>
            <a:chExt cx="4798333" cy="660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798333" cy="660400"/>
            </a:xfrm>
            <a:custGeom>
              <a:avLst/>
              <a:gdLst/>
              <a:ahLst/>
              <a:cxnLst/>
              <a:rect l="l" t="t" r="r" b="b"/>
              <a:pathLst>
                <a:path w="4798333" h="660400">
                  <a:moveTo>
                    <a:pt x="4673873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73873" y="0"/>
                  </a:lnTo>
                  <a:cubicBezTo>
                    <a:pt x="4742453" y="0"/>
                    <a:pt x="4798333" y="55880"/>
                    <a:pt x="4798333" y="124460"/>
                  </a:cubicBezTo>
                  <a:lnTo>
                    <a:pt x="4798333" y="535940"/>
                  </a:lnTo>
                  <a:cubicBezTo>
                    <a:pt x="4798333" y="604520"/>
                    <a:pt x="4742453" y="660400"/>
                    <a:pt x="4673873" y="660400"/>
                  </a:cubicBezTo>
                  <a:close/>
                </a:path>
              </a:pathLst>
            </a:custGeom>
            <a:solidFill>
              <a:srgbClr val="F8ECA3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8177" y="1762616"/>
            <a:ext cx="6303786" cy="623286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7970238" y="2382399"/>
            <a:ext cx="8991242" cy="3870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70"/>
              </a:lnSpc>
            </a:pPr>
            <a:r>
              <a:rPr lang="en-US" sz="9000">
                <a:solidFill>
                  <a:srgbClr val="000000"/>
                </a:solidFill>
                <a:latin typeface="Open Sans Bold"/>
              </a:rPr>
              <a:t>Crash Course: Data Wrangling with SQL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284113" y="7335326"/>
            <a:ext cx="5287504" cy="492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95"/>
              </a:lnSpc>
            </a:pPr>
            <a:r>
              <a:rPr lang="en-US" sz="2853" dirty="0">
                <a:solidFill>
                  <a:srgbClr val="000000"/>
                </a:solidFill>
                <a:latin typeface="HK Grotesk Light Bold"/>
              </a:rPr>
              <a:t>Lekan </a:t>
            </a:r>
            <a:r>
              <a:rPr lang="en-US" sz="2853" dirty="0" err="1">
                <a:solidFill>
                  <a:srgbClr val="000000"/>
                </a:solidFill>
                <a:latin typeface="HK Grotesk Light Bold"/>
              </a:rPr>
              <a:t>Oyekanmi</a:t>
            </a:r>
            <a:endParaRPr lang="en-US" sz="2853" dirty="0">
              <a:solidFill>
                <a:srgbClr val="000000"/>
              </a:solidFill>
              <a:latin typeface="HK Grotesk Light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C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59269" y="654714"/>
            <a:ext cx="12169463" cy="1781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77"/>
              </a:lnSpc>
            </a:pPr>
            <a:r>
              <a:rPr lang="en-US" sz="11067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864928" y="9109213"/>
            <a:ext cx="558144" cy="149087"/>
            <a:chOff x="0" y="0"/>
            <a:chExt cx="1901825" cy="508000"/>
          </a:xfrm>
        </p:grpSpPr>
        <p:sp>
          <p:nvSpPr>
            <p:cNvPr id="4" name="Freeform 4"/>
            <p:cNvSpPr/>
            <p:nvPr/>
          </p:nvSpPr>
          <p:spPr>
            <a:xfrm>
              <a:off x="0" y="215900"/>
              <a:ext cx="1605915" cy="76200"/>
            </a:xfrm>
            <a:custGeom>
              <a:avLst/>
              <a:gdLst/>
              <a:ahLst/>
              <a:cxnLst/>
              <a:rect l="l" t="t" r="r" b="b"/>
              <a:pathLst>
                <a:path w="1605915" h="76200">
                  <a:moveTo>
                    <a:pt x="0" y="0"/>
                  </a:moveTo>
                  <a:lnTo>
                    <a:pt x="1605915" y="0"/>
                  </a:lnTo>
                  <a:lnTo>
                    <a:pt x="1605915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527175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3059269" y="2542917"/>
            <a:ext cx="13270691" cy="5613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06" lvl="1" indent="-313053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000000"/>
                </a:solidFill>
                <a:latin typeface="Open Sans"/>
              </a:rPr>
              <a:t>GitHub Repository with Data – </a:t>
            </a:r>
          </a:p>
          <a:p>
            <a:pPr marL="313053" lvl="1">
              <a:lnSpc>
                <a:spcPts val="4059"/>
              </a:lnSpc>
            </a:pPr>
            <a:r>
              <a:rPr lang="en-US" sz="2899" dirty="0">
                <a:solidFill>
                  <a:srgbClr val="000000"/>
                </a:solidFill>
                <a:latin typeface="Open Sans"/>
              </a:rPr>
              <a:t>    https://</a:t>
            </a:r>
            <a:r>
              <a:rPr lang="en-US" sz="2899" dirty="0" err="1">
                <a:solidFill>
                  <a:srgbClr val="000000"/>
                </a:solidFill>
                <a:latin typeface="Open Sans"/>
              </a:rPr>
              <a:t>github.com</a:t>
            </a:r>
            <a:r>
              <a:rPr lang="en-US" sz="2899" dirty="0">
                <a:solidFill>
                  <a:srgbClr val="000000"/>
                </a:solidFill>
                <a:latin typeface="Open Sans"/>
              </a:rPr>
              <a:t>/</a:t>
            </a:r>
            <a:r>
              <a:rPr lang="en-US" sz="2899" dirty="0" err="1">
                <a:solidFill>
                  <a:srgbClr val="000000"/>
                </a:solidFill>
                <a:latin typeface="Open Sans"/>
              </a:rPr>
              <a:t>selmadogic</a:t>
            </a:r>
            <a:r>
              <a:rPr lang="en-US" sz="2899" dirty="0">
                <a:solidFill>
                  <a:srgbClr val="000000"/>
                </a:solidFill>
                <a:latin typeface="Open Sans"/>
              </a:rPr>
              <a:t>/Crash-Course-SQL-Data-</a:t>
            </a:r>
            <a:r>
              <a:rPr lang="en-US" sz="2899" dirty="0" err="1">
                <a:solidFill>
                  <a:srgbClr val="000000"/>
                </a:solidFill>
                <a:latin typeface="Open Sans"/>
              </a:rPr>
              <a:t>Wrangling.git</a:t>
            </a:r>
            <a:r>
              <a:rPr lang="en-US" sz="2899" dirty="0">
                <a:solidFill>
                  <a:srgbClr val="000000"/>
                </a:solidFill>
                <a:latin typeface="Open Sans"/>
              </a:rPr>
              <a:t> </a:t>
            </a:r>
          </a:p>
          <a:p>
            <a:pPr marL="313053" lvl="1">
              <a:lnSpc>
                <a:spcPts val="4059"/>
              </a:lnSpc>
            </a:pPr>
            <a:endParaRPr lang="en-US" sz="2899" dirty="0">
              <a:solidFill>
                <a:srgbClr val="000000"/>
              </a:solidFill>
              <a:latin typeface="Open Sans"/>
            </a:endParaRPr>
          </a:p>
          <a:p>
            <a:pPr marL="626106" lvl="1" indent="-313053">
              <a:lnSpc>
                <a:spcPts val="4059"/>
              </a:lnSpc>
              <a:buFont typeface="Arial"/>
              <a:buChar char="•"/>
            </a:pPr>
            <a:r>
              <a:rPr lang="en-US" sz="2899" dirty="0" err="1">
                <a:solidFill>
                  <a:srgbClr val="000000"/>
                </a:solidFill>
                <a:latin typeface="Open Sans"/>
              </a:rPr>
              <a:t>DataCamp</a:t>
            </a:r>
            <a:r>
              <a:rPr lang="en-US" sz="2899" dirty="0">
                <a:solidFill>
                  <a:srgbClr val="000000"/>
                </a:solidFill>
                <a:latin typeface="Open Sans"/>
              </a:rPr>
              <a:t> SQL Basics Cheat Sheet - https://s3.amazonaws.com/</a:t>
            </a:r>
            <a:r>
              <a:rPr lang="en-US" sz="2899" dirty="0" err="1">
                <a:solidFill>
                  <a:srgbClr val="000000"/>
                </a:solidFill>
                <a:latin typeface="Open Sans"/>
              </a:rPr>
              <a:t>assets.datacamp.com</a:t>
            </a:r>
            <a:r>
              <a:rPr lang="en-US" sz="2899" dirty="0">
                <a:solidFill>
                  <a:srgbClr val="000000"/>
                </a:solidFill>
                <a:latin typeface="Open Sans"/>
              </a:rPr>
              <a:t>/email/other/</a:t>
            </a:r>
            <a:r>
              <a:rPr lang="en-US" sz="2899" dirty="0" err="1">
                <a:solidFill>
                  <a:srgbClr val="000000"/>
                </a:solidFill>
                <a:latin typeface="Open Sans"/>
              </a:rPr>
              <a:t>SQL+for+Data+Science.pdf</a:t>
            </a:r>
            <a:r>
              <a:rPr lang="en-US" sz="2899" dirty="0">
                <a:solidFill>
                  <a:srgbClr val="000000"/>
                </a:solidFill>
                <a:latin typeface="Open Sans"/>
              </a:rPr>
              <a:t> </a:t>
            </a:r>
          </a:p>
          <a:p>
            <a:pPr marL="313053" lvl="1">
              <a:lnSpc>
                <a:spcPts val="4059"/>
              </a:lnSpc>
            </a:pPr>
            <a:endParaRPr lang="en-US" sz="2899" dirty="0">
              <a:solidFill>
                <a:srgbClr val="000000"/>
              </a:solidFill>
              <a:latin typeface="Open Sans"/>
            </a:endParaRPr>
          </a:p>
          <a:p>
            <a:pPr marL="626106" lvl="1" indent="-313053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000000"/>
                </a:solidFill>
                <a:latin typeface="Open Sans"/>
              </a:rPr>
              <a:t>SQL Tutorial Cheat Sheet – </a:t>
            </a:r>
          </a:p>
          <a:p>
            <a:pPr marL="313053" lvl="1">
              <a:lnSpc>
                <a:spcPts val="4059"/>
              </a:lnSpc>
            </a:pPr>
            <a:r>
              <a:rPr lang="en-US" sz="2899" dirty="0">
                <a:solidFill>
                  <a:srgbClr val="000000"/>
                </a:solidFill>
                <a:latin typeface="Open Sans"/>
              </a:rPr>
              <a:t>    https://</a:t>
            </a:r>
            <a:r>
              <a:rPr lang="en-US" sz="2899" dirty="0" err="1">
                <a:solidFill>
                  <a:srgbClr val="000000"/>
                </a:solidFill>
                <a:latin typeface="Open Sans"/>
              </a:rPr>
              <a:t>www.sqltutorial.org</a:t>
            </a:r>
            <a:r>
              <a:rPr lang="en-US" sz="2899" dirty="0">
                <a:solidFill>
                  <a:srgbClr val="000000"/>
                </a:solidFill>
                <a:latin typeface="Open Sans"/>
              </a:rPr>
              <a:t>/</a:t>
            </a:r>
            <a:r>
              <a:rPr lang="en-US" sz="2899" dirty="0" err="1">
                <a:solidFill>
                  <a:srgbClr val="000000"/>
                </a:solidFill>
                <a:latin typeface="Open Sans"/>
              </a:rPr>
              <a:t>sql</a:t>
            </a:r>
            <a:r>
              <a:rPr lang="en-US" sz="2899" dirty="0">
                <a:solidFill>
                  <a:srgbClr val="000000"/>
                </a:solidFill>
                <a:latin typeface="Open Sans"/>
              </a:rPr>
              <a:t>-cheat-sheet/ </a:t>
            </a:r>
          </a:p>
          <a:p>
            <a:pPr algn="ctr">
              <a:lnSpc>
                <a:spcPts val="3499"/>
              </a:lnSpc>
            </a:pPr>
            <a:endParaRPr lang="en-US" sz="2899" dirty="0">
              <a:solidFill>
                <a:srgbClr val="000000"/>
              </a:solidFill>
              <a:latin typeface="Open Sans"/>
            </a:endParaRPr>
          </a:p>
          <a:p>
            <a:pPr>
              <a:lnSpc>
                <a:spcPts val="3499"/>
              </a:lnSpc>
              <a:spcBef>
                <a:spcPct val="0"/>
              </a:spcBef>
            </a:pPr>
            <a:endParaRPr lang="en-US" sz="2899" dirty="0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86376" y="1658485"/>
            <a:ext cx="10710055" cy="3274669"/>
            <a:chOff x="0" y="0"/>
            <a:chExt cx="14280073" cy="4366225"/>
          </a:xfrm>
        </p:grpSpPr>
        <p:sp>
          <p:nvSpPr>
            <p:cNvPr id="3" name="TextBox 3"/>
            <p:cNvSpPr txBox="1"/>
            <p:nvPr/>
          </p:nvSpPr>
          <p:spPr>
            <a:xfrm>
              <a:off x="0" y="95250"/>
              <a:ext cx="14280073" cy="26162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141"/>
                </a:lnSpc>
              </a:pPr>
              <a:r>
                <a:rPr lang="en-US" sz="13399">
                  <a:solidFill>
                    <a:srgbClr val="000000"/>
                  </a:solidFill>
                  <a:latin typeface="Open Sans Bold"/>
                </a:rPr>
                <a:t>Thank you</a:t>
              </a:r>
            </a:p>
          </p:txBody>
        </p:sp>
        <p:grpSp>
          <p:nvGrpSpPr>
            <p:cNvPr id="4" name="Group 4"/>
            <p:cNvGrpSpPr/>
            <p:nvPr/>
          </p:nvGrpSpPr>
          <p:grpSpPr>
            <a:xfrm>
              <a:off x="2954920" y="3280728"/>
              <a:ext cx="8370233" cy="1085497"/>
              <a:chOff x="0" y="0"/>
              <a:chExt cx="5092323" cy="6604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5092323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5092323" h="660400">
                    <a:moveTo>
                      <a:pt x="4967863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967863" y="0"/>
                    </a:lnTo>
                    <a:cubicBezTo>
                      <a:pt x="5036443" y="0"/>
                      <a:pt x="5092323" y="55880"/>
                      <a:pt x="5092323" y="124460"/>
                    </a:cubicBezTo>
                    <a:lnTo>
                      <a:pt x="5092323" y="535940"/>
                    </a:lnTo>
                    <a:cubicBezTo>
                      <a:pt x="5092323" y="604520"/>
                      <a:pt x="5036443" y="660400"/>
                      <a:pt x="4967863" y="660400"/>
                    </a:cubicBezTo>
                    <a:close/>
                  </a:path>
                </a:pathLst>
              </a:custGeom>
              <a:solidFill>
                <a:srgbClr val="F8ECA3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3407880" y="3487625"/>
              <a:ext cx="7464313" cy="6240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95"/>
                </a:lnSpc>
              </a:pPr>
              <a:r>
                <a:rPr lang="en-US" sz="2853">
                  <a:solidFill>
                    <a:srgbClr val="000000"/>
                  </a:solidFill>
                  <a:latin typeface="Open Sans Bold"/>
                </a:rPr>
                <a:t>LET'S CONNECT!</a:t>
              </a: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144000" y="5299514"/>
            <a:ext cx="504190" cy="50419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9829628" y="5307141"/>
            <a:ext cx="7924972" cy="4194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dirty="0">
                <a:solidFill>
                  <a:srgbClr val="000000"/>
                </a:solidFill>
                <a:latin typeface="Open Sans"/>
              </a:rPr>
              <a:t>https://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www.linkedin.com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/in/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olamilekan-oyekanmi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/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E01B3F-952D-8E47-B474-7457528D69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238250"/>
            <a:ext cx="5857875" cy="78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1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657600" y="1790700"/>
            <a:ext cx="10710055" cy="2510038"/>
            <a:chOff x="0" y="95250"/>
            <a:chExt cx="14280073" cy="3346718"/>
          </a:xfrm>
        </p:grpSpPr>
        <p:sp>
          <p:nvSpPr>
            <p:cNvPr id="3" name="TextBox 3"/>
            <p:cNvSpPr txBox="1"/>
            <p:nvPr/>
          </p:nvSpPr>
          <p:spPr>
            <a:xfrm>
              <a:off x="0" y="95250"/>
              <a:ext cx="14280073" cy="26162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141"/>
                </a:lnSpc>
              </a:pPr>
              <a:r>
                <a:rPr lang="en-US" sz="13399" dirty="0">
                  <a:solidFill>
                    <a:srgbClr val="000000"/>
                  </a:solidFill>
                  <a:latin typeface="Open Sans Bold"/>
                </a:rPr>
                <a:t>Tools</a:t>
              </a:r>
            </a:p>
          </p:txBody>
        </p:sp>
        <p:grpSp>
          <p:nvGrpSpPr>
            <p:cNvPr id="4" name="Group 4"/>
            <p:cNvGrpSpPr/>
            <p:nvPr/>
          </p:nvGrpSpPr>
          <p:grpSpPr>
            <a:xfrm>
              <a:off x="2954918" y="2356471"/>
              <a:ext cx="8370233" cy="1085497"/>
              <a:chOff x="-1" y="-562304"/>
              <a:chExt cx="5092323" cy="6604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-1" y="-562304"/>
                <a:ext cx="5092323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5092323" h="660400">
                    <a:moveTo>
                      <a:pt x="4967863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967863" y="0"/>
                    </a:lnTo>
                    <a:cubicBezTo>
                      <a:pt x="5036443" y="0"/>
                      <a:pt x="5092323" y="55880"/>
                      <a:pt x="5092323" y="124460"/>
                    </a:cubicBezTo>
                    <a:lnTo>
                      <a:pt x="5092323" y="535940"/>
                    </a:lnTo>
                    <a:cubicBezTo>
                      <a:pt x="5092323" y="604520"/>
                      <a:pt x="5036443" y="660400"/>
                      <a:pt x="4967863" y="660400"/>
                    </a:cubicBezTo>
                    <a:close/>
                  </a:path>
                </a:pathLst>
              </a:custGeom>
              <a:solidFill>
                <a:srgbClr val="F8ECA3"/>
              </a:solidFill>
            </p:spPr>
          </p:sp>
        </p:grpSp>
      </p:grpSp>
      <p:sp>
        <p:nvSpPr>
          <p:cNvPr id="9" name="TextBox 9"/>
          <p:cNvSpPr txBox="1"/>
          <p:nvPr/>
        </p:nvSpPr>
        <p:spPr>
          <a:xfrm>
            <a:off x="5735942" y="5345406"/>
            <a:ext cx="6553371" cy="18421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000000"/>
                </a:solidFill>
                <a:latin typeface="Open Sans"/>
              </a:rPr>
              <a:t>MySQL Server</a:t>
            </a: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endParaRPr lang="en-US" sz="4800" b="1" dirty="0">
              <a:solidFill>
                <a:srgbClr val="000000"/>
              </a:solidFill>
              <a:latin typeface="Open Sans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endParaRPr lang="en-US" sz="4800" b="1" dirty="0">
              <a:solidFill>
                <a:srgbClr val="000000"/>
              </a:solidFill>
              <a:latin typeface="Open Sans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000000"/>
                </a:solidFill>
                <a:latin typeface="Open Sans"/>
              </a:rPr>
              <a:t>MySQL Workbench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C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5592" y="1952591"/>
            <a:ext cx="7860504" cy="5360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77"/>
              </a:lnSpc>
            </a:pPr>
            <a:r>
              <a:rPr lang="en-US" sz="9600" dirty="0">
                <a:solidFill>
                  <a:srgbClr val="000000"/>
                </a:solidFill>
                <a:latin typeface="Open Sans Bold"/>
              </a:rPr>
              <a:t>What is </a:t>
            </a:r>
          </a:p>
          <a:p>
            <a:pPr algn="ctr">
              <a:lnSpc>
                <a:spcPts val="14277"/>
              </a:lnSpc>
            </a:pPr>
            <a:r>
              <a:rPr lang="en-US" sz="9600" dirty="0">
                <a:solidFill>
                  <a:srgbClr val="000000"/>
                </a:solidFill>
                <a:latin typeface="Open Sans Bold"/>
              </a:rPr>
              <a:t>Data Wrangling?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864928" y="9109213"/>
            <a:ext cx="558144" cy="149087"/>
            <a:chOff x="0" y="0"/>
            <a:chExt cx="1901825" cy="508000"/>
          </a:xfrm>
        </p:grpSpPr>
        <p:sp>
          <p:nvSpPr>
            <p:cNvPr id="4" name="Freeform 4"/>
            <p:cNvSpPr/>
            <p:nvPr/>
          </p:nvSpPr>
          <p:spPr>
            <a:xfrm>
              <a:off x="0" y="215900"/>
              <a:ext cx="1605915" cy="76200"/>
            </a:xfrm>
            <a:custGeom>
              <a:avLst/>
              <a:gdLst/>
              <a:ahLst/>
              <a:cxnLst/>
              <a:rect l="l" t="t" r="r" b="b"/>
              <a:pathLst>
                <a:path w="1605915" h="76200">
                  <a:moveTo>
                    <a:pt x="0" y="0"/>
                  </a:moveTo>
                  <a:lnTo>
                    <a:pt x="1605915" y="0"/>
                  </a:lnTo>
                  <a:lnTo>
                    <a:pt x="1605915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527175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753600" y="2400300"/>
            <a:ext cx="7728479" cy="5639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3600" dirty="0">
                <a:solidFill>
                  <a:srgbClr val="000000"/>
                </a:solidFill>
                <a:latin typeface="Open Sans Bold"/>
              </a:rPr>
              <a:t>Process of transforming data and preparing it for analysis. </a:t>
            </a:r>
          </a:p>
          <a:p>
            <a:pPr algn="just">
              <a:lnSpc>
                <a:spcPts val="4059"/>
              </a:lnSpc>
            </a:pPr>
            <a:endParaRPr lang="en-US" sz="2999" dirty="0">
              <a:solidFill>
                <a:srgbClr val="000000"/>
              </a:solidFill>
              <a:latin typeface="Open Sans Bold"/>
            </a:endParaRPr>
          </a:p>
          <a:p>
            <a:pPr algn="just">
              <a:lnSpc>
                <a:spcPts val="4059"/>
              </a:lnSpc>
            </a:pPr>
            <a:r>
              <a:rPr lang="en-US" sz="2999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 varies depending on data and project. Encompasses many activities, i</a:t>
            </a:r>
            <a:r>
              <a:rPr lang="en-US" sz="2899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ncluding: </a:t>
            </a:r>
          </a:p>
          <a:p>
            <a:pPr marL="626106" lvl="1" indent="-313053" algn="just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000000"/>
                </a:solidFill>
                <a:latin typeface="Open Sans"/>
              </a:rPr>
              <a:t>joining multiple data sets</a:t>
            </a:r>
          </a:p>
          <a:p>
            <a:pPr marL="626106" lvl="1" indent="-313053" algn="just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000000"/>
                </a:solidFill>
                <a:latin typeface="Open Sans"/>
              </a:rPr>
              <a:t>cleaning outliers</a:t>
            </a:r>
          </a:p>
          <a:p>
            <a:pPr marL="626106" lvl="1" indent="-313053" algn="just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000000"/>
                </a:solidFill>
                <a:latin typeface="Open Sans"/>
              </a:rPr>
              <a:t>enriching data </a:t>
            </a:r>
          </a:p>
          <a:p>
            <a:pPr>
              <a:lnSpc>
                <a:spcPts val="3499"/>
              </a:lnSpc>
            </a:pPr>
            <a:endParaRPr lang="en-US" sz="2899" dirty="0">
              <a:solidFill>
                <a:srgbClr val="000000"/>
              </a:solidFill>
              <a:latin typeface="Open Sans"/>
            </a:endParaRPr>
          </a:p>
          <a:p>
            <a:pPr>
              <a:lnSpc>
                <a:spcPts val="3499"/>
              </a:lnSpc>
              <a:spcBef>
                <a:spcPct val="0"/>
              </a:spcBef>
            </a:pPr>
            <a:endParaRPr lang="en-US" sz="2899" dirty="0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635063" y="4298674"/>
            <a:ext cx="11986177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6629400" y="3564087"/>
            <a:ext cx="11655086" cy="6732438"/>
          </a:xfrm>
          <a:prstGeom prst="rect">
            <a:avLst/>
          </a:prstGeom>
          <a:solidFill>
            <a:srgbClr val="F8ECA3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49922" y="2781121"/>
            <a:ext cx="4792393" cy="446890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611750" y="2137895"/>
            <a:ext cx="9647550" cy="1316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64"/>
              </a:lnSpc>
            </a:pPr>
            <a:r>
              <a:rPr lang="en-US" sz="8189">
                <a:solidFill>
                  <a:srgbClr val="000000"/>
                </a:solidFill>
                <a:latin typeface="Open Sans Bold"/>
              </a:rPr>
              <a:t>Goals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7611750" y="3885151"/>
            <a:ext cx="9697413" cy="474425"/>
            <a:chOff x="0" y="-19049"/>
            <a:chExt cx="12929884" cy="632567"/>
          </a:xfrm>
        </p:grpSpPr>
        <p:sp>
          <p:nvSpPr>
            <p:cNvPr id="7" name="TextBox 7"/>
            <p:cNvSpPr txBox="1"/>
            <p:nvPr/>
          </p:nvSpPr>
          <p:spPr>
            <a:xfrm>
              <a:off x="1106240" y="-19049"/>
              <a:ext cx="11823644" cy="6325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70"/>
                </a:lnSpc>
              </a:pPr>
              <a:r>
                <a:rPr lang="en-US" sz="3000" dirty="0">
                  <a:solidFill>
                    <a:srgbClr val="000000"/>
                  </a:solidFill>
                  <a:latin typeface="Open Sans"/>
                </a:rPr>
                <a:t>Introduction to Database and Tables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49403"/>
              <a:ext cx="729232" cy="4936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96"/>
                </a:lnSpc>
              </a:pPr>
              <a:r>
                <a:rPr lang="en-US" sz="2400">
                  <a:solidFill>
                    <a:srgbClr val="000000"/>
                  </a:solidFill>
                  <a:latin typeface="Open Sans Bold"/>
                </a:rPr>
                <a:t>01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611750" y="4775544"/>
            <a:ext cx="9697413" cy="474425"/>
            <a:chOff x="0" y="-19049"/>
            <a:chExt cx="12929884" cy="632567"/>
          </a:xfrm>
        </p:grpSpPr>
        <p:sp>
          <p:nvSpPr>
            <p:cNvPr id="10" name="TextBox 10"/>
            <p:cNvSpPr txBox="1"/>
            <p:nvPr/>
          </p:nvSpPr>
          <p:spPr>
            <a:xfrm>
              <a:off x="1106240" y="-19049"/>
              <a:ext cx="11823644" cy="6325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70"/>
                </a:lnSpc>
              </a:pPr>
              <a:r>
                <a:rPr lang="en-US" sz="3000" dirty="0">
                  <a:solidFill>
                    <a:srgbClr val="000000"/>
                  </a:solidFill>
                  <a:latin typeface="Open Sans"/>
                </a:rPr>
                <a:t>Create Database and Tables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49403"/>
              <a:ext cx="729232" cy="4936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96"/>
                </a:lnSpc>
              </a:pPr>
              <a:r>
                <a:rPr lang="en-US" sz="2400">
                  <a:solidFill>
                    <a:srgbClr val="000000"/>
                  </a:solidFill>
                  <a:latin typeface="Open Sans Bold"/>
                </a:rPr>
                <a:t>02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611750" y="5614945"/>
            <a:ext cx="9697413" cy="474425"/>
            <a:chOff x="0" y="-19049"/>
            <a:chExt cx="12929884" cy="632567"/>
          </a:xfrm>
        </p:grpSpPr>
        <p:sp>
          <p:nvSpPr>
            <p:cNvPr id="13" name="TextBox 13"/>
            <p:cNvSpPr txBox="1"/>
            <p:nvPr/>
          </p:nvSpPr>
          <p:spPr>
            <a:xfrm>
              <a:off x="1106240" y="-19049"/>
              <a:ext cx="11823644" cy="6325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70"/>
                </a:lnSpc>
              </a:pPr>
              <a:r>
                <a:rPr lang="en-US" sz="3000" dirty="0">
                  <a:solidFill>
                    <a:srgbClr val="000000"/>
                  </a:solidFill>
                  <a:latin typeface="Open Sans"/>
                </a:rPr>
                <a:t>Load Data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49403"/>
              <a:ext cx="729232" cy="4936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96"/>
                </a:lnSpc>
              </a:pPr>
              <a:r>
                <a:rPr lang="en-US" sz="2400">
                  <a:solidFill>
                    <a:srgbClr val="000000"/>
                  </a:solidFill>
                  <a:latin typeface="Open Sans Bold"/>
                </a:rPr>
                <a:t>03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611750" y="6456955"/>
            <a:ext cx="9697413" cy="474425"/>
            <a:chOff x="0" y="-19049"/>
            <a:chExt cx="12929884" cy="632567"/>
          </a:xfrm>
        </p:grpSpPr>
        <p:sp>
          <p:nvSpPr>
            <p:cNvPr id="16" name="TextBox 16"/>
            <p:cNvSpPr txBox="1"/>
            <p:nvPr/>
          </p:nvSpPr>
          <p:spPr>
            <a:xfrm>
              <a:off x="1106240" y="-19049"/>
              <a:ext cx="11823644" cy="6325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70"/>
                </a:lnSpc>
              </a:pPr>
              <a:r>
                <a:rPr lang="en-US" sz="3000" dirty="0">
                  <a:solidFill>
                    <a:srgbClr val="000000"/>
                  </a:solidFill>
                  <a:latin typeface="Open Sans"/>
                </a:rPr>
                <a:t>Perform Analysis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49403"/>
              <a:ext cx="729232" cy="4936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96"/>
                </a:lnSpc>
              </a:pPr>
              <a:r>
                <a:rPr lang="en-US" sz="2400">
                  <a:solidFill>
                    <a:srgbClr val="000000"/>
                  </a:solidFill>
                  <a:latin typeface="Open Sans Bold"/>
                </a:rPr>
                <a:t>04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611750" y="7298965"/>
            <a:ext cx="9697413" cy="474425"/>
            <a:chOff x="0" y="-19049"/>
            <a:chExt cx="12929884" cy="632567"/>
          </a:xfrm>
        </p:grpSpPr>
        <p:sp>
          <p:nvSpPr>
            <p:cNvPr id="19" name="TextBox 19"/>
            <p:cNvSpPr txBox="1"/>
            <p:nvPr/>
          </p:nvSpPr>
          <p:spPr>
            <a:xfrm>
              <a:off x="1106240" y="-19049"/>
              <a:ext cx="11823644" cy="6325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70"/>
                </a:lnSpc>
              </a:pPr>
              <a:r>
                <a:rPr lang="en-US" sz="3000" dirty="0">
                  <a:solidFill>
                    <a:srgbClr val="000000"/>
                  </a:solidFill>
                  <a:latin typeface="Open Sans"/>
                </a:rPr>
                <a:t>And More..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49403"/>
              <a:ext cx="729232" cy="4936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96"/>
                </a:lnSpc>
              </a:pPr>
              <a:r>
                <a:rPr lang="en-US" sz="2400">
                  <a:solidFill>
                    <a:srgbClr val="000000"/>
                  </a:solidFill>
                  <a:latin typeface="Open Sans Bold"/>
                </a:rPr>
                <a:t>05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C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59269" y="695691"/>
            <a:ext cx="12169463" cy="1768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77"/>
              </a:lnSpc>
            </a:pPr>
            <a:r>
              <a:rPr lang="en-US" sz="11067">
                <a:solidFill>
                  <a:srgbClr val="000000"/>
                </a:solidFill>
                <a:latin typeface="Open Sans Bold"/>
              </a:rPr>
              <a:t>Why SQL?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864928" y="9109213"/>
            <a:ext cx="558144" cy="149087"/>
            <a:chOff x="0" y="0"/>
            <a:chExt cx="1901825" cy="508000"/>
          </a:xfrm>
        </p:grpSpPr>
        <p:sp>
          <p:nvSpPr>
            <p:cNvPr id="4" name="Freeform 4"/>
            <p:cNvSpPr/>
            <p:nvPr/>
          </p:nvSpPr>
          <p:spPr>
            <a:xfrm>
              <a:off x="0" y="215900"/>
              <a:ext cx="1605915" cy="76200"/>
            </a:xfrm>
            <a:custGeom>
              <a:avLst/>
              <a:gdLst/>
              <a:ahLst/>
              <a:cxnLst/>
              <a:rect l="l" t="t" r="r" b="b"/>
              <a:pathLst>
                <a:path w="1605915" h="76200">
                  <a:moveTo>
                    <a:pt x="0" y="0"/>
                  </a:moveTo>
                  <a:lnTo>
                    <a:pt x="1605915" y="0"/>
                  </a:lnTo>
                  <a:lnTo>
                    <a:pt x="1605915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527175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3059269" y="3166973"/>
            <a:ext cx="13270691" cy="5613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sz="2899" dirty="0">
                <a:solidFill>
                  <a:srgbClr val="000000"/>
                </a:solidFill>
                <a:latin typeface="Open Sans Bold"/>
              </a:rPr>
              <a:t>Standard - </a:t>
            </a:r>
          </a:p>
          <a:p>
            <a:pPr marL="626106" lvl="1" indent="-313053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000000"/>
                </a:solidFill>
                <a:latin typeface="Open Sans"/>
              </a:rPr>
              <a:t>Used to interact with relational databases</a:t>
            </a:r>
          </a:p>
          <a:p>
            <a:pPr marL="626106" lvl="1" indent="-313053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000000"/>
                </a:solidFill>
                <a:latin typeface="Open Sans"/>
              </a:rPr>
              <a:t>Most organizations use relational databases to capture their data</a:t>
            </a:r>
          </a:p>
          <a:p>
            <a:pPr marL="626106" lvl="1" indent="-313053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000000"/>
                </a:solidFill>
                <a:latin typeface="Open Sans"/>
              </a:rPr>
              <a:t>SQL syntax is standardized across databases - so you can learn it once to query multiple databases</a:t>
            </a:r>
          </a:p>
          <a:p>
            <a:pPr>
              <a:lnSpc>
                <a:spcPts val="4059"/>
              </a:lnSpc>
            </a:pPr>
            <a:endParaRPr lang="en-US" sz="2899" dirty="0">
              <a:solidFill>
                <a:srgbClr val="000000"/>
              </a:solidFill>
              <a:latin typeface="Open Sans"/>
            </a:endParaRPr>
          </a:p>
          <a:p>
            <a:pPr algn="ctr">
              <a:lnSpc>
                <a:spcPts val="4059"/>
              </a:lnSpc>
            </a:pPr>
            <a:r>
              <a:rPr lang="en-US" sz="2899" dirty="0">
                <a:solidFill>
                  <a:srgbClr val="000000"/>
                </a:solidFill>
                <a:latin typeface="Open Sans Bold"/>
              </a:rPr>
              <a:t>Scalable - </a:t>
            </a:r>
          </a:p>
          <a:p>
            <a:pPr marL="626106" lvl="1" indent="-313053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000000"/>
                </a:solidFill>
                <a:latin typeface="Open Sans"/>
              </a:rPr>
              <a:t>can be used to process large datasets without having to extract data first</a:t>
            </a:r>
          </a:p>
          <a:p>
            <a:pPr marL="626106" lvl="1" indent="-313053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000000"/>
                </a:solidFill>
                <a:latin typeface="Open Sans"/>
              </a:rPr>
              <a:t>don't have to make frequent updates</a:t>
            </a:r>
          </a:p>
          <a:p>
            <a:pPr>
              <a:lnSpc>
                <a:spcPts val="3499"/>
              </a:lnSpc>
            </a:pPr>
            <a:endParaRPr lang="en-US" sz="2899" dirty="0">
              <a:solidFill>
                <a:srgbClr val="000000"/>
              </a:solidFill>
              <a:latin typeface="Open Sans"/>
            </a:endParaRPr>
          </a:p>
          <a:p>
            <a:pPr>
              <a:lnSpc>
                <a:spcPts val="3499"/>
              </a:lnSpc>
              <a:spcBef>
                <a:spcPct val="0"/>
              </a:spcBef>
            </a:pPr>
            <a:endParaRPr lang="en-US" sz="2899" dirty="0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71728" y="4323582"/>
            <a:ext cx="3388048" cy="2724918"/>
            <a:chOff x="0" y="0"/>
            <a:chExt cx="2623191" cy="33834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23191" cy="3383431"/>
            </a:xfrm>
            <a:custGeom>
              <a:avLst/>
              <a:gdLst/>
              <a:ahLst/>
              <a:cxnLst/>
              <a:rect l="l" t="t" r="r" b="b"/>
              <a:pathLst>
                <a:path w="2623191" h="3383431">
                  <a:moveTo>
                    <a:pt x="2498731" y="3383431"/>
                  </a:moveTo>
                  <a:lnTo>
                    <a:pt x="124460" y="3383431"/>
                  </a:lnTo>
                  <a:cubicBezTo>
                    <a:pt x="55880" y="3383431"/>
                    <a:pt x="0" y="3327551"/>
                    <a:pt x="0" y="32589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8731" y="0"/>
                  </a:lnTo>
                  <a:cubicBezTo>
                    <a:pt x="2567312" y="0"/>
                    <a:pt x="2623191" y="55880"/>
                    <a:pt x="2623191" y="124460"/>
                  </a:cubicBezTo>
                  <a:lnTo>
                    <a:pt x="2623191" y="3258971"/>
                  </a:lnTo>
                  <a:cubicBezTo>
                    <a:pt x="2623191" y="3327551"/>
                    <a:pt x="2567312" y="3383431"/>
                    <a:pt x="2498731" y="3383431"/>
                  </a:cubicBezTo>
                  <a:close/>
                </a:path>
              </a:pathLst>
            </a:custGeom>
            <a:solidFill>
              <a:srgbClr val="EDF0F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451776" y="4279317"/>
            <a:ext cx="4235023" cy="1397583"/>
            <a:chOff x="0" y="0"/>
            <a:chExt cx="2623191" cy="338343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23191" cy="3383431"/>
            </a:xfrm>
            <a:custGeom>
              <a:avLst/>
              <a:gdLst/>
              <a:ahLst/>
              <a:cxnLst/>
              <a:rect l="l" t="t" r="r" b="b"/>
              <a:pathLst>
                <a:path w="2623191" h="3383431">
                  <a:moveTo>
                    <a:pt x="2498731" y="3383431"/>
                  </a:moveTo>
                  <a:lnTo>
                    <a:pt x="124460" y="3383431"/>
                  </a:lnTo>
                  <a:cubicBezTo>
                    <a:pt x="55880" y="3383431"/>
                    <a:pt x="0" y="3327551"/>
                    <a:pt x="0" y="32589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8731" y="0"/>
                  </a:lnTo>
                  <a:cubicBezTo>
                    <a:pt x="2567312" y="0"/>
                    <a:pt x="2623191" y="55880"/>
                    <a:pt x="2623191" y="124460"/>
                  </a:cubicBezTo>
                  <a:lnTo>
                    <a:pt x="2623191" y="3258971"/>
                  </a:lnTo>
                  <a:cubicBezTo>
                    <a:pt x="2623191" y="3327551"/>
                    <a:pt x="2567312" y="3383431"/>
                    <a:pt x="2498731" y="3383431"/>
                  </a:cubicBezTo>
                  <a:close/>
                </a:path>
              </a:pathLst>
            </a:custGeom>
            <a:solidFill>
              <a:srgbClr val="EDF0F2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592640" y="3700076"/>
            <a:ext cx="2904400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680"/>
              </a:lnSpc>
              <a:spcBef>
                <a:spcPct val="0"/>
              </a:spcBef>
            </a:pPr>
            <a:r>
              <a:rPr lang="en-US" sz="3600" dirty="0">
                <a:solidFill>
                  <a:srgbClr val="000000"/>
                </a:solidFill>
                <a:latin typeface="Open Sans Bold"/>
              </a:rPr>
              <a:t>Employees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476754" y="3700076"/>
            <a:ext cx="3261004" cy="511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60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Open Sans Bold"/>
              </a:rPr>
              <a:t>Departments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072177" y="3669279"/>
            <a:ext cx="3922072" cy="5711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680"/>
              </a:lnSpc>
              <a:spcBef>
                <a:spcPct val="0"/>
              </a:spcBef>
            </a:pPr>
            <a:r>
              <a:rPr lang="en-US" sz="3600" dirty="0" err="1">
                <a:solidFill>
                  <a:srgbClr val="000000"/>
                </a:solidFill>
                <a:latin typeface="Open Sans Bold"/>
              </a:rPr>
              <a:t>Dept_Employees</a:t>
            </a:r>
            <a:endParaRPr lang="en-US" sz="3600" dirty="0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096225" y="1593464"/>
            <a:ext cx="14084886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Open Sans Bold"/>
              </a:rPr>
              <a:t>Data Sets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15788" y="4525131"/>
            <a:ext cx="3262072" cy="1983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ns"/>
              </a:rPr>
              <a:t>EmployeeNo (int) PK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ns"/>
              </a:rPr>
              <a:t>FirstName (varchar(14))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ns"/>
              </a:rPr>
              <a:t>LastName (varchar(16))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ns"/>
              </a:rPr>
              <a:t>BirthDate (Date)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ns"/>
              </a:rPr>
              <a:t>Gender (enum(‘M’,’F’))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ns"/>
              </a:rPr>
              <a:t>HiredDate (Date)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358589" y="4493770"/>
            <a:ext cx="4269600" cy="6497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ns"/>
              </a:rPr>
              <a:t>DepartmentNo (varchar(4)) PK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ns"/>
              </a:rPr>
              <a:t>DepartmentName (varchar(40))</a:t>
            </a:r>
          </a:p>
        </p:txBody>
      </p:sp>
      <p:grpSp>
        <p:nvGrpSpPr>
          <p:cNvPr id="20" name="Group 4">
            <a:extLst>
              <a:ext uri="{FF2B5EF4-FFF2-40B4-BE49-F238E27FC236}">
                <a16:creationId xmlns:a16="http://schemas.microsoft.com/office/drawing/2014/main" id="{602D370E-DE55-0C40-83C6-1D7FEC9FF103}"/>
              </a:ext>
            </a:extLst>
          </p:cNvPr>
          <p:cNvGrpSpPr/>
          <p:nvPr/>
        </p:nvGrpSpPr>
        <p:grpSpPr>
          <a:xfrm>
            <a:off x="8991600" y="4305253"/>
            <a:ext cx="4235023" cy="1739064"/>
            <a:chOff x="0" y="0"/>
            <a:chExt cx="2623191" cy="3383431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FFE600E9-1028-284C-AF01-A9C7538FCA81}"/>
                </a:ext>
              </a:extLst>
            </p:cNvPr>
            <p:cNvSpPr/>
            <p:nvPr/>
          </p:nvSpPr>
          <p:spPr>
            <a:xfrm>
              <a:off x="0" y="0"/>
              <a:ext cx="2623191" cy="3383431"/>
            </a:xfrm>
            <a:custGeom>
              <a:avLst/>
              <a:gdLst/>
              <a:ahLst/>
              <a:cxnLst/>
              <a:rect l="l" t="t" r="r" b="b"/>
              <a:pathLst>
                <a:path w="2623191" h="3383431">
                  <a:moveTo>
                    <a:pt x="2498731" y="3383431"/>
                  </a:moveTo>
                  <a:lnTo>
                    <a:pt x="124460" y="3383431"/>
                  </a:lnTo>
                  <a:cubicBezTo>
                    <a:pt x="55880" y="3383431"/>
                    <a:pt x="0" y="3327551"/>
                    <a:pt x="0" y="32589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8731" y="0"/>
                  </a:lnTo>
                  <a:cubicBezTo>
                    <a:pt x="2567312" y="0"/>
                    <a:pt x="2623191" y="55880"/>
                    <a:pt x="2623191" y="124460"/>
                  </a:cubicBezTo>
                  <a:lnTo>
                    <a:pt x="2623191" y="3258971"/>
                  </a:lnTo>
                  <a:cubicBezTo>
                    <a:pt x="2623191" y="3327551"/>
                    <a:pt x="2567312" y="3383431"/>
                    <a:pt x="2498731" y="3383431"/>
                  </a:cubicBezTo>
                  <a:close/>
                </a:path>
              </a:pathLst>
            </a:custGeom>
            <a:solidFill>
              <a:srgbClr val="EDF0F2"/>
            </a:solidFill>
          </p:spPr>
        </p:sp>
      </p:grpSp>
      <p:sp>
        <p:nvSpPr>
          <p:cNvPr id="22" name="TextBox 16">
            <a:extLst>
              <a:ext uri="{FF2B5EF4-FFF2-40B4-BE49-F238E27FC236}">
                <a16:creationId xmlns:a16="http://schemas.microsoft.com/office/drawing/2014/main" id="{8A2E23DD-5B38-E64D-BAAB-5AC3A580A95E}"/>
              </a:ext>
            </a:extLst>
          </p:cNvPr>
          <p:cNvSpPr txBox="1"/>
          <p:nvPr/>
        </p:nvSpPr>
        <p:spPr>
          <a:xfrm>
            <a:off x="8898413" y="4519706"/>
            <a:ext cx="4269600" cy="13165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ns"/>
              </a:rPr>
              <a:t>EmployeeNo (int) FK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ns"/>
              </a:rPr>
              <a:t>DepartmentNo (varchar(4)) FK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Open Sans"/>
              </a:rPr>
              <a:t>FromDate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(Date)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Open Sans"/>
              </a:rPr>
              <a:t>ToDate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(Date)</a:t>
            </a:r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2CFDA0DE-E24C-3145-9B60-5001C7466F8B}"/>
              </a:ext>
            </a:extLst>
          </p:cNvPr>
          <p:cNvSpPr txBox="1"/>
          <p:nvPr/>
        </p:nvSpPr>
        <p:spPr>
          <a:xfrm>
            <a:off x="9072177" y="6589316"/>
            <a:ext cx="3922072" cy="5711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680"/>
              </a:lnSpc>
              <a:spcBef>
                <a:spcPct val="0"/>
              </a:spcBef>
            </a:pPr>
            <a:r>
              <a:rPr lang="en-US" sz="3600" dirty="0" err="1">
                <a:solidFill>
                  <a:srgbClr val="000000"/>
                </a:solidFill>
                <a:latin typeface="Open Sans Bold"/>
              </a:rPr>
              <a:t>Dept_Managers</a:t>
            </a:r>
            <a:endParaRPr lang="en-US" sz="3600" dirty="0">
              <a:solidFill>
                <a:srgbClr val="000000"/>
              </a:solidFill>
              <a:latin typeface="Open Sans Bold"/>
            </a:endParaRPr>
          </a:p>
        </p:txBody>
      </p:sp>
      <p:grpSp>
        <p:nvGrpSpPr>
          <p:cNvPr id="24" name="Group 4">
            <a:extLst>
              <a:ext uri="{FF2B5EF4-FFF2-40B4-BE49-F238E27FC236}">
                <a16:creationId xmlns:a16="http://schemas.microsoft.com/office/drawing/2014/main" id="{2F03746A-C094-C846-8F91-03E69BB7C116}"/>
              </a:ext>
            </a:extLst>
          </p:cNvPr>
          <p:cNvGrpSpPr/>
          <p:nvPr/>
        </p:nvGrpSpPr>
        <p:grpSpPr>
          <a:xfrm>
            <a:off x="8991600" y="7225290"/>
            <a:ext cx="4235023" cy="1739064"/>
            <a:chOff x="0" y="0"/>
            <a:chExt cx="2623191" cy="3383431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0AEAE260-B8AA-3144-BA5C-5115264D957E}"/>
                </a:ext>
              </a:extLst>
            </p:cNvPr>
            <p:cNvSpPr/>
            <p:nvPr/>
          </p:nvSpPr>
          <p:spPr>
            <a:xfrm>
              <a:off x="0" y="0"/>
              <a:ext cx="2623191" cy="3383431"/>
            </a:xfrm>
            <a:custGeom>
              <a:avLst/>
              <a:gdLst/>
              <a:ahLst/>
              <a:cxnLst/>
              <a:rect l="l" t="t" r="r" b="b"/>
              <a:pathLst>
                <a:path w="2623191" h="3383431">
                  <a:moveTo>
                    <a:pt x="2498731" y="3383431"/>
                  </a:moveTo>
                  <a:lnTo>
                    <a:pt x="124460" y="3383431"/>
                  </a:lnTo>
                  <a:cubicBezTo>
                    <a:pt x="55880" y="3383431"/>
                    <a:pt x="0" y="3327551"/>
                    <a:pt x="0" y="32589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8731" y="0"/>
                  </a:lnTo>
                  <a:cubicBezTo>
                    <a:pt x="2567312" y="0"/>
                    <a:pt x="2623191" y="55880"/>
                    <a:pt x="2623191" y="124460"/>
                  </a:cubicBezTo>
                  <a:lnTo>
                    <a:pt x="2623191" y="3258971"/>
                  </a:lnTo>
                  <a:cubicBezTo>
                    <a:pt x="2623191" y="3327551"/>
                    <a:pt x="2567312" y="3383431"/>
                    <a:pt x="2498731" y="3383431"/>
                  </a:cubicBezTo>
                  <a:close/>
                </a:path>
              </a:pathLst>
            </a:custGeom>
            <a:solidFill>
              <a:srgbClr val="EDF0F2"/>
            </a:solidFill>
          </p:spPr>
        </p:sp>
      </p:grpSp>
      <p:sp>
        <p:nvSpPr>
          <p:cNvPr id="26" name="TextBox 16">
            <a:extLst>
              <a:ext uri="{FF2B5EF4-FFF2-40B4-BE49-F238E27FC236}">
                <a16:creationId xmlns:a16="http://schemas.microsoft.com/office/drawing/2014/main" id="{6FE5B0C3-3020-EB44-8459-4C80E84607B7}"/>
              </a:ext>
            </a:extLst>
          </p:cNvPr>
          <p:cNvSpPr txBox="1"/>
          <p:nvPr/>
        </p:nvSpPr>
        <p:spPr>
          <a:xfrm>
            <a:off x="8898413" y="7439743"/>
            <a:ext cx="4269600" cy="13165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ns"/>
              </a:rPr>
              <a:t>EmployeeNo (int) FK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ns"/>
              </a:rPr>
              <a:t>DepartmentNo (varchar(4)) FK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Open Sans"/>
              </a:rPr>
              <a:t>FromDate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(Date)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Open Sans"/>
              </a:rPr>
              <a:t>ToDate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(Date)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5855FD80-E21E-0F4A-9FEC-E68FB6049414}"/>
              </a:ext>
            </a:extLst>
          </p:cNvPr>
          <p:cNvSpPr txBox="1"/>
          <p:nvPr/>
        </p:nvSpPr>
        <p:spPr>
          <a:xfrm>
            <a:off x="13717766" y="3664598"/>
            <a:ext cx="3922072" cy="5711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680"/>
              </a:lnSpc>
              <a:spcBef>
                <a:spcPct val="0"/>
              </a:spcBef>
            </a:pPr>
            <a:r>
              <a:rPr lang="en-US" sz="3600" dirty="0">
                <a:solidFill>
                  <a:srgbClr val="000000"/>
                </a:solidFill>
                <a:latin typeface="Open Sans Bold"/>
              </a:rPr>
              <a:t>Salaries</a:t>
            </a:r>
          </a:p>
        </p:txBody>
      </p:sp>
      <p:grpSp>
        <p:nvGrpSpPr>
          <p:cNvPr id="28" name="Group 4">
            <a:extLst>
              <a:ext uri="{FF2B5EF4-FFF2-40B4-BE49-F238E27FC236}">
                <a16:creationId xmlns:a16="http://schemas.microsoft.com/office/drawing/2014/main" id="{7B51004F-7194-FE41-AF63-1A1D8D6908EC}"/>
              </a:ext>
            </a:extLst>
          </p:cNvPr>
          <p:cNvGrpSpPr/>
          <p:nvPr/>
        </p:nvGrpSpPr>
        <p:grpSpPr>
          <a:xfrm>
            <a:off x="13637189" y="4300572"/>
            <a:ext cx="4235023" cy="1739064"/>
            <a:chOff x="0" y="0"/>
            <a:chExt cx="2623191" cy="3383431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14FF6F04-9688-8148-BCBF-37D1BCA5CC57}"/>
                </a:ext>
              </a:extLst>
            </p:cNvPr>
            <p:cNvSpPr/>
            <p:nvPr/>
          </p:nvSpPr>
          <p:spPr>
            <a:xfrm>
              <a:off x="0" y="0"/>
              <a:ext cx="2623191" cy="3383431"/>
            </a:xfrm>
            <a:custGeom>
              <a:avLst/>
              <a:gdLst/>
              <a:ahLst/>
              <a:cxnLst/>
              <a:rect l="l" t="t" r="r" b="b"/>
              <a:pathLst>
                <a:path w="2623191" h="3383431">
                  <a:moveTo>
                    <a:pt x="2498731" y="3383431"/>
                  </a:moveTo>
                  <a:lnTo>
                    <a:pt x="124460" y="3383431"/>
                  </a:lnTo>
                  <a:cubicBezTo>
                    <a:pt x="55880" y="3383431"/>
                    <a:pt x="0" y="3327551"/>
                    <a:pt x="0" y="32589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8731" y="0"/>
                  </a:lnTo>
                  <a:cubicBezTo>
                    <a:pt x="2567312" y="0"/>
                    <a:pt x="2623191" y="55880"/>
                    <a:pt x="2623191" y="124460"/>
                  </a:cubicBezTo>
                  <a:lnTo>
                    <a:pt x="2623191" y="3258971"/>
                  </a:lnTo>
                  <a:cubicBezTo>
                    <a:pt x="2623191" y="3327551"/>
                    <a:pt x="2567312" y="3383431"/>
                    <a:pt x="2498731" y="3383431"/>
                  </a:cubicBezTo>
                  <a:close/>
                </a:path>
              </a:pathLst>
            </a:custGeom>
            <a:solidFill>
              <a:srgbClr val="EDF0F2"/>
            </a:solidFill>
          </p:spPr>
        </p:sp>
      </p:grpSp>
      <p:sp>
        <p:nvSpPr>
          <p:cNvPr id="30" name="TextBox 16">
            <a:extLst>
              <a:ext uri="{FF2B5EF4-FFF2-40B4-BE49-F238E27FC236}">
                <a16:creationId xmlns:a16="http://schemas.microsoft.com/office/drawing/2014/main" id="{D90EEE41-A742-0347-805D-0710495A3FFD}"/>
              </a:ext>
            </a:extLst>
          </p:cNvPr>
          <p:cNvSpPr txBox="1"/>
          <p:nvPr/>
        </p:nvSpPr>
        <p:spPr>
          <a:xfrm>
            <a:off x="13544002" y="4515025"/>
            <a:ext cx="4269600" cy="13165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ns"/>
              </a:rPr>
              <a:t>EmployeeNo (int) FK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ns"/>
              </a:rPr>
              <a:t>Salary (float)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Open Sans"/>
              </a:rPr>
              <a:t>FromDate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(Date)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Open Sans"/>
              </a:rPr>
              <a:t>ToDate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(Date)</a:t>
            </a:r>
          </a:p>
        </p:txBody>
      </p:sp>
      <p:sp>
        <p:nvSpPr>
          <p:cNvPr id="31" name="TextBox 12">
            <a:extLst>
              <a:ext uri="{FF2B5EF4-FFF2-40B4-BE49-F238E27FC236}">
                <a16:creationId xmlns:a16="http://schemas.microsoft.com/office/drawing/2014/main" id="{49A87C2E-8222-D344-BFB8-753184E72E48}"/>
              </a:ext>
            </a:extLst>
          </p:cNvPr>
          <p:cNvSpPr txBox="1"/>
          <p:nvPr/>
        </p:nvSpPr>
        <p:spPr>
          <a:xfrm>
            <a:off x="13717766" y="6649949"/>
            <a:ext cx="3922072" cy="5711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680"/>
              </a:lnSpc>
              <a:spcBef>
                <a:spcPct val="0"/>
              </a:spcBef>
            </a:pPr>
            <a:r>
              <a:rPr lang="en-US" sz="3600" dirty="0">
                <a:solidFill>
                  <a:srgbClr val="000000"/>
                </a:solidFill>
                <a:latin typeface="Open Sans Bold"/>
              </a:rPr>
              <a:t>Titles</a:t>
            </a:r>
          </a:p>
        </p:txBody>
      </p:sp>
      <p:grpSp>
        <p:nvGrpSpPr>
          <p:cNvPr id="32" name="Group 4">
            <a:extLst>
              <a:ext uri="{FF2B5EF4-FFF2-40B4-BE49-F238E27FC236}">
                <a16:creationId xmlns:a16="http://schemas.microsoft.com/office/drawing/2014/main" id="{78A5E8D4-5D6D-394E-B564-986823E66003}"/>
              </a:ext>
            </a:extLst>
          </p:cNvPr>
          <p:cNvGrpSpPr/>
          <p:nvPr/>
        </p:nvGrpSpPr>
        <p:grpSpPr>
          <a:xfrm>
            <a:off x="13637189" y="7285923"/>
            <a:ext cx="4235023" cy="1739064"/>
            <a:chOff x="0" y="0"/>
            <a:chExt cx="2623191" cy="3383431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BD099EBE-3971-CE4A-AF35-A8C9AD87ACF4}"/>
                </a:ext>
              </a:extLst>
            </p:cNvPr>
            <p:cNvSpPr/>
            <p:nvPr/>
          </p:nvSpPr>
          <p:spPr>
            <a:xfrm>
              <a:off x="0" y="0"/>
              <a:ext cx="2623191" cy="3383431"/>
            </a:xfrm>
            <a:custGeom>
              <a:avLst/>
              <a:gdLst/>
              <a:ahLst/>
              <a:cxnLst/>
              <a:rect l="l" t="t" r="r" b="b"/>
              <a:pathLst>
                <a:path w="2623191" h="3383431">
                  <a:moveTo>
                    <a:pt x="2498731" y="3383431"/>
                  </a:moveTo>
                  <a:lnTo>
                    <a:pt x="124460" y="3383431"/>
                  </a:lnTo>
                  <a:cubicBezTo>
                    <a:pt x="55880" y="3383431"/>
                    <a:pt x="0" y="3327551"/>
                    <a:pt x="0" y="32589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8731" y="0"/>
                  </a:lnTo>
                  <a:cubicBezTo>
                    <a:pt x="2567312" y="0"/>
                    <a:pt x="2623191" y="55880"/>
                    <a:pt x="2623191" y="124460"/>
                  </a:cubicBezTo>
                  <a:lnTo>
                    <a:pt x="2623191" y="3258971"/>
                  </a:lnTo>
                  <a:cubicBezTo>
                    <a:pt x="2623191" y="3327551"/>
                    <a:pt x="2567312" y="3383431"/>
                    <a:pt x="2498731" y="3383431"/>
                  </a:cubicBezTo>
                  <a:close/>
                </a:path>
              </a:pathLst>
            </a:custGeom>
            <a:solidFill>
              <a:srgbClr val="EDF0F2"/>
            </a:solidFill>
          </p:spPr>
        </p:sp>
      </p:grpSp>
      <p:sp>
        <p:nvSpPr>
          <p:cNvPr id="34" name="TextBox 16">
            <a:extLst>
              <a:ext uri="{FF2B5EF4-FFF2-40B4-BE49-F238E27FC236}">
                <a16:creationId xmlns:a16="http://schemas.microsoft.com/office/drawing/2014/main" id="{E0517D2F-8147-D142-8FE7-7FF4C98B2A87}"/>
              </a:ext>
            </a:extLst>
          </p:cNvPr>
          <p:cNvSpPr txBox="1"/>
          <p:nvPr/>
        </p:nvSpPr>
        <p:spPr>
          <a:xfrm>
            <a:off x="13544002" y="7500376"/>
            <a:ext cx="4269600" cy="13165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ns"/>
              </a:rPr>
              <a:t>EmployeeNo (int) FK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ns"/>
              </a:rPr>
              <a:t>Title (varchar(50)) PK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Open Sans"/>
              </a:rPr>
              <a:t>FromDate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(Date)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Open Sans"/>
              </a:rPr>
              <a:t>ToDate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(Date)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56371"/>
            <a:ext cx="16230600" cy="18156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908"/>
              </a:lnSpc>
            </a:pPr>
            <a:r>
              <a:rPr lang="en-US" sz="11556" dirty="0">
                <a:solidFill>
                  <a:srgbClr val="000000"/>
                </a:solidFill>
                <a:latin typeface="Open Sans Bold Italics"/>
              </a:rPr>
              <a:t>select |  from | where</a:t>
            </a:r>
          </a:p>
        </p:txBody>
      </p:sp>
      <p:sp>
        <p:nvSpPr>
          <p:cNvPr id="3" name="AutoShape 3"/>
          <p:cNvSpPr/>
          <p:nvPr/>
        </p:nvSpPr>
        <p:spPr>
          <a:xfrm>
            <a:off x="0" y="4016001"/>
            <a:ext cx="19019566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027621" y="4398143"/>
            <a:ext cx="6617165" cy="3648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</a:pPr>
            <a:r>
              <a:rPr lang="en-US" sz="2599" dirty="0">
                <a:solidFill>
                  <a:srgbClr val="000000"/>
                </a:solidFill>
                <a:latin typeface="Open Sans Bold"/>
              </a:rPr>
              <a:t>Key Ideas</a:t>
            </a:r>
          </a:p>
          <a:p>
            <a:pPr marL="561332" lvl="1" indent="-280666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Open Sans"/>
              </a:rPr>
              <a:t>Result set / data frame</a:t>
            </a:r>
          </a:p>
          <a:p>
            <a:pPr marL="561332" lvl="1" indent="-280666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Open Sans"/>
              </a:rPr>
              <a:t>Grouping</a:t>
            </a:r>
          </a:p>
          <a:p>
            <a:pPr marL="1122665" lvl="2" indent="-374222">
              <a:lnSpc>
                <a:spcPts val="3639"/>
              </a:lnSpc>
              <a:buFont typeface="Arial"/>
              <a:buChar char="⚬"/>
            </a:pPr>
            <a:r>
              <a:rPr lang="en-US" sz="2599" dirty="0">
                <a:solidFill>
                  <a:srgbClr val="000000"/>
                </a:solidFill>
                <a:latin typeface="Open Sans"/>
              </a:rPr>
              <a:t>if you are aggregating your data at a level higher than the level of the table, you MUST aggregate your metrics and group your dimensions</a:t>
            </a:r>
          </a:p>
          <a:p>
            <a:pPr marL="561332" lvl="1" indent="-280666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Open Sans"/>
              </a:rPr>
              <a:t>Aliasing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08384" y="9515205"/>
            <a:ext cx="510815" cy="3827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dirty="0">
                <a:solidFill>
                  <a:srgbClr val="000000"/>
                </a:solidFill>
                <a:latin typeface="HK Grotesk Medium"/>
              </a:rPr>
              <a:t>01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3378083"/>
            <a:ext cx="5676900" cy="3938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dirty="0">
                <a:solidFill>
                  <a:srgbClr val="000000"/>
                </a:solidFill>
                <a:latin typeface="Fira Code Light"/>
              </a:rPr>
              <a:t>select * from </a:t>
            </a:r>
            <a:r>
              <a:rPr lang="en-US" sz="2199" dirty="0" err="1">
                <a:solidFill>
                  <a:srgbClr val="000000"/>
                </a:solidFill>
                <a:latin typeface="Fira Code Light"/>
              </a:rPr>
              <a:t>table_name</a:t>
            </a:r>
            <a:r>
              <a:rPr lang="en-US" sz="2199" dirty="0">
                <a:solidFill>
                  <a:srgbClr val="000000"/>
                </a:solidFill>
                <a:latin typeface="Fira Code Light"/>
              </a:rPr>
              <a:t> limit 5</a:t>
            </a:r>
          </a:p>
        </p:txBody>
      </p:sp>
      <p:sp>
        <p:nvSpPr>
          <p:cNvPr id="7" name="AutoShape 7"/>
          <p:cNvSpPr/>
          <p:nvPr/>
        </p:nvSpPr>
        <p:spPr>
          <a:xfrm>
            <a:off x="10025984" y="4455293"/>
            <a:ext cx="7637960" cy="3591561"/>
          </a:xfrm>
          <a:prstGeom prst="rect">
            <a:avLst/>
          </a:prstGeom>
          <a:solidFill>
            <a:srgbClr val="F8ECA3"/>
          </a:solidFill>
        </p:spPr>
      </p:sp>
      <p:sp>
        <p:nvSpPr>
          <p:cNvPr id="8" name="TextBox 8"/>
          <p:cNvSpPr txBox="1"/>
          <p:nvPr/>
        </p:nvSpPr>
        <p:spPr>
          <a:xfrm>
            <a:off x="10536381" y="4621243"/>
            <a:ext cx="6617165" cy="3214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</a:pPr>
            <a:r>
              <a:rPr lang="en-US" sz="2599" dirty="0">
                <a:solidFill>
                  <a:srgbClr val="000000"/>
                </a:solidFill>
                <a:latin typeface="Fira Code Light Bold"/>
              </a:rPr>
              <a:t>Exercise</a:t>
            </a:r>
          </a:p>
          <a:p>
            <a:pPr marL="561332" lvl="1" indent="-280666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Fira Code Light"/>
              </a:rPr>
              <a:t>Query all employees </a:t>
            </a:r>
            <a:r>
              <a:rPr lang="en-US" sz="2599" dirty="0" err="1">
                <a:solidFill>
                  <a:srgbClr val="000000"/>
                </a:solidFill>
                <a:latin typeface="Fira Code Light"/>
              </a:rPr>
              <a:t>firstName</a:t>
            </a:r>
            <a:r>
              <a:rPr lang="en-US" sz="2599" dirty="0">
                <a:solidFill>
                  <a:srgbClr val="000000"/>
                </a:solidFill>
                <a:latin typeface="Fira Code Light"/>
              </a:rPr>
              <a:t>, LastName and BirthDate</a:t>
            </a:r>
          </a:p>
          <a:p>
            <a:pPr marL="561332" lvl="1" indent="-280666">
              <a:lnSpc>
                <a:spcPts val="3639"/>
              </a:lnSpc>
              <a:buFont typeface="Arial"/>
              <a:buChar char="•"/>
            </a:pPr>
            <a:endParaRPr lang="en-US" sz="2599" dirty="0">
              <a:solidFill>
                <a:srgbClr val="000000"/>
              </a:solidFill>
              <a:latin typeface="Fira Code Light"/>
            </a:endParaRPr>
          </a:p>
          <a:p>
            <a:pPr marL="561332" lvl="1" indent="-280666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Fira Code Light"/>
              </a:rPr>
              <a:t>What is the average salary earned by employees? </a:t>
            </a:r>
          </a:p>
          <a:p>
            <a:pPr marL="561332" lvl="1" indent="-280666">
              <a:lnSpc>
                <a:spcPts val="3639"/>
              </a:lnSpc>
              <a:buFont typeface="Arial"/>
              <a:buChar char="•"/>
            </a:pPr>
            <a:endParaRPr lang="en-US" sz="2599" dirty="0">
              <a:solidFill>
                <a:srgbClr val="000000"/>
              </a:solidFill>
              <a:latin typeface="Fira Code Light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E41460FA-A7BA-DEC9-48F8-59DD49D9ABFA}"/>
              </a:ext>
            </a:extLst>
          </p:cNvPr>
          <p:cNvSpPr txBox="1"/>
          <p:nvPr/>
        </p:nvSpPr>
        <p:spPr>
          <a:xfrm>
            <a:off x="1241611" y="9432165"/>
            <a:ext cx="8867733" cy="465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70"/>
              </a:lnSpc>
            </a:pPr>
            <a:r>
              <a:rPr lang="en-US" sz="2199" dirty="0">
                <a:solidFill>
                  <a:srgbClr val="000000"/>
                </a:solidFill>
                <a:latin typeface="HK Grotesk Medium"/>
              </a:rPr>
              <a:t>Query a dataset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1678802" y="5584327"/>
            <a:ext cx="11178179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0509626" y="266700"/>
            <a:ext cx="8277943" cy="470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7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</a:rPr>
              <a:t>Types of joins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8153400" y="1137762"/>
            <a:ext cx="1914673" cy="1112342"/>
            <a:chOff x="0" y="0"/>
            <a:chExt cx="2552898" cy="148312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483123" cy="1483123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84A4B7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1069775" y="0"/>
              <a:ext cx="1483123" cy="1483123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</p:grpSp>
      <p:grpSp>
        <p:nvGrpSpPr>
          <p:cNvPr id="11" name="Group 11"/>
          <p:cNvGrpSpPr/>
          <p:nvPr/>
        </p:nvGrpSpPr>
        <p:grpSpPr>
          <a:xfrm>
            <a:off x="8204598" y="4068010"/>
            <a:ext cx="1913723" cy="1111790"/>
            <a:chOff x="0" y="0"/>
            <a:chExt cx="2551630" cy="1482386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1482386" cy="1482386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80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1069244" y="0"/>
              <a:ext cx="1482386" cy="1482386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80"/>
                  </a:lnSpc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0509626" y="4227147"/>
            <a:ext cx="7627147" cy="762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47"/>
              </a:lnSpc>
            </a:pPr>
            <a:r>
              <a:rPr lang="en-US" sz="2440" dirty="0">
                <a:solidFill>
                  <a:srgbClr val="000000"/>
                </a:solidFill>
                <a:latin typeface="Open Sans Bold"/>
              </a:rPr>
              <a:t>INNER JOIN - </a:t>
            </a:r>
            <a:r>
              <a:rPr lang="en-US" sz="2440" dirty="0">
                <a:solidFill>
                  <a:srgbClr val="000000"/>
                </a:solidFill>
                <a:latin typeface="Open Sans"/>
              </a:rPr>
              <a:t>returns records that have matching values in </a:t>
            </a:r>
            <a:r>
              <a:rPr lang="en-US" sz="2440" dirty="0">
                <a:solidFill>
                  <a:srgbClr val="000000"/>
                </a:solidFill>
                <a:latin typeface="Open Sans Bold"/>
              </a:rPr>
              <a:t>both</a:t>
            </a:r>
            <a:r>
              <a:rPr lang="en-US" sz="2440" dirty="0">
                <a:solidFill>
                  <a:srgbClr val="000000"/>
                </a:solidFill>
                <a:latin typeface="Open Sans"/>
              </a:rPr>
              <a:t> tables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509626" y="1304563"/>
            <a:ext cx="7778374" cy="78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1"/>
              </a:lnSpc>
            </a:pPr>
            <a:r>
              <a:rPr lang="en-US" sz="2443" dirty="0">
                <a:solidFill>
                  <a:srgbClr val="000000"/>
                </a:solidFill>
                <a:latin typeface="Open Sans Bold"/>
              </a:rPr>
              <a:t>LEFT JOIN</a:t>
            </a:r>
            <a:r>
              <a:rPr lang="en-US" sz="2443" dirty="0">
                <a:solidFill>
                  <a:srgbClr val="000000"/>
                </a:solidFill>
                <a:latin typeface="Open Sans"/>
              </a:rPr>
              <a:t> - returns all records from the table 1 (left table) and matching records from table 2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613908" y="5752520"/>
            <a:ext cx="7490264" cy="762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47"/>
              </a:lnSpc>
            </a:pPr>
            <a:r>
              <a:rPr lang="en-US" sz="2440" dirty="0">
                <a:solidFill>
                  <a:srgbClr val="000000"/>
                </a:solidFill>
                <a:latin typeface="Open Sans Bold"/>
              </a:rPr>
              <a:t>OUTER JOIN - </a:t>
            </a:r>
            <a:r>
              <a:rPr lang="en-US" sz="2440" dirty="0">
                <a:solidFill>
                  <a:srgbClr val="000000"/>
                </a:solidFill>
                <a:latin typeface="Open Sans"/>
              </a:rPr>
              <a:t>returns all records from both tables - i.e. those with and without a match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271718" y="1078706"/>
            <a:ext cx="6439744" cy="7253878"/>
            <a:chOff x="0" y="66675"/>
            <a:chExt cx="8586325" cy="9671837"/>
          </a:xfrm>
        </p:grpSpPr>
        <p:sp>
          <p:nvSpPr>
            <p:cNvPr id="29" name="TextBox 29"/>
            <p:cNvSpPr txBox="1"/>
            <p:nvPr/>
          </p:nvSpPr>
          <p:spPr>
            <a:xfrm>
              <a:off x="238907" y="66675"/>
              <a:ext cx="7654424" cy="17166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889"/>
                </a:lnSpc>
              </a:pPr>
              <a:r>
                <a:rPr lang="en-US" sz="8829">
                  <a:solidFill>
                    <a:srgbClr val="000000"/>
                  </a:solidFill>
                  <a:latin typeface="Open Sans Bold"/>
                </a:rPr>
                <a:t>Joins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2437539"/>
              <a:ext cx="8586325" cy="73009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>
                <a:lnSpc>
                  <a:spcPts val="387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000000"/>
                  </a:solidFill>
                  <a:latin typeface="Open Sans"/>
                </a:rPr>
                <a:t>used to combine data from multiple tables by adding columns</a:t>
              </a:r>
            </a:p>
            <a:p>
              <a:pPr>
                <a:lnSpc>
                  <a:spcPts val="3870"/>
                </a:lnSpc>
              </a:pPr>
              <a:endParaRPr lang="en-US" sz="3000" dirty="0">
                <a:solidFill>
                  <a:srgbClr val="000000"/>
                </a:solidFill>
                <a:latin typeface="Open Sans"/>
              </a:endParaRPr>
            </a:p>
            <a:p>
              <a:pPr marL="647700" lvl="1" indent="-323850">
                <a:lnSpc>
                  <a:spcPts val="387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000000"/>
                  </a:solidFill>
                  <a:latin typeface="Open Sans"/>
                </a:rPr>
                <a:t>combine on a common key </a:t>
              </a:r>
            </a:p>
            <a:p>
              <a:pPr>
                <a:lnSpc>
                  <a:spcPts val="3870"/>
                </a:lnSpc>
              </a:pPr>
              <a:endParaRPr lang="en-US" sz="3000" dirty="0">
                <a:solidFill>
                  <a:srgbClr val="000000"/>
                </a:solidFill>
                <a:latin typeface="Open Sans"/>
              </a:endParaRPr>
            </a:p>
            <a:p>
              <a:pPr marL="647700" lvl="1" indent="-323850">
                <a:lnSpc>
                  <a:spcPts val="387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000000"/>
                  </a:solidFill>
                  <a:latin typeface="Open Sans"/>
                </a:rPr>
                <a:t>beware of duplicating records</a:t>
              </a:r>
            </a:p>
            <a:p>
              <a:pPr marL="1295400" lvl="2" indent="-431800">
                <a:lnSpc>
                  <a:spcPts val="3870"/>
                </a:lnSpc>
                <a:buFont typeface="Arial"/>
                <a:buChar char="⚬"/>
              </a:pPr>
              <a:r>
                <a:rPr lang="en-US" sz="3000" dirty="0">
                  <a:solidFill>
                    <a:srgbClr val="000000"/>
                  </a:solidFill>
                  <a:latin typeface="Open Sans"/>
                </a:rPr>
                <a:t>are you using all primary keys to join tables?</a:t>
              </a:r>
            </a:p>
            <a:p>
              <a:pPr marL="1295400" lvl="2" indent="-431800">
                <a:lnSpc>
                  <a:spcPts val="3870"/>
                </a:lnSpc>
                <a:buFont typeface="Arial"/>
                <a:buChar char="⚬"/>
              </a:pPr>
              <a:r>
                <a:rPr lang="en-US" sz="3000" dirty="0">
                  <a:solidFill>
                    <a:srgbClr val="000000"/>
                  </a:solidFill>
                  <a:latin typeface="Open Sans"/>
                </a:rPr>
                <a:t>are your tables aggregated to the same level?</a:t>
              </a:r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708384" y="9515206"/>
            <a:ext cx="452817" cy="3822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HK Grotesk Medium"/>
              </a:rPr>
              <a:t>02</a:t>
            </a:r>
          </a:p>
        </p:txBody>
      </p:sp>
      <p:sp>
        <p:nvSpPr>
          <p:cNvPr id="32" name="AutoShape 32"/>
          <p:cNvSpPr/>
          <p:nvPr/>
        </p:nvSpPr>
        <p:spPr>
          <a:xfrm>
            <a:off x="10094059" y="7223851"/>
            <a:ext cx="7534834" cy="2673625"/>
          </a:xfrm>
          <a:prstGeom prst="rect">
            <a:avLst/>
          </a:prstGeom>
          <a:solidFill>
            <a:srgbClr val="F8ECA3"/>
          </a:solidFill>
        </p:spPr>
      </p:sp>
      <p:sp>
        <p:nvSpPr>
          <p:cNvPr id="33" name="TextBox 33"/>
          <p:cNvSpPr txBox="1"/>
          <p:nvPr/>
        </p:nvSpPr>
        <p:spPr>
          <a:xfrm>
            <a:off x="10509626" y="7295245"/>
            <a:ext cx="6617165" cy="2291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</a:pPr>
            <a:r>
              <a:rPr lang="en-US" sz="2599" dirty="0">
                <a:solidFill>
                  <a:srgbClr val="000000"/>
                </a:solidFill>
                <a:latin typeface="Fira Code Light Bold"/>
              </a:rPr>
              <a:t>Exercise</a:t>
            </a:r>
          </a:p>
          <a:p>
            <a:pPr marL="561332" lvl="1" indent="-280666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Fira Code Light"/>
              </a:rPr>
              <a:t>What is the average salary earned by male employee? </a:t>
            </a:r>
          </a:p>
          <a:p>
            <a:pPr marL="561332" lvl="1" indent="-280666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Fira Code Light"/>
              </a:rPr>
              <a:t>Query the number of employee in each departments.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CDD5E6D-95D0-CEF5-95C1-DB04194769CB}"/>
              </a:ext>
            </a:extLst>
          </p:cNvPr>
          <p:cNvGrpSpPr/>
          <p:nvPr/>
        </p:nvGrpSpPr>
        <p:grpSpPr>
          <a:xfrm>
            <a:off x="8295582" y="4477491"/>
            <a:ext cx="1915639" cy="2234455"/>
            <a:chOff x="8182776" y="5838837"/>
            <a:chExt cx="1915639" cy="2234455"/>
          </a:xfrm>
        </p:grpSpPr>
        <p:grpSp>
          <p:nvGrpSpPr>
            <p:cNvPr id="18" name="Group 18"/>
            <p:cNvGrpSpPr/>
            <p:nvPr/>
          </p:nvGrpSpPr>
          <p:grpSpPr>
            <a:xfrm>
              <a:off x="8200674" y="5838837"/>
              <a:ext cx="1897741" cy="2234455"/>
              <a:chOff x="18093" y="52117"/>
              <a:chExt cx="2530322" cy="2979274"/>
            </a:xfrm>
          </p:grpSpPr>
          <p:grpSp>
            <p:nvGrpSpPr>
              <p:cNvPr id="19" name="Group 19"/>
              <p:cNvGrpSpPr/>
              <p:nvPr/>
            </p:nvGrpSpPr>
            <p:grpSpPr>
              <a:xfrm>
                <a:off x="18093" y="52117"/>
                <a:ext cx="1475825" cy="2972210"/>
                <a:chOff x="9920" y="28575"/>
                <a:chExt cx="809173" cy="1629619"/>
              </a:xfrm>
            </p:grpSpPr>
            <p:sp>
              <p:nvSpPr>
                <p:cNvPr id="20" name="Freeform 20"/>
                <p:cNvSpPr/>
                <p:nvPr/>
              </p:nvSpPr>
              <p:spPr>
                <a:xfrm>
                  <a:off x="9920" y="845394"/>
                  <a:ext cx="809173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173" h="812800">
                      <a:moveTo>
                        <a:pt x="404587" y="0"/>
                      </a:moveTo>
                      <a:cubicBezTo>
                        <a:pt x="628326" y="1001"/>
                        <a:pt x="809174" y="182659"/>
                        <a:pt x="809174" y="406400"/>
                      </a:cubicBezTo>
                      <a:cubicBezTo>
                        <a:pt x="809174" y="630141"/>
                        <a:pt x="628326" y="811799"/>
                        <a:pt x="404587" y="812800"/>
                      </a:cubicBezTo>
                      <a:cubicBezTo>
                        <a:pt x="180848" y="811799"/>
                        <a:pt x="0" y="630141"/>
                        <a:pt x="0" y="406400"/>
                      </a:cubicBezTo>
                      <a:cubicBezTo>
                        <a:pt x="0" y="182659"/>
                        <a:pt x="180848" y="1001"/>
                        <a:pt x="404587" y="0"/>
                      </a:cubicBezTo>
                      <a:close/>
                    </a:path>
                  </a:pathLst>
                </a:custGeom>
                <a:solidFill>
                  <a:srgbClr val="84A4B7"/>
                </a:solidFill>
                <a:ln w="38100">
                  <a:noFill/>
                </a:ln>
              </p:spPr>
            </p:sp>
            <p:sp>
              <p:nvSpPr>
                <p:cNvPr id="21" name="TextBox 21"/>
                <p:cNvSpPr txBox="1"/>
                <p:nvPr/>
              </p:nvSpPr>
              <p:spPr>
                <a:xfrm>
                  <a:off x="76200" y="28575"/>
                  <a:ext cx="660400" cy="708025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3079"/>
                    </a:lnSpc>
                  </a:pPr>
                  <a:endParaRPr/>
                </a:p>
              </p:txBody>
            </p:sp>
          </p:grpSp>
          <p:grpSp>
            <p:nvGrpSpPr>
              <p:cNvPr id="22" name="Group 22"/>
              <p:cNvGrpSpPr/>
              <p:nvPr/>
            </p:nvGrpSpPr>
            <p:grpSpPr>
              <a:xfrm>
                <a:off x="1072590" y="52117"/>
                <a:ext cx="1475825" cy="2979274"/>
                <a:chOff x="1813" y="28575"/>
                <a:chExt cx="809173" cy="1633492"/>
              </a:xfrm>
            </p:grpSpPr>
            <p:sp>
              <p:nvSpPr>
                <p:cNvPr id="23" name="Freeform 23"/>
                <p:cNvSpPr/>
                <p:nvPr/>
              </p:nvSpPr>
              <p:spPr>
                <a:xfrm>
                  <a:off x="1813" y="849267"/>
                  <a:ext cx="809173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173" h="812800">
                      <a:moveTo>
                        <a:pt x="404587" y="0"/>
                      </a:moveTo>
                      <a:cubicBezTo>
                        <a:pt x="628326" y="1001"/>
                        <a:pt x="809174" y="182659"/>
                        <a:pt x="809174" y="406400"/>
                      </a:cubicBezTo>
                      <a:cubicBezTo>
                        <a:pt x="809174" y="630141"/>
                        <a:pt x="628326" y="811799"/>
                        <a:pt x="404587" y="812800"/>
                      </a:cubicBezTo>
                      <a:cubicBezTo>
                        <a:pt x="180848" y="811799"/>
                        <a:pt x="0" y="630141"/>
                        <a:pt x="0" y="406400"/>
                      </a:cubicBezTo>
                      <a:cubicBezTo>
                        <a:pt x="0" y="182659"/>
                        <a:pt x="180848" y="1001"/>
                        <a:pt x="404587" y="0"/>
                      </a:cubicBezTo>
                      <a:close/>
                    </a:path>
                  </a:pathLst>
                </a:custGeom>
                <a:solidFill>
                  <a:srgbClr val="84A4B7"/>
                </a:solidFill>
                <a:ln w="38100">
                  <a:solidFill>
                    <a:srgbClr val="000000"/>
                  </a:solidFill>
                </a:ln>
              </p:spPr>
            </p:sp>
            <p:sp>
              <p:nvSpPr>
                <p:cNvPr id="24" name="TextBox 24"/>
                <p:cNvSpPr txBox="1"/>
                <p:nvPr/>
              </p:nvSpPr>
              <p:spPr>
                <a:xfrm>
                  <a:off x="76200" y="28575"/>
                  <a:ext cx="660400" cy="708025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3079"/>
                    </a:lnSpc>
                  </a:pPr>
                  <a:endParaRPr/>
                </a:p>
              </p:txBody>
            </p:sp>
          </p:grpSp>
        </p:grp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3C917BD0-F8D4-0A56-2F23-3DF4403F34F1}"/>
                </a:ext>
              </a:extLst>
            </p:cNvPr>
            <p:cNvSpPr/>
            <p:nvPr/>
          </p:nvSpPr>
          <p:spPr>
            <a:xfrm>
              <a:off x="8182776" y="6961462"/>
              <a:ext cx="1106869" cy="111183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noFill/>
            <a:ln w="38100">
              <a:solidFill>
                <a:srgbClr val="000000"/>
              </a:solidFill>
            </a:ln>
          </p:spPr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F68FB746-961D-7DCC-8802-6E6AF775294A}"/>
              </a:ext>
            </a:extLst>
          </p:cNvPr>
          <p:cNvSpPr/>
          <p:nvPr/>
        </p:nvSpPr>
        <p:spPr>
          <a:xfrm flipH="1">
            <a:off x="9007770" y="4279476"/>
            <a:ext cx="307379" cy="682269"/>
          </a:xfrm>
          <a:prstGeom prst="ellipse">
            <a:avLst/>
          </a:prstGeom>
          <a:solidFill>
            <a:srgbClr val="84A4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7">
            <a:extLst>
              <a:ext uri="{FF2B5EF4-FFF2-40B4-BE49-F238E27FC236}">
                <a16:creationId xmlns:a16="http://schemas.microsoft.com/office/drawing/2014/main" id="{5C9DFB30-A77F-FB55-F552-4DFF5FA987F9}"/>
              </a:ext>
            </a:extLst>
          </p:cNvPr>
          <p:cNvSpPr txBox="1"/>
          <p:nvPr/>
        </p:nvSpPr>
        <p:spPr>
          <a:xfrm>
            <a:off x="1241611" y="9432165"/>
            <a:ext cx="8867733" cy="465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70"/>
              </a:lnSpc>
            </a:pPr>
            <a:r>
              <a:rPr lang="en-US" sz="2199" dirty="0">
                <a:solidFill>
                  <a:srgbClr val="000000"/>
                </a:solidFill>
                <a:latin typeface="HK Grotesk Medium"/>
              </a:rPr>
              <a:t>Join data </a:t>
            </a:r>
          </a:p>
        </p:txBody>
      </p:sp>
      <p:grpSp>
        <p:nvGrpSpPr>
          <p:cNvPr id="38" name="Group 4">
            <a:extLst>
              <a:ext uri="{FF2B5EF4-FFF2-40B4-BE49-F238E27FC236}">
                <a16:creationId xmlns:a16="http://schemas.microsoft.com/office/drawing/2014/main" id="{F174DDCA-BA0C-EE43-9AE7-91ED290DAAEC}"/>
              </a:ext>
            </a:extLst>
          </p:cNvPr>
          <p:cNvGrpSpPr/>
          <p:nvPr/>
        </p:nvGrpSpPr>
        <p:grpSpPr>
          <a:xfrm rot="10800000">
            <a:off x="8143541" y="2565739"/>
            <a:ext cx="1914673" cy="1112342"/>
            <a:chOff x="0" y="0"/>
            <a:chExt cx="2552898" cy="1483123"/>
          </a:xfrm>
        </p:grpSpPr>
        <p:grpSp>
          <p:nvGrpSpPr>
            <p:cNvPr id="39" name="Group 5">
              <a:extLst>
                <a:ext uri="{FF2B5EF4-FFF2-40B4-BE49-F238E27FC236}">
                  <a16:creationId xmlns:a16="http://schemas.microsoft.com/office/drawing/2014/main" id="{8E1E475D-D92D-F645-A2A0-0E4302299E7B}"/>
                </a:ext>
              </a:extLst>
            </p:cNvPr>
            <p:cNvGrpSpPr/>
            <p:nvPr/>
          </p:nvGrpSpPr>
          <p:grpSpPr>
            <a:xfrm>
              <a:off x="0" y="0"/>
              <a:ext cx="1483123" cy="1483123"/>
              <a:chOff x="0" y="0"/>
              <a:chExt cx="812800" cy="812800"/>
            </a:xfrm>
          </p:grpSpPr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F4BD0169-9E38-B240-BC04-4FD7D3C701FA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84A4B7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44" name="TextBox 7">
                <a:extLst>
                  <a:ext uri="{FF2B5EF4-FFF2-40B4-BE49-F238E27FC236}">
                    <a16:creationId xmlns:a16="http://schemas.microsoft.com/office/drawing/2014/main" id="{F6ED2052-E399-9049-B225-A3330D833614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grpSp>
          <p:nvGrpSpPr>
            <p:cNvPr id="40" name="Group 8">
              <a:extLst>
                <a:ext uri="{FF2B5EF4-FFF2-40B4-BE49-F238E27FC236}">
                  <a16:creationId xmlns:a16="http://schemas.microsoft.com/office/drawing/2014/main" id="{BD59C468-F68A-2947-A47D-EF126DD22091}"/>
                </a:ext>
              </a:extLst>
            </p:cNvPr>
            <p:cNvGrpSpPr/>
            <p:nvPr/>
          </p:nvGrpSpPr>
          <p:grpSpPr>
            <a:xfrm>
              <a:off x="1069775" y="0"/>
              <a:ext cx="1483123" cy="1483123"/>
              <a:chOff x="0" y="0"/>
              <a:chExt cx="812800" cy="812800"/>
            </a:xfrm>
          </p:grpSpPr>
          <p:sp>
            <p:nvSpPr>
              <p:cNvPr id="41" name="Freeform 9">
                <a:extLst>
                  <a:ext uri="{FF2B5EF4-FFF2-40B4-BE49-F238E27FC236}">
                    <a16:creationId xmlns:a16="http://schemas.microsoft.com/office/drawing/2014/main" id="{FA9701CA-3720-494C-9F37-0263036BE263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42" name="TextBox 10">
                <a:extLst>
                  <a:ext uri="{FF2B5EF4-FFF2-40B4-BE49-F238E27FC236}">
                    <a16:creationId xmlns:a16="http://schemas.microsoft.com/office/drawing/2014/main" id="{DD9FD6DE-0451-5846-A393-BBD0E266EEC7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</p:grpSp>
      <p:sp>
        <p:nvSpPr>
          <p:cNvPr id="45" name="TextBox 26">
            <a:extLst>
              <a:ext uri="{FF2B5EF4-FFF2-40B4-BE49-F238E27FC236}">
                <a16:creationId xmlns:a16="http://schemas.microsoft.com/office/drawing/2014/main" id="{4E6299F1-5CE9-4849-93FF-CA14328920B9}"/>
              </a:ext>
            </a:extLst>
          </p:cNvPr>
          <p:cNvSpPr txBox="1"/>
          <p:nvPr/>
        </p:nvSpPr>
        <p:spPr>
          <a:xfrm>
            <a:off x="10613908" y="2719501"/>
            <a:ext cx="7778374" cy="799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1"/>
              </a:lnSpc>
            </a:pPr>
            <a:r>
              <a:rPr lang="en-US" sz="2443" dirty="0">
                <a:solidFill>
                  <a:srgbClr val="000000"/>
                </a:solidFill>
                <a:latin typeface="Open Sans Bold"/>
              </a:rPr>
              <a:t>RIGHT JOIN</a:t>
            </a:r>
            <a:r>
              <a:rPr lang="en-US" sz="2443" dirty="0">
                <a:solidFill>
                  <a:srgbClr val="000000"/>
                </a:solidFill>
                <a:latin typeface="Open Sans"/>
              </a:rPr>
              <a:t> - returns all records from the table 2</a:t>
            </a:r>
          </a:p>
          <a:p>
            <a:pPr>
              <a:lnSpc>
                <a:spcPts val="3151"/>
              </a:lnSpc>
            </a:pPr>
            <a:r>
              <a:rPr lang="en-US" sz="2443" dirty="0">
                <a:solidFill>
                  <a:srgbClr val="000000"/>
                </a:solidFill>
                <a:latin typeface="Open Sans"/>
              </a:rPr>
              <a:t> (right table) and matching records from table 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rot="-5400000">
            <a:off x="1678802" y="5584327"/>
            <a:ext cx="11178179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676701" y="9508027"/>
            <a:ext cx="510815" cy="3827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dirty="0">
                <a:solidFill>
                  <a:srgbClr val="000000"/>
                </a:solidFill>
                <a:latin typeface="HK Grotesk Medium"/>
              </a:rPr>
              <a:t>05</a:t>
            </a:r>
          </a:p>
        </p:txBody>
      </p:sp>
      <p:sp>
        <p:nvSpPr>
          <p:cNvPr id="6" name="AutoShape 6"/>
          <p:cNvSpPr/>
          <p:nvPr/>
        </p:nvSpPr>
        <p:spPr>
          <a:xfrm>
            <a:off x="777514" y="6057900"/>
            <a:ext cx="17142320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64A9B01-D649-8BCA-18E1-9EC361602CE9}"/>
              </a:ext>
            </a:extLst>
          </p:cNvPr>
          <p:cNvGrpSpPr/>
          <p:nvPr/>
        </p:nvGrpSpPr>
        <p:grpSpPr>
          <a:xfrm>
            <a:off x="1199606" y="498592"/>
            <a:ext cx="15142139" cy="5406908"/>
            <a:chOff x="868003" y="4917726"/>
            <a:chExt cx="15142139" cy="5406908"/>
          </a:xfrm>
        </p:grpSpPr>
        <p:sp>
          <p:nvSpPr>
            <p:cNvPr id="4" name="TextBox 4"/>
            <p:cNvSpPr txBox="1"/>
            <p:nvPr/>
          </p:nvSpPr>
          <p:spPr>
            <a:xfrm>
              <a:off x="894663" y="5863124"/>
              <a:ext cx="5845405" cy="44615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70"/>
                </a:lnSpc>
              </a:pPr>
              <a:r>
                <a:rPr lang="en-US" sz="3000" dirty="0">
                  <a:solidFill>
                    <a:srgbClr val="000000"/>
                  </a:solidFill>
                  <a:latin typeface="Open Sans"/>
                </a:rPr>
                <a:t>where statement allows you to specify conditions that must be met by the result set. Can use many operators </a:t>
              </a:r>
            </a:p>
            <a:p>
              <a:pPr marL="518160" lvl="1" indent="-259080">
                <a:lnSpc>
                  <a:spcPts val="3096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Open Sans"/>
                </a:rPr>
                <a:t>and </a:t>
              </a:r>
            </a:p>
            <a:p>
              <a:pPr marL="518160" lvl="1" indent="-259080">
                <a:lnSpc>
                  <a:spcPts val="3096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Open Sans"/>
                </a:rPr>
                <a:t>or</a:t>
              </a:r>
            </a:p>
            <a:p>
              <a:pPr marL="518160" lvl="1" indent="-259080">
                <a:lnSpc>
                  <a:spcPts val="3096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Open Sans"/>
                </a:rPr>
                <a:t>= </a:t>
              </a:r>
            </a:p>
            <a:p>
              <a:pPr marL="518160" lvl="1" indent="-259080">
                <a:lnSpc>
                  <a:spcPts val="3096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Open Sans"/>
                </a:rPr>
                <a:t>!=</a:t>
              </a:r>
            </a:p>
            <a:p>
              <a:pPr>
                <a:lnSpc>
                  <a:spcPts val="3870"/>
                </a:lnSpc>
              </a:pPr>
              <a:endParaRPr lang="en-US" sz="2400" dirty="0">
                <a:solidFill>
                  <a:srgbClr val="000000"/>
                </a:solidFill>
                <a:latin typeface="Open Sans"/>
              </a:endParaRPr>
            </a:p>
            <a:p>
              <a:pPr>
                <a:lnSpc>
                  <a:spcPts val="3870"/>
                </a:lnSpc>
              </a:pPr>
              <a:endParaRPr lang="en-US" sz="2400" dirty="0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868003" y="4917726"/>
              <a:ext cx="5210984" cy="8093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272"/>
                </a:lnSpc>
              </a:pPr>
              <a:r>
                <a:rPr lang="en-US" sz="5600" dirty="0">
                  <a:solidFill>
                    <a:srgbClr val="000000"/>
                  </a:solidFill>
                  <a:latin typeface="Open Sans Bold"/>
                </a:rPr>
                <a:t>Filter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7703550" y="5303361"/>
              <a:ext cx="8306592" cy="3092865"/>
            </a:xfrm>
            <a:prstGeom prst="rect">
              <a:avLst/>
            </a:prstGeom>
            <a:solidFill>
              <a:srgbClr val="F8ECA3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951672" y="5541465"/>
              <a:ext cx="7337722" cy="27527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639"/>
                </a:lnSpc>
              </a:pPr>
              <a:r>
                <a:rPr lang="en-US" sz="2599" dirty="0">
                  <a:solidFill>
                    <a:srgbClr val="000000"/>
                  </a:solidFill>
                  <a:latin typeface="Fira Code Light Bold"/>
                </a:rPr>
                <a:t>Exercise</a:t>
              </a:r>
            </a:p>
            <a:p>
              <a:pPr marL="561332" lvl="1" indent="-280666">
                <a:lnSpc>
                  <a:spcPts val="3639"/>
                </a:lnSpc>
                <a:buFont typeface="Arial"/>
                <a:buChar char="•"/>
              </a:pPr>
              <a:r>
                <a:rPr lang="en-US" sz="2599" dirty="0">
                  <a:solidFill>
                    <a:srgbClr val="000000"/>
                  </a:solidFill>
                  <a:latin typeface="Fira Code Light"/>
                </a:rPr>
                <a:t>Identify the salary earned by an employee with an ID of 1016.</a:t>
              </a:r>
            </a:p>
            <a:p>
              <a:pPr>
                <a:lnSpc>
                  <a:spcPts val="3639"/>
                </a:lnSpc>
              </a:pPr>
              <a:endParaRPr lang="en-US" sz="2599" dirty="0">
                <a:solidFill>
                  <a:srgbClr val="000000"/>
                </a:solidFill>
                <a:latin typeface="Fira Code Light"/>
              </a:endParaRPr>
            </a:p>
            <a:p>
              <a:pPr>
                <a:lnSpc>
                  <a:spcPts val="3639"/>
                </a:lnSpc>
              </a:pPr>
              <a:r>
                <a:rPr lang="en-US" sz="2599" dirty="0">
                  <a:solidFill>
                    <a:srgbClr val="000000"/>
                  </a:solidFill>
                  <a:latin typeface="Fira Code Light"/>
                </a:rPr>
                <a:t>What other filters can you add to previous queries?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BF99D6-69E0-6054-7917-F2C92BEF2132}"/>
              </a:ext>
            </a:extLst>
          </p:cNvPr>
          <p:cNvGrpSpPr/>
          <p:nvPr/>
        </p:nvGrpSpPr>
        <p:grpSpPr>
          <a:xfrm>
            <a:off x="777514" y="6311262"/>
            <a:ext cx="15592682" cy="4147624"/>
            <a:chOff x="417460" y="1179956"/>
            <a:chExt cx="15592682" cy="4147624"/>
          </a:xfrm>
        </p:grpSpPr>
        <p:sp>
          <p:nvSpPr>
            <p:cNvPr id="2" name="TextBox 2"/>
            <p:cNvSpPr txBox="1"/>
            <p:nvPr/>
          </p:nvSpPr>
          <p:spPr>
            <a:xfrm>
              <a:off x="417460" y="1545369"/>
              <a:ext cx="6427254" cy="8093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272"/>
                </a:lnSpc>
              </a:pPr>
              <a:r>
                <a:rPr lang="en-US" sz="5600" dirty="0">
                  <a:solidFill>
                    <a:srgbClr val="000000"/>
                  </a:solidFill>
                  <a:latin typeface="Open Sans Bold"/>
                </a:rPr>
                <a:t>Create New Fields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08385" y="2913945"/>
              <a:ext cx="5845405" cy="24136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70"/>
                </a:lnSpc>
              </a:pPr>
              <a:r>
                <a:rPr lang="en-US" sz="3000" dirty="0">
                  <a:solidFill>
                    <a:srgbClr val="000000"/>
                  </a:solidFill>
                  <a:latin typeface="Open Sans"/>
                </a:rPr>
                <a:t>add criteria to select clause to create a new field</a:t>
              </a:r>
            </a:p>
            <a:p>
              <a:pPr>
                <a:lnSpc>
                  <a:spcPts val="3870"/>
                </a:lnSpc>
              </a:pPr>
              <a:endParaRPr lang="en-US" sz="3000" dirty="0">
                <a:solidFill>
                  <a:srgbClr val="000000"/>
                </a:solidFill>
                <a:latin typeface="Open Sans"/>
              </a:endParaRPr>
            </a:p>
            <a:p>
              <a:pPr>
                <a:lnSpc>
                  <a:spcPts val="3870"/>
                </a:lnSpc>
              </a:pPr>
              <a:endParaRPr lang="en-US" sz="3000" dirty="0">
                <a:solidFill>
                  <a:srgbClr val="000000"/>
                </a:solidFill>
                <a:latin typeface="Open Sans"/>
              </a:endParaRPr>
            </a:p>
            <a:p>
              <a:pPr>
                <a:lnSpc>
                  <a:spcPts val="3870"/>
                </a:lnSpc>
              </a:pPr>
              <a:endParaRPr lang="en-US" sz="3000" dirty="0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7703550" y="1179956"/>
              <a:ext cx="8306592" cy="3709038"/>
            </a:xfrm>
            <a:prstGeom prst="rect">
              <a:avLst/>
            </a:prstGeom>
            <a:solidFill>
              <a:srgbClr val="F8ECA3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976212" y="1437058"/>
              <a:ext cx="7761268" cy="13677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39"/>
                </a:lnSpc>
              </a:pPr>
              <a:r>
                <a:rPr lang="en-US" sz="2599" dirty="0">
                  <a:solidFill>
                    <a:srgbClr val="000000"/>
                  </a:solidFill>
                  <a:latin typeface="Fira Code Light Bold"/>
                </a:rPr>
                <a:t>Exercise</a:t>
              </a:r>
            </a:p>
            <a:p>
              <a:pPr marL="561332" lvl="1" indent="-280666">
                <a:lnSpc>
                  <a:spcPts val="3639"/>
                </a:lnSpc>
                <a:buFont typeface="Arial"/>
                <a:buChar char="•"/>
              </a:pPr>
              <a:r>
                <a:rPr lang="en-US" sz="2599" dirty="0">
                  <a:solidFill>
                    <a:srgbClr val="000000"/>
                  </a:solidFill>
                  <a:latin typeface="Fira Code Light"/>
                </a:rPr>
                <a:t>Create a new feature, named customer email. </a:t>
              </a:r>
            </a:p>
          </p:txBody>
        </p:sp>
      </p:grpSp>
      <p:sp>
        <p:nvSpPr>
          <p:cNvPr id="15" name="TextBox 7">
            <a:extLst>
              <a:ext uri="{FF2B5EF4-FFF2-40B4-BE49-F238E27FC236}">
                <a16:creationId xmlns:a16="http://schemas.microsoft.com/office/drawing/2014/main" id="{7DB2B11D-8187-BE14-5BEC-6EB9F3AC3BA0}"/>
              </a:ext>
            </a:extLst>
          </p:cNvPr>
          <p:cNvSpPr txBox="1"/>
          <p:nvPr/>
        </p:nvSpPr>
        <p:spPr>
          <a:xfrm>
            <a:off x="1241611" y="9432165"/>
            <a:ext cx="8867733" cy="465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70"/>
              </a:lnSpc>
            </a:pPr>
            <a:r>
              <a:rPr lang="en-US" sz="2199" dirty="0">
                <a:solidFill>
                  <a:srgbClr val="000000"/>
                </a:solidFill>
                <a:latin typeface="HK Grotesk Medium"/>
              </a:rPr>
              <a:t>Create new columns</a:t>
            </a: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8A0B6264-8DD0-1EED-7256-3A07EA7B0DBB}"/>
              </a:ext>
            </a:extLst>
          </p:cNvPr>
          <p:cNvSpPr txBox="1"/>
          <p:nvPr/>
        </p:nvSpPr>
        <p:spPr>
          <a:xfrm>
            <a:off x="699234" y="5273306"/>
            <a:ext cx="510815" cy="3827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dirty="0">
                <a:solidFill>
                  <a:srgbClr val="000000"/>
                </a:solidFill>
                <a:latin typeface="HK Grotesk Medium"/>
              </a:rPr>
              <a:t>04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369212A2-6FD1-D99E-6FEA-9DAE45A368B1}"/>
              </a:ext>
            </a:extLst>
          </p:cNvPr>
          <p:cNvSpPr txBox="1"/>
          <p:nvPr/>
        </p:nvSpPr>
        <p:spPr>
          <a:xfrm>
            <a:off x="1241611" y="5191306"/>
            <a:ext cx="8867733" cy="465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70"/>
              </a:lnSpc>
            </a:pPr>
            <a:r>
              <a:rPr lang="en-US" sz="2199" dirty="0">
                <a:solidFill>
                  <a:srgbClr val="000000"/>
                </a:solidFill>
                <a:latin typeface="HK Grotesk Medium"/>
              </a:rPr>
              <a:t>Filter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1318</Words>
  <Application>Microsoft Macintosh PowerPoint</Application>
  <PresentationFormat>Custom</PresentationFormat>
  <Paragraphs>246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HK Grotesk Medium</vt:lpstr>
      <vt:lpstr>Fira Code Light</vt:lpstr>
      <vt:lpstr>HK Grotesk Light Bold</vt:lpstr>
      <vt:lpstr>Calibri</vt:lpstr>
      <vt:lpstr>Arial</vt:lpstr>
      <vt:lpstr>Courier New</vt:lpstr>
      <vt:lpstr>Open Sans</vt:lpstr>
      <vt:lpstr>Helvetica</vt:lpstr>
      <vt:lpstr>Fira Code Light Bold</vt:lpstr>
      <vt:lpstr>Open Sans Bold</vt:lpstr>
      <vt:lpstr>Open Sans Bold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 with SQL</dc:title>
  <cp:lastModifiedBy>Oyekanmi Olamilekan</cp:lastModifiedBy>
  <cp:revision>19</cp:revision>
  <cp:lastPrinted>2022-12-07T18:54:45Z</cp:lastPrinted>
  <dcterms:created xsi:type="dcterms:W3CDTF">2006-08-16T00:00:00Z</dcterms:created>
  <dcterms:modified xsi:type="dcterms:W3CDTF">2023-10-20T14:43:30Z</dcterms:modified>
  <dc:identifier>DAFT0JQ5t1M</dc:identifier>
</cp:coreProperties>
</file>