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7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  <p:sldId id="272" r:id="rId12"/>
    <p:sldId id="275" r:id="rId13"/>
    <p:sldId id="27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1"/>
    <p:restoredTop sz="94629"/>
  </p:normalViewPr>
  <p:slideViewPr>
    <p:cSldViewPr snapToGrid="0" snapToObjects="1">
      <p:cViewPr varScale="1">
        <p:scale>
          <a:sx n="155" d="100"/>
          <a:sy n="155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D22A-F385-014D-8802-53A6EA33EB87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7C09C-3C21-2F4E-80C9-13E8416755C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2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990A-B7A3-A24B-BB06-32A7B03B8758}" type="datetimeFigureOut">
              <a:rPr lang="pt-BR" smtClean="0"/>
              <a:t>09/11/16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053C1A-60D8-CA45-93F3-A6AED5A97B8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app-store/review/guidelin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Desenvolvimento</a:t>
            </a:r>
            <a:r>
              <a:rPr lang="en-US" sz="4400" dirty="0"/>
              <a:t> para iOS – Apple </a:t>
            </a:r>
            <a:r>
              <a:rPr lang="en-US" sz="4400" dirty="0" smtClean="0"/>
              <a:t>03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iOS SDK 10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87295" y="4865915"/>
            <a:ext cx="29594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/>
              <a:t>Professor: Pedro Henrique</a:t>
            </a:r>
            <a:br>
              <a:rPr lang="pt-BR" sz="1350" dirty="0"/>
            </a:br>
            <a:r>
              <a:rPr lang="pt-BR" sz="1350" dirty="0" err="1"/>
              <a:t>prof.pedrohenrique.iossdk@gmail.com</a:t>
            </a:r>
            <a:r>
              <a:rPr lang="pt-BR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5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Semana que vem é feriado!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23"/>
            <a:ext cx="9144982" cy="61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9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KNOOWL</a:t>
            </a:r>
          </a:p>
          <a:p>
            <a:pPr lvl="1"/>
            <a:r>
              <a:rPr lang="pt-BR" dirty="0" smtClean="0"/>
              <a:t>Eliminar qualquer problema remanescente de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Incluir a foto do contato e do usuário no </a:t>
            </a:r>
            <a:r>
              <a:rPr lang="pt-BR" dirty="0" err="1" smtClean="0"/>
              <a:t>CoreData</a:t>
            </a:r>
            <a:r>
              <a:rPr lang="pt-BR" dirty="0" smtClean="0"/>
              <a:t> (o tipo de dado é </a:t>
            </a:r>
            <a:r>
              <a:rPr lang="pt-BR" dirty="0" err="1" smtClean="0"/>
              <a:t>Binary</a:t>
            </a:r>
            <a:r>
              <a:rPr lang="pt-BR" dirty="0" smtClean="0"/>
              <a:t> Data)</a:t>
            </a:r>
          </a:p>
          <a:p>
            <a:pPr lvl="2"/>
            <a:r>
              <a:rPr lang="pt-BR" dirty="0" smtClean="0"/>
              <a:t>Permitir que ele escolha da biblioteca ou da câmera, por meio de um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sheet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6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4121"/>
            <a:ext cx="9144000" cy="686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92" y="-4122"/>
            <a:ext cx="5881816" cy="68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Capítulos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3080" y="1853755"/>
            <a:ext cx="8690919" cy="415162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Próxima Aula</a:t>
            </a:r>
          </a:p>
          <a:p>
            <a:pPr lvl="1"/>
            <a:r>
              <a:rPr lang="pt-BR" dirty="0" err="1"/>
              <a:t>CoreData</a:t>
            </a:r>
            <a:r>
              <a:rPr lang="pt-BR" dirty="0"/>
              <a:t> </a:t>
            </a:r>
            <a:r>
              <a:rPr lang="pt-BR" dirty="0" smtClean="0"/>
              <a:t>Avançado (migração de versão de modelo de dados, controle manual da persistência física em </a:t>
            </a:r>
            <a:r>
              <a:rPr lang="pt-BR" dirty="0" err="1" smtClean="0"/>
              <a:t>SQLite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/>
              <a:t>Mapas e </a:t>
            </a:r>
            <a:r>
              <a:rPr lang="pt-BR" dirty="0" err="1"/>
              <a:t>Geolocalização</a:t>
            </a:r>
            <a:endParaRPr lang="pt-BR" dirty="0"/>
          </a:p>
          <a:p>
            <a:r>
              <a:rPr lang="pt-BR" dirty="0" smtClean="0"/>
              <a:t>Aulas seguintes</a:t>
            </a:r>
          </a:p>
          <a:p>
            <a:pPr lvl="1"/>
            <a:r>
              <a:rPr lang="pt-BR" dirty="0" smtClean="0"/>
              <a:t>Aula 3, dedicada à tirar dúvidas na confecção do aplicativo KNOOWL;</a:t>
            </a:r>
          </a:p>
          <a:p>
            <a:pPr lvl="2"/>
            <a:r>
              <a:rPr lang="pt-BR" dirty="0" smtClean="0"/>
              <a:t>Ou, podemos encaixar algum conteúdo, caso seja do interesse da turma</a:t>
            </a:r>
          </a:p>
          <a:p>
            <a:pPr lvl="1"/>
            <a:r>
              <a:rPr lang="pt-BR" dirty="0" smtClean="0"/>
              <a:t>Gestão de dependências</a:t>
            </a:r>
          </a:p>
          <a:p>
            <a:pPr lvl="1"/>
            <a:r>
              <a:rPr lang="pt-BR" dirty="0" smtClean="0"/>
              <a:t>Chamadas HTTP e conversão de JSON</a:t>
            </a:r>
          </a:p>
          <a:p>
            <a:pPr lvl="2"/>
            <a:r>
              <a:rPr lang="pt-BR" dirty="0" smtClean="0"/>
              <a:t>Integração com o </a:t>
            </a:r>
            <a:r>
              <a:rPr lang="pt-BR" dirty="0" err="1" smtClean="0"/>
              <a:t>UITableViewController</a:t>
            </a:r>
            <a:r>
              <a:rPr lang="pt-BR" dirty="0" smtClean="0"/>
              <a:t> (puxar para atualizar)</a:t>
            </a:r>
          </a:p>
          <a:p>
            <a:pPr lvl="1"/>
            <a:r>
              <a:rPr lang="pt-BR" dirty="0" smtClean="0"/>
              <a:t>Demonstração da ferramenta </a:t>
            </a:r>
            <a:r>
              <a:rPr lang="pt-BR" dirty="0" err="1" smtClean="0"/>
              <a:t>Instruments</a:t>
            </a:r>
            <a:r>
              <a:rPr lang="pt-BR" dirty="0" smtClean="0"/>
              <a:t> (</a:t>
            </a:r>
            <a:r>
              <a:rPr lang="pt-BR" dirty="0" err="1" smtClean="0"/>
              <a:t>profiling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Como subir o aplicativo para a loja</a:t>
            </a:r>
          </a:p>
          <a:p>
            <a:pPr lvl="1"/>
            <a:r>
              <a:rPr lang="pt-BR" dirty="0" smtClean="0"/>
              <a:t>Bibliotecas de terceiros que são incríveis</a:t>
            </a:r>
          </a:p>
        </p:txBody>
      </p:sp>
    </p:spTree>
    <p:extLst>
      <p:ext uri="{BB962C8B-B14F-4D97-AF65-F5344CB8AC3E}">
        <p14:creationId xmlns:p14="http://schemas.microsoft.com/office/powerpoint/2010/main" val="55677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53755"/>
            <a:ext cx="9036908" cy="4217531"/>
          </a:xfrm>
        </p:spPr>
        <p:txBody>
          <a:bodyPr>
            <a:noAutofit/>
          </a:bodyPr>
          <a:lstStyle/>
          <a:p>
            <a:r>
              <a:rPr lang="pt-BR" sz="1600" dirty="0" smtClean="0"/>
              <a:t>A avaliação desta disciplina consistirá, exclusivamente, do aplicativo KNOOWL;</a:t>
            </a:r>
          </a:p>
          <a:p>
            <a:pPr lvl="1"/>
            <a:r>
              <a:rPr lang="pt-BR" sz="1200" dirty="0" smtClean="0"/>
              <a:t>Data de entrega: 04/01/2017 até 23:59</a:t>
            </a:r>
          </a:p>
          <a:p>
            <a:pPr lvl="1"/>
            <a:r>
              <a:rPr lang="pt-BR" sz="1200" dirty="0" smtClean="0"/>
              <a:t>Para a avaliação final, seu aplicativo deve estar com o mais alto nível de qualidade possível;</a:t>
            </a:r>
          </a:p>
          <a:p>
            <a:pPr lvl="2"/>
            <a:r>
              <a:rPr lang="pt-BR" sz="1200" dirty="0" smtClean="0"/>
              <a:t>Preze pela usabilidade, combinação de cores, desempenho e, principalmente pela ausência de erros em tempo de execução.</a:t>
            </a:r>
          </a:p>
          <a:p>
            <a:pPr lvl="1"/>
            <a:r>
              <a:rPr lang="pt-BR" sz="1200" dirty="0" smtClean="0"/>
              <a:t>A avaliação será tão criteriosa quanto à da </a:t>
            </a:r>
            <a:r>
              <a:rPr lang="pt-BR" sz="1200" dirty="0" err="1" smtClean="0"/>
              <a:t>AppStore</a:t>
            </a:r>
            <a:r>
              <a:rPr lang="pt-BR" sz="1200" dirty="0" smtClean="0"/>
              <a:t>, seguindo os </a:t>
            </a:r>
            <a:r>
              <a:rPr lang="pt-BR" sz="1200" i="1" dirty="0" err="1" smtClean="0"/>
              <a:t>guidelines</a:t>
            </a:r>
            <a:r>
              <a:rPr lang="pt-BR" sz="1200" dirty="0"/>
              <a:t> à risca: </a:t>
            </a:r>
            <a:r>
              <a:rPr lang="pt-BR" sz="1200" dirty="0">
                <a:hlinkClick r:id="rId2"/>
              </a:rPr>
              <a:t>https://developer.apple.com/app-store/review/guidelines</a:t>
            </a:r>
            <a:r>
              <a:rPr lang="pt-BR" sz="1200" dirty="0" smtClean="0">
                <a:hlinkClick r:id="rId2"/>
              </a:rPr>
              <a:t>/</a:t>
            </a:r>
            <a:endParaRPr lang="pt-BR" sz="1200" dirty="0" smtClean="0"/>
          </a:p>
          <a:p>
            <a:pPr lvl="2"/>
            <a:r>
              <a:rPr lang="pt-BR" sz="1200" dirty="0" smtClean="0"/>
              <a:t>Além disso, os critérios a seguir </a:t>
            </a:r>
            <a:r>
              <a:rPr lang="pt-BR" sz="1200" smtClean="0"/>
              <a:t>serão levados </a:t>
            </a:r>
            <a:r>
              <a:rPr lang="pt-BR" sz="1200" dirty="0" smtClean="0"/>
              <a:t>em conta:</a:t>
            </a:r>
          </a:p>
          <a:p>
            <a:pPr lvl="3"/>
            <a:r>
              <a:rPr lang="pt-BR" sz="1100" dirty="0" smtClean="0"/>
              <a:t>Erro de compilação = nota zero</a:t>
            </a:r>
          </a:p>
          <a:p>
            <a:pPr lvl="3"/>
            <a:r>
              <a:rPr lang="pt-BR" sz="1100" dirty="0" smtClean="0"/>
              <a:t>Erro em tempo de execução (no simulador) = nota zero</a:t>
            </a:r>
          </a:p>
          <a:p>
            <a:pPr lvl="3"/>
            <a:r>
              <a:rPr lang="pt-BR" sz="1100" dirty="0" smtClean="0"/>
              <a:t>Erro em tempo de execução (no iPhone, mas não no simulador) = 75% da nota</a:t>
            </a:r>
          </a:p>
          <a:p>
            <a:pPr lvl="3"/>
            <a:r>
              <a:rPr lang="pt-BR" sz="1100" dirty="0" smtClean="0"/>
              <a:t>Nenhum </a:t>
            </a:r>
            <a:r>
              <a:rPr lang="pt-BR" sz="1100" dirty="0" err="1" smtClean="0"/>
              <a:t>warning</a:t>
            </a:r>
            <a:r>
              <a:rPr lang="pt-BR" sz="1100" dirty="0" smtClean="0"/>
              <a:t> no código = bônus de 10% (se usar qualquer estratégia para mascarar </a:t>
            </a:r>
            <a:r>
              <a:rPr lang="pt-BR" sz="1100" dirty="0" err="1" smtClean="0"/>
              <a:t>warning</a:t>
            </a:r>
            <a:r>
              <a:rPr lang="pt-BR" sz="1100" dirty="0" smtClean="0"/>
              <a:t> = nota zero)</a:t>
            </a:r>
          </a:p>
          <a:p>
            <a:pPr lvl="3"/>
            <a:r>
              <a:rPr lang="pt-BR" sz="1100" dirty="0" smtClean="0"/>
              <a:t>Não uso do </a:t>
            </a:r>
            <a:r>
              <a:rPr lang="pt-BR" sz="1100" dirty="0" err="1" smtClean="0"/>
              <a:t>autolayout</a:t>
            </a:r>
            <a:r>
              <a:rPr lang="pt-BR" sz="1100" dirty="0" smtClean="0"/>
              <a:t> = 50% da nota</a:t>
            </a:r>
          </a:p>
          <a:p>
            <a:pPr lvl="3"/>
            <a:r>
              <a:rPr lang="pt-BR" sz="1100" dirty="0" smtClean="0"/>
              <a:t>Plágio de qualquer natureza = nota zero</a:t>
            </a:r>
          </a:p>
          <a:p>
            <a:pPr lvl="2"/>
            <a:r>
              <a:rPr lang="pt-BR" sz="1200" dirty="0" smtClean="0"/>
              <a:t>Quem, por ventura, submeter e for aprovado para a </a:t>
            </a:r>
            <a:r>
              <a:rPr lang="pt-BR" sz="1200" dirty="0" err="1" smtClean="0"/>
              <a:t>AppStore</a:t>
            </a:r>
            <a:r>
              <a:rPr lang="pt-BR" sz="1200" dirty="0" smtClean="0"/>
              <a:t>, terá a aprovação garantida nesta terceira disciplina. O link da loja e o código-fonte do </a:t>
            </a:r>
            <a:r>
              <a:rPr lang="pt-BR" sz="1200" dirty="0" err="1" smtClean="0"/>
              <a:t>app</a:t>
            </a:r>
            <a:r>
              <a:rPr lang="pt-BR" sz="1200" dirty="0" smtClean="0"/>
              <a:t> deverão ser entregues no </a:t>
            </a:r>
            <a:r>
              <a:rPr lang="pt-BR" sz="1200" dirty="0" err="1" smtClean="0"/>
              <a:t>Blackboard</a:t>
            </a:r>
            <a:r>
              <a:rPr lang="pt-B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38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Câmera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Biblioteca</a:t>
            </a:r>
            <a:r>
              <a:rPr lang="en-US" sz="2800" dirty="0" smtClean="0"/>
              <a:t> de </a:t>
            </a:r>
            <a:r>
              <a:rPr lang="en-US" sz="2800" dirty="0" err="1" smtClean="0"/>
              <a:t>Fotos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28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Entender</a:t>
            </a:r>
            <a:r>
              <a:rPr lang="en-US" sz="2400" dirty="0" smtClean="0"/>
              <a:t> o </a:t>
            </a:r>
            <a:r>
              <a:rPr lang="en-US" sz="2400" dirty="0" err="1" smtClean="0"/>
              <a:t>funcionamento</a:t>
            </a:r>
            <a:r>
              <a:rPr lang="en-US" sz="2400" dirty="0" smtClean="0"/>
              <a:t> das APIs de </a:t>
            </a:r>
            <a:r>
              <a:rPr lang="en-US" sz="2400" dirty="0" err="1" smtClean="0"/>
              <a:t>acesso</a:t>
            </a:r>
            <a:r>
              <a:rPr lang="en-US" sz="2400" dirty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multimídia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err="1" smtClean="0"/>
              <a:t>Aprender</a:t>
            </a:r>
            <a:r>
              <a:rPr lang="en-US" sz="2400" dirty="0" smtClean="0"/>
              <a:t> a </a:t>
            </a:r>
            <a:r>
              <a:rPr lang="en-US" sz="2400" dirty="0" err="1" smtClean="0"/>
              <a:t>obter</a:t>
            </a:r>
            <a:r>
              <a:rPr lang="en-US" sz="2400" dirty="0" smtClean="0"/>
              <a:t> imagens da </a:t>
            </a:r>
            <a:r>
              <a:rPr lang="en-US" sz="2400" dirty="0" err="1" smtClean="0"/>
              <a:t>câmera</a:t>
            </a:r>
            <a:r>
              <a:rPr lang="en-US" sz="2400" dirty="0" smtClean="0"/>
              <a:t> e da </a:t>
            </a:r>
            <a:r>
              <a:rPr lang="en-US" sz="2400" dirty="0" err="1" smtClean="0"/>
              <a:t>biblioteca</a:t>
            </a:r>
            <a:r>
              <a:rPr lang="en-US" sz="2400" dirty="0" smtClean="0"/>
              <a:t> do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, com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a </a:t>
            </a:r>
            <a:r>
              <a:rPr lang="en-US" sz="2400" dirty="0" err="1" smtClean="0"/>
              <a:t>interação</a:t>
            </a:r>
            <a:r>
              <a:rPr lang="en-US" sz="2400" dirty="0" smtClean="0"/>
              <a:t> </a:t>
            </a:r>
            <a:r>
              <a:rPr lang="en-US" sz="2400" dirty="0" err="1" smtClean="0"/>
              <a:t>humana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02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99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Acessando</a:t>
            </a:r>
            <a:r>
              <a:rPr lang="en-US" dirty="0" smtClean="0"/>
              <a:t> as </a:t>
            </a:r>
            <a:r>
              <a:rPr lang="en-US" dirty="0" err="1" smtClean="0"/>
              <a:t>fotos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interação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56"/>
            <a:ext cx="9144000" cy="51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99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Acessando</a:t>
            </a:r>
            <a:r>
              <a:rPr lang="en-US" dirty="0" smtClean="0"/>
              <a:t> as </a:t>
            </a:r>
            <a:r>
              <a:rPr lang="en-US" dirty="0" err="1" smtClean="0"/>
              <a:t>fotos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 </a:t>
            </a:r>
            <a:r>
              <a:rPr lang="en-US" dirty="0" err="1" smtClean="0"/>
              <a:t>interação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34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Tirar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endParaRPr lang="en-US" dirty="0"/>
          </a:p>
        </p:txBody>
      </p:sp>
      <p:pic>
        <p:nvPicPr>
          <p:cNvPr id="4" name="Content Placeholder 3" descr="Captura de Tela 2015-07-09 às 17.39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77" b="-86277"/>
          <a:stretch>
            <a:fillRect/>
          </a:stretch>
        </p:blipFill>
        <p:spPr>
          <a:xfrm>
            <a:off x="-7410" y="1891231"/>
            <a:ext cx="9151410" cy="4738171"/>
          </a:xfrm>
        </p:spPr>
      </p:pic>
      <p:sp>
        <p:nvSpPr>
          <p:cNvPr id="5" name="Rounded Rectangular Callout 4"/>
          <p:cNvSpPr/>
          <p:nvPr/>
        </p:nvSpPr>
        <p:spPr>
          <a:xfrm>
            <a:off x="1937075" y="2412006"/>
            <a:ext cx="5957420" cy="612648"/>
          </a:xfrm>
          <a:prstGeom prst="wedgeRoundRectCallout">
            <a:avLst>
              <a:gd name="adj1" fmla="val 26924"/>
              <a:gd name="adj2" fmla="val 22846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câmera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90898" y="5637150"/>
            <a:ext cx="4038619" cy="612648"/>
          </a:xfrm>
          <a:prstGeom prst="wedgeRoundRectCallout">
            <a:avLst>
              <a:gd name="adj1" fmla="val 66916"/>
              <a:gd name="adj2" fmla="val -2299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vídeo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Obter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endParaRPr lang="en-US" dirty="0"/>
          </a:p>
        </p:txBody>
      </p:sp>
      <p:pic>
        <p:nvPicPr>
          <p:cNvPr id="6" name="Content Placeholder 5" descr="Captura de Tela 2015-07-09 às 17.44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75" b="-48775"/>
          <a:stretch>
            <a:fillRect/>
          </a:stretch>
        </p:blipFill>
        <p:spPr>
          <a:xfrm>
            <a:off x="538732" y="1882096"/>
            <a:ext cx="8134908" cy="4211874"/>
          </a:xfrm>
        </p:spPr>
      </p:pic>
      <p:sp>
        <p:nvSpPr>
          <p:cNvPr id="7" name="Rounded Rectangle 6"/>
          <p:cNvSpPr/>
          <p:nvPr/>
        </p:nvSpPr>
        <p:spPr>
          <a:xfrm>
            <a:off x="2668048" y="5179570"/>
            <a:ext cx="331678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Quando</a:t>
            </a:r>
            <a:r>
              <a:rPr lang="en-US" dirty="0" smtClean="0"/>
              <a:t> for </a:t>
            </a:r>
            <a:r>
              <a:rPr lang="en-US" dirty="0" err="1" smtClean="0"/>
              <a:t>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 Exemplo no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Acesso à biblioteca musical do Apple Music (do usuário);</a:t>
            </a:r>
          </a:p>
          <a:p>
            <a:r>
              <a:rPr lang="pt-BR" dirty="0" smtClean="0"/>
              <a:t>Acesso à biblioteca de fotos</a:t>
            </a:r>
          </a:p>
          <a:p>
            <a:pPr lvl="1"/>
            <a:r>
              <a:rPr lang="pt-BR" dirty="0" smtClean="0"/>
              <a:t>Com interação do usuário;</a:t>
            </a:r>
          </a:p>
          <a:p>
            <a:pPr lvl="1"/>
            <a:r>
              <a:rPr lang="pt-BR" dirty="0" smtClean="0"/>
              <a:t>Sem interação do usuário;</a:t>
            </a:r>
          </a:p>
          <a:p>
            <a:r>
              <a:rPr lang="pt-BR" dirty="0" smtClean="0"/>
              <a:t>Capturar foto (ou vídeo).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206736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466</Words>
  <Application>Microsoft Macintosh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Arial</vt:lpstr>
      <vt:lpstr>Galeria</vt:lpstr>
      <vt:lpstr>Desenvolvimento para iOS – Apple 03</vt:lpstr>
      <vt:lpstr>Avaliação</vt:lpstr>
      <vt:lpstr>Agenda</vt:lpstr>
      <vt:lpstr>Objetivos do Dia</vt:lpstr>
      <vt:lpstr>Acessando as fotos da Biblioteca Sem interação humana</vt:lpstr>
      <vt:lpstr>Acessando as fotos da Biblioteca COM interação humana</vt:lpstr>
      <vt:lpstr>Pedir para Tirar uma Foto</vt:lpstr>
      <vt:lpstr>Obter a imagem</vt:lpstr>
      <vt:lpstr>Ver Exemplo no github:</vt:lpstr>
      <vt:lpstr>Semana que vem é feriado!</vt:lpstr>
      <vt:lpstr>Exercícios</vt:lpstr>
      <vt:lpstr>Apresentação do PowerPoint</vt:lpstr>
      <vt:lpstr>Próximos Capítulos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iOS – Apple 02</dc:title>
  <dc:creator>Pedro Henrique</dc:creator>
  <cp:lastModifiedBy>Pedro Henrique</cp:lastModifiedBy>
  <cp:revision>13</cp:revision>
  <dcterms:created xsi:type="dcterms:W3CDTF">2016-10-26T12:38:49Z</dcterms:created>
  <dcterms:modified xsi:type="dcterms:W3CDTF">2016-11-09T18:39:59Z</dcterms:modified>
</cp:coreProperties>
</file>