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9"/>
  </p:notesMasterIdLst>
  <p:sldIdLst>
    <p:sldId id="27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74" r:id="rId17"/>
    <p:sldId id="27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18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7891-44E7-DE45-A05E-F40911FBEDEC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E4306-06E4-2041-9C73-FBE40F402B89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3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E4D8-7FF3-564C-9D14-EBEE29E6D061}" type="datetimeFigureOut">
              <a:rPr lang="pt-BR" smtClean="0"/>
              <a:t>19/10/16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A9EF66-E98D-B74F-B125-5E06B39CB77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Desenvolvimento</a:t>
            </a:r>
            <a:r>
              <a:rPr lang="en-US" sz="4400" dirty="0"/>
              <a:t> para iOS – Apple 02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iOS SDK 10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87295" y="4865915"/>
            <a:ext cx="2959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/>
              <a:t>Professor: Pedro Henrique</a:t>
            </a:r>
            <a:br>
              <a:rPr lang="pt-BR" sz="1350" dirty="0"/>
            </a:br>
            <a:r>
              <a:rPr lang="pt-BR" sz="1350" dirty="0" err="1"/>
              <a:t>prof.pedrohenrique.iossdk@gmail.com</a:t>
            </a:r>
            <a:r>
              <a:rPr lang="pt-BR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4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830357"/>
            <a:ext cx="8710863" cy="350897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Como obter o contexto?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Duas formas:</a:t>
            </a:r>
          </a:p>
          <a:p>
            <a:pPr>
              <a:buFont typeface="Arial"/>
              <a:buChar char="•"/>
            </a:pPr>
            <a:endParaRPr lang="pt-BR" sz="2400" dirty="0"/>
          </a:p>
          <a:p>
            <a:pPr marL="525780" indent="-457200">
              <a:buFont typeface="+mj-lt"/>
              <a:buAutoNum type="arabicPeriod"/>
            </a:pPr>
            <a:r>
              <a:rPr lang="pt-BR" sz="2400" dirty="0" smtClean="0"/>
              <a:t>Criando um </a:t>
            </a:r>
            <a:r>
              <a:rPr lang="pt-BR" sz="2400" b="1" dirty="0" err="1" smtClean="0">
                <a:solidFill>
                  <a:srgbClr val="660066"/>
                </a:solidFill>
              </a:rPr>
              <a:t>UIManagedDocument</a:t>
            </a:r>
            <a:r>
              <a:rPr lang="pt-BR" sz="2400" dirty="0" smtClean="0">
                <a:solidFill>
                  <a:srgbClr val="660066"/>
                </a:solidFill>
              </a:rPr>
              <a:t> </a:t>
            </a:r>
            <a:r>
              <a:rPr lang="pt-BR" sz="2400" dirty="0" smtClean="0"/>
              <a:t>e acessando a </a:t>
            </a:r>
            <a:r>
              <a:rPr lang="pt-BR" sz="2400" b="1" dirty="0" smtClean="0">
                <a:solidFill>
                  <a:srgbClr val="FF00FF"/>
                </a:solidFill>
              </a:rPr>
              <a:t>@</a:t>
            </a:r>
            <a:r>
              <a:rPr lang="pt-BR" sz="24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err="1" smtClean="0"/>
              <a:t>managedObjectContext</a:t>
            </a:r>
            <a:r>
              <a:rPr lang="pt-BR" sz="2400" dirty="0" smtClean="0"/>
              <a:t>;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2400" dirty="0" smtClean="0"/>
              <a:t>Ao criar um novo projeto, marcar a opção “Use Core Data”</a:t>
            </a:r>
          </a:p>
          <a:p>
            <a:pPr marL="525780" indent="-457200">
              <a:buFont typeface="+mj-lt"/>
              <a:buAutoNum type="arabicPeriod"/>
            </a:pPr>
            <a:endParaRPr lang="pt-BR" sz="2400" dirty="0"/>
          </a:p>
          <a:p>
            <a:pPr>
              <a:buFont typeface="Arial"/>
              <a:buChar char="•"/>
            </a:pPr>
            <a:r>
              <a:rPr lang="pt-BR" sz="2400" dirty="0" smtClean="0"/>
              <a:t>Na prática de hoje, veremos como fazer a as duas </a:t>
            </a:r>
            <a:r>
              <a:rPr lang="pt-BR" sz="2400" dirty="0" err="1" smtClean="0"/>
              <a:t>opç</a:t>
            </a:r>
            <a:r>
              <a:rPr lang="en-US" sz="2400" dirty="0" err="1" smtClean="0"/>
              <a:t>ões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79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2" y="2004179"/>
            <a:ext cx="8666748" cy="388077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Herda de </a:t>
            </a:r>
            <a:r>
              <a:rPr lang="pt-BR" sz="2800" b="1" dirty="0" err="1" smtClean="0">
                <a:solidFill>
                  <a:srgbClr val="660066"/>
                </a:solidFill>
              </a:rPr>
              <a:t>UIDocument</a:t>
            </a:r>
            <a:r>
              <a:rPr lang="pt-BR" sz="2800" dirty="0" smtClean="0"/>
              <a:t>, que oferece uma série de mecanismos para persistência;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Quando você usa o </a:t>
            </a:r>
            <a:r>
              <a:rPr lang="pt-BR" sz="2800" b="1" dirty="0" err="1" smtClean="0">
                <a:solidFill>
                  <a:srgbClr val="660066"/>
                </a:solidFill>
              </a:rPr>
              <a:t>UIManagedDocument</a:t>
            </a:r>
            <a:r>
              <a:rPr lang="pt-BR" sz="2800" dirty="0" smtClean="0"/>
              <a:t>, você tem meio caminho andado para integrar com o </a:t>
            </a:r>
            <a:r>
              <a:rPr lang="pt-BR" sz="2800" b="1" dirty="0" err="1" smtClean="0"/>
              <a:t>iCloud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Entenda-o como sendo um simples contêiner  para seu banco de dados Core Data.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238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973179"/>
            <a:ext cx="8518358" cy="4068184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Salvam a si mesmos sozinhos!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Se, por ventura, você quiser salvar manualmente, a operação será assíncrona;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Eles se fecham sozinhos, quando não existir mais nenhum ponteiro </a:t>
            </a:r>
            <a:r>
              <a:rPr lang="pt-BR" sz="2800" b="1" dirty="0" err="1" smtClean="0">
                <a:solidFill>
                  <a:srgbClr val="FF00FF"/>
                </a:solidFill>
              </a:rPr>
              <a:t>strong</a:t>
            </a:r>
            <a:r>
              <a:rPr lang="pt-BR" sz="2800" dirty="0" smtClean="0"/>
              <a:t>!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Se, por ventura, você quiser fechar manualmente, a operação será assíncrona.</a:t>
            </a:r>
          </a:p>
        </p:txBody>
      </p:sp>
    </p:spTree>
    <p:extLst>
      <p:ext uri="{BB962C8B-B14F-4D97-AF65-F5344CB8AC3E}">
        <p14:creationId xmlns:p14="http://schemas.microsoft.com/office/powerpoint/2010/main" val="1315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UIManagedDocument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2" y="1930400"/>
            <a:ext cx="7279105" cy="41109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Cuidado com múltiplas instâncias de </a:t>
            </a:r>
            <a:r>
              <a:rPr lang="pt-BR" sz="2400" b="1" dirty="0" err="1" smtClean="0">
                <a:solidFill>
                  <a:srgbClr val="660066"/>
                </a:solidFill>
              </a:rPr>
              <a:t>UIManagedDocument</a:t>
            </a:r>
            <a:r>
              <a:rPr lang="pt-BR" sz="2400" dirty="0" smtClean="0">
                <a:solidFill>
                  <a:srgbClr val="660066"/>
                </a:solidFill>
              </a:rPr>
              <a:t> </a:t>
            </a:r>
            <a:r>
              <a:rPr lang="pt-BR" sz="2400" dirty="0" smtClean="0"/>
              <a:t>que apontam para o mesmo arquivo!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Elas não vão compartilhar o mesmo contexto;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Mudanças em uma instância não serão refletidas automaticamente em outra;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Eventuais conflitos terão que ser tratados individualmente pelo programador.</a:t>
            </a:r>
          </a:p>
          <a:p>
            <a:pPr>
              <a:buFont typeface="Arial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08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6" y="1804738"/>
            <a:ext cx="8566485" cy="423662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Agora que você já tem um </a:t>
            </a:r>
            <a:r>
              <a:rPr lang="pt-BR" sz="2400" b="1" dirty="0" err="1" smtClean="0">
                <a:solidFill>
                  <a:srgbClr val="660066"/>
                </a:solidFill>
              </a:rPr>
              <a:t>NSManagedObjectContext</a:t>
            </a:r>
            <a:r>
              <a:rPr lang="pt-BR" sz="2400" dirty="0" smtClean="0"/>
              <a:t>... O que fazer?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Definir um modelo de dados, graficamente através do </a:t>
            </a:r>
            <a:r>
              <a:rPr lang="pt-BR" sz="2400" dirty="0" err="1" smtClean="0"/>
              <a:t>Xcode</a:t>
            </a:r>
            <a:r>
              <a:rPr lang="pt-BR" sz="2400" dirty="0" smtClean="0"/>
              <a:t>; e</a:t>
            </a:r>
            <a:endParaRPr lang="pt-BR" sz="2400" dirty="0"/>
          </a:p>
          <a:p>
            <a:pPr>
              <a:buFont typeface="Arial"/>
              <a:buChar char="•"/>
            </a:pPr>
            <a:r>
              <a:rPr lang="pt-BR" sz="2400" dirty="0" smtClean="0"/>
              <a:t>Agora você está pronto para fazer todas as operações do CRUD!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89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9" y="1853755"/>
            <a:ext cx="8241632" cy="433287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Criar um modelo de dados (</a:t>
            </a:r>
            <a:r>
              <a:rPr lang="pt-BR" sz="2400" dirty="0" err="1" smtClean="0"/>
              <a:t>xcdatamodel</a:t>
            </a:r>
            <a:r>
              <a:rPr lang="pt-BR" sz="2400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Criar o contexto e fazer todas as operações do CRUD;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Integrar com o </a:t>
            </a:r>
            <a:r>
              <a:rPr lang="pt-BR" sz="2400" dirty="0" err="1" smtClean="0"/>
              <a:t>UITableViewController</a:t>
            </a:r>
            <a:r>
              <a:rPr lang="pt-BR" sz="2400" dirty="0" smtClean="0"/>
              <a:t> usando o </a:t>
            </a:r>
            <a:r>
              <a:rPr lang="pt-BR" sz="2400" dirty="0" err="1" smtClean="0"/>
              <a:t>NSFetchedResultsController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16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139" y="1853755"/>
            <a:ext cx="7758566" cy="427272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Implementar, no aplicativo KNOOWL, todas as operações do CRUD usando o </a:t>
            </a:r>
            <a:r>
              <a:rPr lang="pt-BR" sz="2400" dirty="0" err="1" smtClean="0"/>
              <a:t>CoreData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9549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(</a:t>
            </a:r>
            <a:r>
              <a:rPr lang="pt-BR" dirty="0" err="1" smtClean="0"/>
              <a:t>Bonus</a:t>
            </a:r>
            <a:r>
              <a:rPr lang="pt-BR" dirty="0" smtClean="0"/>
              <a:t> na nota)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139" y="1853755"/>
            <a:ext cx="7758566" cy="427272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Recuperar do </a:t>
            </a:r>
            <a:r>
              <a:rPr lang="pt-BR" sz="2400" dirty="0" err="1" smtClean="0"/>
              <a:t>Flickr</a:t>
            </a:r>
            <a:r>
              <a:rPr lang="pt-BR" sz="2400" dirty="0" smtClean="0"/>
              <a:t> uma lista de fotos recentes;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Armazenar, usando Core Data com duas entidades: Foto e Fotógrafo;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Num </a:t>
            </a:r>
            <a:r>
              <a:rPr lang="pt-BR" sz="2400" dirty="0" err="1" smtClean="0"/>
              <a:t>UITableView</a:t>
            </a:r>
            <a:r>
              <a:rPr lang="pt-BR" sz="2400" dirty="0" smtClean="0"/>
              <a:t>, mostrar uma lista de fotógrafos. </a:t>
            </a:r>
            <a:endParaRPr lang="pt-BR" sz="2400" dirty="0"/>
          </a:p>
          <a:p>
            <a:pPr>
              <a:buFont typeface="Arial"/>
              <a:buChar char="•"/>
            </a:pPr>
            <a:r>
              <a:rPr lang="pt-BR" sz="2400" dirty="0" smtClean="0"/>
              <a:t>Ao </a:t>
            </a:r>
            <a:r>
              <a:rPr lang="pt-BR" sz="2400" dirty="0" smtClean="0"/>
              <a:t>clicar em um, mostrar as fotos em um </a:t>
            </a:r>
            <a:r>
              <a:rPr lang="pt-BR" sz="2400" dirty="0" err="1" smtClean="0"/>
              <a:t>UICollectionView</a:t>
            </a:r>
            <a:r>
              <a:rPr lang="pt-BR" sz="2400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Em ambos, usar o </a:t>
            </a:r>
            <a:r>
              <a:rPr lang="pt-BR" sz="2000" dirty="0" err="1" smtClean="0"/>
              <a:t>NSFetchedResultsController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716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2" y="1985211"/>
            <a:ext cx="8145379" cy="359744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Core Data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Quando usar e Como usar;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Entidades;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Atributos;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Relacionamentos;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CRUD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Integração com </a:t>
            </a:r>
            <a:r>
              <a:rPr lang="pt-BR" sz="2400" dirty="0" err="1" smtClean="0"/>
              <a:t>UITableView</a:t>
            </a:r>
            <a:r>
              <a:rPr lang="pt-BR" sz="24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574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Dominar o Core Data.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172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1973179"/>
            <a:ext cx="8602579" cy="462012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Em algum momento, você vai precisar guardar uma quantidade maior de dados e/ou precisar buscar dados de uma forma mais sofisticada;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Essa é a hora de adotar um banco de dados local!;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Os arquivos PLIST são bons para uma pequena massa de dados e não são têm capacidade de indexação. Portanto, </a:t>
            </a:r>
            <a:r>
              <a:rPr lang="pt-BR" sz="2400" b="1" dirty="0" smtClean="0"/>
              <a:t>os arquivos PLIST não são adequados</a:t>
            </a:r>
            <a:r>
              <a:rPr lang="pt-BR" sz="2400" dirty="0" smtClean="0"/>
              <a:t> para armazenar dados transacionais e complexos inerentes ao </a:t>
            </a:r>
            <a:r>
              <a:rPr lang="pt-BR" sz="2400" dirty="0" err="1" smtClean="0"/>
              <a:t>app</a:t>
            </a:r>
            <a:r>
              <a:rPr lang="pt-BR" sz="2400" dirty="0"/>
              <a:t>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7861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Banco de Dados (Core Data)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5" y="2015732"/>
            <a:ext cx="7904746" cy="37112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A abordagem padrão para banco de dados local na plataforma </a:t>
            </a:r>
            <a:r>
              <a:rPr lang="pt-BR" sz="2800" dirty="0" err="1" smtClean="0"/>
              <a:t>iOS</a:t>
            </a:r>
            <a:r>
              <a:rPr lang="pt-BR" sz="2800" dirty="0" smtClean="0"/>
              <a:t> é o Core Data;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Um framework extremamente poderoso que fornece um banco de dados orientado à objetos!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2191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" y="1961147"/>
            <a:ext cx="8422105" cy="408021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Oferece um meio para criar sua árvore de objetos suportada por um banco de dados;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Na frieza dos bits, os dados podem ser armazenados em </a:t>
            </a:r>
            <a:r>
              <a:rPr lang="pt-BR" sz="2800" dirty="0" err="1" smtClean="0"/>
              <a:t>SQLite</a:t>
            </a:r>
            <a:r>
              <a:rPr lang="pt-BR" sz="2800" dirty="0" smtClean="0"/>
              <a:t>, XML ou mesmo em memória, mas, na maioria dos casos, isso é transparente para o programador.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776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funciona o Core Data?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" y="2021305"/>
            <a:ext cx="8915400" cy="4006516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Em quatro passos básicos</a:t>
            </a:r>
            <a:r>
              <a:rPr lang="pt-BR" sz="2400" dirty="0" smtClean="0"/>
              <a:t>:</a:t>
            </a:r>
            <a:endParaRPr lang="pt-BR" sz="2400" dirty="0"/>
          </a:p>
          <a:p>
            <a:pPr marL="525780" indent="-457200">
              <a:buFont typeface="+mj-lt"/>
              <a:buAutoNum type="arabicPeriod"/>
            </a:pPr>
            <a:r>
              <a:rPr lang="pt-BR" sz="2400" dirty="0" smtClean="0"/>
              <a:t>Criar um mapeamento visual com o </a:t>
            </a:r>
            <a:r>
              <a:rPr lang="pt-BR" sz="2400" dirty="0" err="1" smtClean="0"/>
              <a:t>Xcode</a:t>
            </a:r>
            <a:r>
              <a:rPr lang="pt-BR" sz="2400" dirty="0" smtClean="0"/>
              <a:t>, onde a relação entre entidades de objetos é definida;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2400" dirty="0" smtClean="0"/>
              <a:t>Criar objetos (registros) e queries através da API orientada à objetos;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2400" dirty="0" smtClean="0"/>
              <a:t>Acessar as “colunas” da “tabela” usando as </a:t>
            </a:r>
            <a:r>
              <a:rPr lang="pt-BR" sz="2400" b="1" dirty="0" smtClean="0">
                <a:solidFill>
                  <a:srgbClr val="FF00FF"/>
                </a:solidFill>
              </a:rPr>
              <a:t>@</a:t>
            </a:r>
            <a:r>
              <a:rPr lang="pt-BR" sz="24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dirty="0" smtClean="0"/>
              <a:t>do objeto (registro);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2400" dirty="0" smtClean="0"/>
              <a:t>Ser feliz!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54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835737"/>
            <a:ext cx="8530389" cy="418005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Na prática, vamos focar em criar entidades, atributos e relacionamentos;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Para acessar todas essas coisas maravilhosas, precisamos de um contexto: o </a:t>
            </a:r>
            <a:r>
              <a:rPr lang="pt-BR" sz="2800" b="1" dirty="0" err="1" smtClean="0">
                <a:solidFill>
                  <a:srgbClr val="660066"/>
                </a:solidFill>
              </a:rPr>
              <a:t>NSManagedObjectContext</a:t>
            </a:r>
            <a:r>
              <a:rPr lang="pt-BR" sz="28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Ele é o centralizador de todas as interações com o Core Data.</a:t>
            </a:r>
          </a:p>
          <a:p>
            <a:pPr>
              <a:buFont typeface="Arial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997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" y="1475871"/>
            <a:ext cx="9122317" cy="44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632</Words>
  <Application>Microsoft Macintosh PowerPoint</Application>
  <PresentationFormat>Apresentação na tela 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Arial</vt:lpstr>
      <vt:lpstr>Galeria</vt:lpstr>
      <vt:lpstr>Desenvolvimento para iOS – Apple 02</vt:lpstr>
      <vt:lpstr>Agenda</vt:lpstr>
      <vt:lpstr>Objetivo do Dia</vt:lpstr>
      <vt:lpstr>Banco de Dados</vt:lpstr>
      <vt:lpstr>Banco de Dados (Core Data)</vt:lpstr>
      <vt:lpstr>Core Data</vt:lpstr>
      <vt:lpstr>Como funciona o Core Data?</vt:lpstr>
      <vt:lpstr>Core Data</vt:lpstr>
      <vt:lpstr>Apresentação do PowerPoint</vt:lpstr>
      <vt:lpstr>Core Data</vt:lpstr>
      <vt:lpstr>UIManagedDocument</vt:lpstr>
      <vt:lpstr>UIManagedDocument</vt:lpstr>
      <vt:lpstr>UIManagedDocument</vt:lpstr>
      <vt:lpstr>Core Data</vt:lpstr>
      <vt:lpstr>Prática</vt:lpstr>
      <vt:lpstr>Exercício</vt:lpstr>
      <vt:lpstr>Desafio (Bonus na nota)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iOS – Parte 2</dc:title>
  <dc:creator>Pedro Henrique</dc:creator>
  <cp:lastModifiedBy>Pedro Henrique</cp:lastModifiedBy>
  <cp:revision>5</cp:revision>
  <dcterms:created xsi:type="dcterms:W3CDTF">2016-06-02T13:44:26Z</dcterms:created>
  <dcterms:modified xsi:type="dcterms:W3CDTF">2016-10-19T15:33:41Z</dcterms:modified>
</cp:coreProperties>
</file>