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6" r:id="rId2"/>
    <p:sldId id="257" r:id="rId3"/>
    <p:sldId id="258" r:id="rId4"/>
    <p:sldId id="259" r:id="rId5"/>
    <p:sldId id="261" r:id="rId6"/>
    <p:sldId id="260" r:id="rId7"/>
    <p:sldId id="262" r:id="rId8"/>
    <p:sldId id="275" r:id="rId9"/>
    <p:sldId id="263" r:id="rId10"/>
    <p:sldId id="264" r:id="rId11"/>
    <p:sldId id="265" r:id="rId12"/>
    <p:sldId id="266" r:id="rId13"/>
    <p:sldId id="267" r:id="rId14"/>
    <p:sldId id="280" r:id="rId15"/>
    <p:sldId id="268" r:id="rId16"/>
    <p:sldId id="269" r:id="rId17"/>
    <p:sldId id="270" r:id="rId18"/>
    <p:sldId id="276" r:id="rId19"/>
    <p:sldId id="278" r:id="rId20"/>
    <p:sldId id="279" r:id="rId21"/>
    <p:sldId id="271" r:id="rId22"/>
    <p:sldId id="272" r:id="rId23"/>
    <p:sldId id="273" r:id="rId24"/>
    <p:sldId id="274" r:id="rId25"/>
    <p:sldId id="27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47187-9E82-6CA0-2FA8-DA48DF8C13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CF0F7B4-7206-D972-4257-E5F6DA2E42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E513FC-6BEE-BBE9-FF69-CE132DB84965}"/>
              </a:ext>
            </a:extLst>
          </p:cNvPr>
          <p:cNvSpPr>
            <a:spLocks noGrp="1"/>
          </p:cNvSpPr>
          <p:nvPr>
            <p:ph type="dt" sz="half" idx="10"/>
          </p:nvPr>
        </p:nvSpPr>
        <p:spPr/>
        <p:txBody>
          <a:bodyPr/>
          <a:lstStyle/>
          <a:p>
            <a:fld id="{4044F3A6-8395-424C-A719-28562E023CFA}" type="datetimeFigureOut">
              <a:rPr lang="en-IN" smtClean="0"/>
              <a:t>12-09-2022</a:t>
            </a:fld>
            <a:endParaRPr lang="en-IN"/>
          </a:p>
        </p:txBody>
      </p:sp>
      <p:sp>
        <p:nvSpPr>
          <p:cNvPr id="5" name="Footer Placeholder 4">
            <a:extLst>
              <a:ext uri="{FF2B5EF4-FFF2-40B4-BE49-F238E27FC236}">
                <a16:creationId xmlns:a16="http://schemas.microsoft.com/office/drawing/2014/main" id="{D7671305-77EC-486B-C152-AD09F4FD32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DB1D23-87E0-2838-4B35-116078AF2FA0}"/>
              </a:ext>
            </a:extLst>
          </p:cNvPr>
          <p:cNvSpPr>
            <a:spLocks noGrp="1"/>
          </p:cNvSpPr>
          <p:nvPr>
            <p:ph type="sldNum" sz="quarter" idx="12"/>
          </p:nvPr>
        </p:nvSpPr>
        <p:spPr/>
        <p:txBody>
          <a:bodyPr/>
          <a:lstStyle/>
          <a:p>
            <a:fld id="{539CFD06-B569-49F0-B29F-2696561470DC}" type="slidenum">
              <a:rPr lang="en-IN" smtClean="0"/>
              <a:t>‹#›</a:t>
            </a:fld>
            <a:endParaRPr lang="en-IN"/>
          </a:p>
        </p:txBody>
      </p:sp>
    </p:spTree>
    <p:extLst>
      <p:ext uri="{BB962C8B-B14F-4D97-AF65-F5344CB8AC3E}">
        <p14:creationId xmlns:p14="http://schemas.microsoft.com/office/powerpoint/2010/main" val="224495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65AEA-E2B1-0D56-F6EC-D7F5525201B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617FB5-5A98-9253-2244-3042540503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A6A731-6D11-BC60-2CDA-4279FEDAEA95}"/>
              </a:ext>
            </a:extLst>
          </p:cNvPr>
          <p:cNvSpPr>
            <a:spLocks noGrp="1"/>
          </p:cNvSpPr>
          <p:nvPr>
            <p:ph type="dt" sz="half" idx="10"/>
          </p:nvPr>
        </p:nvSpPr>
        <p:spPr/>
        <p:txBody>
          <a:bodyPr/>
          <a:lstStyle/>
          <a:p>
            <a:fld id="{4044F3A6-8395-424C-A719-28562E023CFA}" type="datetimeFigureOut">
              <a:rPr lang="en-IN" smtClean="0"/>
              <a:t>12-09-2022</a:t>
            </a:fld>
            <a:endParaRPr lang="en-IN"/>
          </a:p>
        </p:txBody>
      </p:sp>
      <p:sp>
        <p:nvSpPr>
          <p:cNvPr id="5" name="Footer Placeholder 4">
            <a:extLst>
              <a:ext uri="{FF2B5EF4-FFF2-40B4-BE49-F238E27FC236}">
                <a16:creationId xmlns:a16="http://schemas.microsoft.com/office/drawing/2014/main" id="{7BB2D419-F02B-2EE2-C83B-C3D20FFE5A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25A5C7-FB21-2CF2-A9B6-774AC695EC2B}"/>
              </a:ext>
            </a:extLst>
          </p:cNvPr>
          <p:cNvSpPr>
            <a:spLocks noGrp="1"/>
          </p:cNvSpPr>
          <p:nvPr>
            <p:ph type="sldNum" sz="quarter" idx="12"/>
          </p:nvPr>
        </p:nvSpPr>
        <p:spPr/>
        <p:txBody>
          <a:bodyPr/>
          <a:lstStyle/>
          <a:p>
            <a:fld id="{539CFD06-B569-49F0-B29F-2696561470DC}" type="slidenum">
              <a:rPr lang="en-IN" smtClean="0"/>
              <a:t>‹#›</a:t>
            </a:fld>
            <a:endParaRPr lang="en-IN"/>
          </a:p>
        </p:txBody>
      </p:sp>
    </p:spTree>
    <p:extLst>
      <p:ext uri="{BB962C8B-B14F-4D97-AF65-F5344CB8AC3E}">
        <p14:creationId xmlns:p14="http://schemas.microsoft.com/office/powerpoint/2010/main" val="1203468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F5F4E6-23C6-D1AF-EF64-7033F17CFD4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C6E1BA-231F-4A9C-F832-154B3F968A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202D92-DCAD-F182-938A-CA159C1EDF28}"/>
              </a:ext>
            </a:extLst>
          </p:cNvPr>
          <p:cNvSpPr>
            <a:spLocks noGrp="1"/>
          </p:cNvSpPr>
          <p:nvPr>
            <p:ph type="dt" sz="half" idx="10"/>
          </p:nvPr>
        </p:nvSpPr>
        <p:spPr/>
        <p:txBody>
          <a:bodyPr/>
          <a:lstStyle/>
          <a:p>
            <a:fld id="{4044F3A6-8395-424C-A719-28562E023CFA}" type="datetimeFigureOut">
              <a:rPr lang="en-IN" smtClean="0"/>
              <a:t>12-09-2022</a:t>
            </a:fld>
            <a:endParaRPr lang="en-IN"/>
          </a:p>
        </p:txBody>
      </p:sp>
      <p:sp>
        <p:nvSpPr>
          <p:cNvPr id="5" name="Footer Placeholder 4">
            <a:extLst>
              <a:ext uri="{FF2B5EF4-FFF2-40B4-BE49-F238E27FC236}">
                <a16:creationId xmlns:a16="http://schemas.microsoft.com/office/drawing/2014/main" id="{BBC4784B-F7EF-FB1A-C81A-E477F311F7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C2AF14-2714-6B2E-B045-DDED18BD2DF7}"/>
              </a:ext>
            </a:extLst>
          </p:cNvPr>
          <p:cNvSpPr>
            <a:spLocks noGrp="1"/>
          </p:cNvSpPr>
          <p:nvPr>
            <p:ph type="sldNum" sz="quarter" idx="12"/>
          </p:nvPr>
        </p:nvSpPr>
        <p:spPr/>
        <p:txBody>
          <a:bodyPr/>
          <a:lstStyle/>
          <a:p>
            <a:fld id="{539CFD06-B569-49F0-B29F-2696561470DC}" type="slidenum">
              <a:rPr lang="en-IN" smtClean="0"/>
              <a:t>‹#›</a:t>
            </a:fld>
            <a:endParaRPr lang="en-IN"/>
          </a:p>
        </p:txBody>
      </p:sp>
    </p:spTree>
    <p:extLst>
      <p:ext uri="{BB962C8B-B14F-4D97-AF65-F5344CB8AC3E}">
        <p14:creationId xmlns:p14="http://schemas.microsoft.com/office/powerpoint/2010/main" val="1458720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EF735-BBBD-6F3D-A5AD-A348E7F8C7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9359B2-D7E0-62E7-710F-7D2C2C2AFC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FCCD0B-5C6A-7792-BC6E-2A421DD97C7E}"/>
              </a:ext>
            </a:extLst>
          </p:cNvPr>
          <p:cNvSpPr>
            <a:spLocks noGrp="1"/>
          </p:cNvSpPr>
          <p:nvPr>
            <p:ph type="dt" sz="half" idx="10"/>
          </p:nvPr>
        </p:nvSpPr>
        <p:spPr/>
        <p:txBody>
          <a:bodyPr/>
          <a:lstStyle/>
          <a:p>
            <a:fld id="{4044F3A6-8395-424C-A719-28562E023CFA}" type="datetimeFigureOut">
              <a:rPr lang="en-IN" smtClean="0"/>
              <a:t>12-09-2022</a:t>
            </a:fld>
            <a:endParaRPr lang="en-IN"/>
          </a:p>
        </p:txBody>
      </p:sp>
      <p:sp>
        <p:nvSpPr>
          <p:cNvPr id="5" name="Footer Placeholder 4">
            <a:extLst>
              <a:ext uri="{FF2B5EF4-FFF2-40B4-BE49-F238E27FC236}">
                <a16:creationId xmlns:a16="http://schemas.microsoft.com/office/drawing/2014/main" id="{C164A430-4E52-7720-4BDD-1B33F48C33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9BEF81-2393-6875-37C7-824531728050}"/>
              </a:ext>
            </a:extLst>
          </p:cNvPr>
          <p:cNvSpPr>
            <a:spLocks noGrp="1"/>
          </p:cNvSpPr>
          <p:nvPr>
            <p:ph type="sldNum" sz="quarter" idx="12"/>
          </p:nvPr>
        </p:nvSpPr>
        <p:spPr/>
        <p:txBody>
          <a:bodyPr/>
          <a:lstStyle/>
          <a:p>
            <a:fld id="{539CFD06-B569-49F0-B29F-2696561470DC}" type="slidenum">
              <a:rPr lang="en-IN" smtClean="0"/>
              <a:t>‹#›</a:t>
            </a:fld>
            <a:endParaRPr lang="en-IN"/>
          </a:p>
        </p:txBody>
      </p:sp>
    </p:spTree>
    <p:extLst>
      <p:ext uri="{BB962C8B-B14F-4D97-AF65-F5344CB8AC3E}">
        <p14:creationId xmlns:p14="http://schemas.microsoft.com/office/powerpoint/2010/main" val="3926622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B0E4E-A130-E03A-AE03-DA0145271C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4E37E10-421E-0859-A0B4-B09C35935D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D2CCF2-EFC7-6EE9-6CAA-682DEACFB255}"/>
              </a:ext>
            </a:extLst>
          </p:cNvPr>
          <p:cNvSpPr>
            <a:spLocks noGrp="1"/>
          </p:cNvSpPr>
          <p:nvPr>
            <p:ph type="dt" sz="half" idx="10"/>
          </p:nvPr>
        </p:nvSpPr>
        <p:spPr/>
        <p:txBody>
          <a:bodyPr/>
          <a:lstStyle/>
          <a:p>
            <a:fld id="{4044F3A6-8395-424C-A719-28562E023CFA}" type="datetimeFigureOut">
              <a:rPr lang="en-IN" smtClean="0"/>
              <a:t>12-09-2022</a:t>
            </a:fld>
            <a:endParaRPr lang="en-IN"/>
          </a:p>
        </p:txBody>
      </p:sp>
      <p:sp>
        <p:nvSpPr>
          <p:cNvPr id="5" name="Footer Placeholder 4">
            <a:extLst>
              <a:ext uri="{FF2B5EF4-FFF2-40B4-BE49-F238E27FC236}">
                <a16:creationId xmlns:a16="http://schemas.microsoft.com/office/drawing/2014/main" id="{F073025D-84D3-F75B-B4E5-CD2D3EF027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5FCB52-91EA-E493-2CCB-EAE130E0D324}"/>
              </a:ext>
            </a:extLst>
          </p:cNvPr>
          <p:cNvSpPr>
            <a:spLocks noGrp="1"/>
          </p:cNvSpPr>
          <p:nvPr>
            <p:ph type="sldNum" sz="quarter" idx="12"/>
          </p:nvPr>
        </p:nvSpPr>
        <p:spPr/>
        <p:txBody>
          <a:bodyPr/>
          <a:lstStyle/>
          <a:p>
            <a:fld id="{539CFD06-B569-49F0-B29F-2696561470DC}" type="slidenum">
              <a:rPr lang="en-IN" smtClean="0"/>
              <a:t>‹#›</a:t>
            </a:fld>
            <a:endParaRPr lang="en-IN"/>
          </a:p>
        </p:txBody>
      </p:sp>
    </p:spTree>
    <p:extLst>
      <p:ext uri="{BB962C8B-B14F-4D97-AF65-F5344CB8AC3E}">
        <p14:creationId xmlns:p14="http://schemas.microsoft.com/office/powerpoint/2010/main" val="169987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94E5C-2407-4CEE-F724-E9716CE146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18A56A-7228-3B08-BBF1-FDBBEFDFF7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DCD97F1-5002-5CA3-933B-612630B7C6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179110C-4089-93FD-A76C-F2D07CF34135}"/>
              </a:ext>
            </a:extLst>
          </p:cNvPr>
          <p:cNvSpPr>
            <a:spLocks noGrp="1"/>
          </p:cNvSpPr>
          <p:nvPr>
            <p:ph type="dt" sz="half" idx="10"/>
          </p:nvPr>
        </p:nvSpPr>
        <p:spPr/>
        <p:txBody>
          <a:bodyPr/>
          <a:lstStyle/>
          <a:p>
            <a:fld id="{4044F3A6-8395-424C-A719-28562E023CFA}" type="datetimeFigureOut">
              <a:rPr lang="en-IN" smtClean="0"/>
              <a:t>12-09-2022</a:t>
            </a:fld>
            <a:endParaRPr lang="en-IN"/>
          </a:p>
        </p:txBody>
      </p:sp>
      <p:sp>
        <p:nvSpPr>
          <p:cNvPr id="6" name="Footer Placeholder 5">
            <a:extLst>
              <a:ext uri="{FF2B5EF4-FFF2-40B4-BE49-F238E27FC236}">
                <a16:creationId xmlns:a16="http://schemas.microsoft.com/office/drawing/2014/main" id="{E04269BA-CF0B-C14F-A463-989547498E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88EEA4-AE81-B280-1E3A-D6267FCF9057}"/>
              </a:ext>
            </a:extLst>
          </p:cNvPr>
          <p:cNvSpPr>
            <a:spLocks noGrp="1"/>
          </p:cNvSpPr>
          <p:nvPr>
            <p:ph type="sldNum" sz="quarter" idx="12"/>
          </p:nvPr>
        </p:nvSpPr>
        <p:spPr/>
        <p:txBody>
          <a:bodyPr/>
          <a:lstStyle/>
          <a:p>
            <a:fld id="{539CFD06-B569-49F0-B29F-2696561470DC}" type="slidenum">
              <a:rPr lang="en-IN" smtClean="0"/>
              <a:t>‹#›</a:t>
            </a:fld>
            <a:endParaRPr lang="en-IN"/>
          </a:p>
        </p:txBody>
      </p:sp>
    </p:spTree>
    <p:extLst>
      <p:ext uri="{BB962C8B-B14F-4D97-AF65-F5344CB8AC3E}">
        <p14:creationId xmlns:p14="http://schemas.microsoft.com/office/powerpoint/2010/main" val="3957971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B18E-C136-8CF9-1FEC-9D33D28DE09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DDBA31-A019-CE89-0E3E-86B5705C87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703B5B-3638-04F3-B76B-705934764E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377ABEB-A1CA-BA18-CB73-7EF3AF63F5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304EDC-D2BF-78EF-0572-28A5CEC0B8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518632F-F098-1C5E-2450-212657C5102D}"/>
              </a:ext>
            </a:extLst>
          </p:cNvPr>
          <p:cNvSpPr>
            <a:spLocks noGrp="1"/>
          </p:cNvSpPr>
          <p:nvPr>
            <p:ph type="dt" sz="half" idx="10"/>
          </p:nvPr>
        </p:nvSpPr>
        <p:spPr/>
        <p:txBody>
          <a:bodyPr/>
          <a:lstStyle/>
          <a:p>
            <a:fld id="{4044F3A6-8395-424C-A719-28562E023CFA}" type="datetimeFigureOut">
              <a:rPr lang="en-IN" smtClean="0"/>
              <a:t>12-09-2022</a:t>
            </a:fld>
            <a:endParaRPr lang="en-IN"/>
          </a:p>
        </p:txBody>
      </p:sp>
      <p:sp>
        <p:nvSpPr>
          <p:cNvPr id="8" name="Footer Placeholder 7">
            <a:extLst>
              <a:ext uri="{FF2B5EF4-FFF2-40B4-BE49-F238E27FC236}">
                <a16:creationId xmlns:a16="http://schemas.microsoft.com/office/drawing/2014/main" id="{B31B09AB-4122-B826-4B72-4268ECD0F50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F13F819-24A1-F958-F231-ABD30FB76632}"/>
              </a:ext>
            </a:extLst>
          </p:cNvPr>
          <p:cNvSpPr>
            <a:spLocks noGrp="1"/>
          </p:cNvSpPr>
          <p:nvPr>
            <p:ph type="sldNum" sz="quarter" idx="12"/>
          </p:nvPr>
        </p:nvSpPr>
        <p:spPr/>
        <p:txBody>
          <a:bodyPr/>
          <a:lstStyle/>
          <a:p>
            <a:fld id="{539CFD06-B569-49F0-B29F-2696561470DC}" type="slidenum">
              <a:rPr lang="en-IN" smtClean="0"/>
              <a:t>‹#›</a:t>
            </a:fld>
            <a:endParaRPr lang="en-IN"/>
          </a:p>
        </p:txBody>
      </p:sp>
    </p:spTree>
    <p:extLst>
      <p:ext uri="{BB962C8B-B14F-4D97-AF65-F5344CB8AC3E}">
        <p14:creationId xmlns:p14="http://schemas.microsoft.com/office/powerpoint/2010/main" val="146646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7D42E-1CAC-0741-7A46-D9E1CBC8BBC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28722F5-7A95-8B99-E4D7-93CE49DC2E7E}"/>
              </a:ext>
            </a:extLst>
          </p:cNvPr>
          <p:cNvSpPr>
            <a:spLocks noGrp="1"/>
          </p:cNvSpPr>
          <p:nvPr>
            <p:ph type="dt" sz="half" idx="10"/>
          </p:nvPr>
        </p:nvSpPr>
        <p:spPr/>
        <p:txBody>
          <a:bodyPr/>
          <a:lstStyle/>
          <a:p>
            <a:fld id="{4044F3A6-8395-424C-A719-28562E023CFA}" type="datetimeFigureOut">
              <a:rPr lang="en-IN" smtClean="0"/>
              <a:t>12-09-2022</a:t>
            </a:fld>
            <a:endParaRPr lang="en-IN"/>
          </a:p>
        </p:txBody>
      </p:sp>
      <p:sp>
        <p:nvSpPr>
          <p:cNvPr id="4" name="Footer Placeholder 3">
            <a:extLst>
              <a:ext uri="{FF2B5EF4-FFF2-40B4-BE49-F238E27FC236}">
                <a16:creationId xmlns:a16="http://schemas.microsoft.com/office/drawing/2014/main" id="{6A48BD68-F3A6-A499-69B7-D0A6E157E1D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A59B23C-6121-62E7-E596-BE87D456C57B}"/>
              </a:ext>
            </a:extLst>
          </p:cNvPr>
          <p:cNvSpPr>
            <a:spLocks noGrp="1"/>
          </p:cNvSpPr>
          <p:nvPr>
            <p:ph type="sldNum" sz="quarter" idx="12"/>
          </p:nvPr>
        </p:nvSpPr>
        <p:spPr/>
        <p:txBody>
          <a:bodyPr/>
          <a:lstStyle/>
          <a:p>
            <a:fld id="{539CFD06-B569-49F0-B29F-2696561470DC}" type="slidenum">
              <a:rPr lang="en-IN" smtClean="0"/>
              <a:t>‹#›</a:t>
            </a:fld>
            <a:endParaRPr lang="en-IN"/>
          </a:p>
        </p:txBody>
      </p:sp>
    </p:spTree>
    <p:extLst>
      <p:ext uri="{BB962C8B-B14F-4D97-AF65-F5344CB8AC3E}">
        <p14:creationId xmlns:p14="http://schemas.microsoft.com/office/powerpoint/2010/main" val="1985441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304267-3E50-B15E-F2CA-CBA70ED614A5}"/>
              </a:ext>
            </a:extLst>
          </p:cNvPr>
          <p:cNvSpPr>
            <a:spLocks noGrp="1"/>
          </p:cNvSpPr>
          <p:nvPr>
            <p:ph type="dt" sz="half" idx="10"/>
          </p:nvPr>
        </p:nvSpPr>
        <p:spPr/>
        <p:txBody>
          <a:bodyPr/>
          <a:lstStyle/>
          <a:p>
            <a:fld id="{4044F3A6-8395-424C-A719-28562E023CFA}" type="datetimeFigureOut">
              <a:rPr lang="en-IN" smtClean="0"/>
              <a:t>12-09-2022</a:t>
            </a:fld>
            <a:endParaRPr lang="en-IN"/>
          </a:p>
        </p:txBody>
      </p:sp>
      <p:sp>
        <p:nvSpPr>
          <p:cNvPr id="3" name="Footer Placeholder 2">
            <a:extLst>
              <a:ext uri="{FF2B5EF4-FFF2-40B4-BE49-F238E27FC236}">
                <a16:creationId xmlns:a16="http://schemas.microsoft.com/office/drawing/2014/main" id="{6C062C4D-C0F8-ACFF-4FD8-2FE9F73E05D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C9A9DA8-65A5-1263-765A-95B8ACF1783F}"/>
              </a:ext>
            </a:extLst>
          </p:cNvPr>
          <p:cNvSpPr>
            <a:spLocks noGrp="1"/>
          </p:cNvSpPr>
          <p:nvPr>
            <p:ph type="sldNum" sz="quarter" idx="12"/>
          </p:nvPr>
        </p:nvSpPr>
        <p:spPr/>
        <p:txBody>
          <a:bodyPr/>
          <a:lstStyle/>
          <a:p>
            <a:fld id="{539CFD06-B569-49F0-B29F-2696561470DC}" type="slidenum">
              <a:rPr lang="en-IN" smtClean="0"/>
              <a:t>‹#›</a:t>
            </a:fld>
            <a:endParaRPr lang="en-IN"/>
          </a:p>
        </p:txBody>
      </p:sp>
    </p:spTree>
    <p:extLst>
      <p:ext uri="{BB962C8B-B14F-4D97-AF65-F5344CB8AC3E}">
        <p14:creationId xmlns:p14="http://schemas.microsoft.com/office/powerpoint/2010/main" val="2920662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4A138-898A-6F57-F9FE-31CABF58CD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BDB6921-BF07-81FC-E88E-9488C1D851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ED2B280-4C22-F98A-683C-6D248C37F7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B123E1-C39C-2C5E-0DD2-602FE7F91F08}"/>
              </a:ext>
            </a:extLst>
          </p:cNvPr>
          <p:cNvSpPr>
            <a:spLocks noGrp="1"/>
          </p:cNvSpPr>
          <p:nvPr>
            <p:ph type="dt" sz="half" idx="10"/>
          </p:nvPr>
        </p:nvSpPr>
        <p:spPr/>
        <p:txBody>
          <a:bodyPr/>
          <a:lstStyle/>
          <a:p>
            <a:fld id="{4044F3A6-8395-424C-A719-28562E023CFA}" type="datetimeFigureOut">
              <a:rPr lang="en-IN" smtClean="0"/>
              <a:t>12-09-2022</a:t>
            </a:fld>
            <a:endParaRPr lang="en-IN"/>
          </a:p>
        </p:txBody>
      </p:sp>
      <p:sp>
        <p:nvSpPr>
          <p:cNvPr id="6" name="Footer Placeholder 5">
            <a:extLst>
              <a:ext uri="{FF2B5EF4-FFF2-40B4-BE49-F238E27FC236}">
                <a16:creationId xmlns:a16="http://schemas.microsoft.com/office/drawing/2014/main" id="{1BC46608-148E-2E17-BE9C-58AEC20EA9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E0C9DD-2117-700B-979C-EACBDC963B9E}"/>
              </a:ext>
            </a:extLst>
          </p:cNvPr>
          <p:cNvSpPr>
            <a:spLocks noGrp="1"/>
          </p:cNvSpPr>
          <p:nvPr>
            <p:ph type="sldNum" sz="quarter" idx="12"/>
          </p:nvPr>
        </p:nvSpPr>
        <p:spPr/>
        <p:txBody>
          <a:bodyPr/>
          <a:lstStyle/>
          <a:p>
            <a:fld id="{539CFD06-B569-49F0-B29F-2696561470DC}" type="slidenum">
              <a:rPr lang="en-IN" smtClean="0"/>
              <a:t>‹#›</a:t>
            </a:fld>
            <a:endParaRPr lang="en-IN"/>
          </a:p>
        </p:txBody>
      </p:sp>
    </p:spTree>
    <p:extLst>
      <p:ext uri="{BB962C8B-B14F-4D97-AF65-F5344CB8AC3E}">
        <p14:creationId xmlns:p14="http://schemas.microsoft.com/office/powerpoint/2010/main" val="1337210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9AD7D-F078-1F8D-A2A4-FC9E333600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474DD2B-62EA-6A9C-3CE9-BBE6BEB615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82EC0FB-88D3-7338-9E6B-F34A985129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CF356D-AA68-C709-CA53-2CA76D2B013C}"/>
              </a:ext>
            </a:extLst>
          </p:cNvPr>
          <p:cNvSpPr>
            <a:spLocks noGrp="1"/>
          </p:cNvSpPr>
          <p:nvPr>
            <p:ph type="dt" sz="half" idx="10"/>
          </p:nvPr>
        </p:nvSpPr>
        <p:spPr/>
        <p:txBody>
          <a:bodyPr/>
          <a:lstStyle/>
          <a:p>
            <a:fld id="{4044F3A6-8395-424C-A719-28562E023CFA}" type="datetimeFigureOut">
              <a:rPr lang="en-IN" smtClean="0"/>
              <a:t>12-09-2022</a:t>
            </a:fld>
            <a:endParaRPr lang="en-IN"/>
          </a:p>
        </p:txBody>
      </p:sp>
      <p:sp>
        <p:nvSpPr>
          <p:cNvPr id="6" name="Footer Placeholder 5">
            <a:extLst>
              <a:ext uri="{FF2B5EF4-FFF2-40B4-BE49-F238E27FC236}">
                <a16:creationId xmlns:a16="http://schemas.microsoft.com/office/drawing/2014/main" id="{500AEC16-2D7E-51E6-C872-01B59FA6FD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59FBF9-A40D-3384-6CE8-0AB17E340985}"/>
              </a:ext>
            </a:extLst>
          </p:cNvPr>
          <p:cNvSpPr>
            <a:spLocks noGrp="1"/>
          </p:cNvSpPr>
          <p:nvPr>
            <p:ph type="sldNum" sz="quarter" idx="12"/>
          </p:nvPr>
        </p:nvSpPr>
        <p:spPr/>
        <p:txBody>
          <a:bodyPr/>
          <a:lstStyle/>
          <a:p>
            <a:fld id="{539CFD06-B569-49F0-B29F-2696561470DC}" type="slidenum">
              <a:rPr lang="en-IN" smtClean="0"/>
              <a:t>‹#›</a:t>
            </a:fld>
            <a:endParaRPr lang="en-IN"/>
          </a:p>
        </p:txBody>
      </p:sp>
    </p:spTree>
    <p:extLst>
      <p:ext uri="{BB962C8B-B14F-4D97-AF65-F5344CB8AC3E}">
        <p14:creationId xmlns:p14="http://schemas.microsoft.com/office/powerpoint/2010/main" val="3940445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D64F7E-A51E-932D-008B-630980A1C2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77E2CB-F798-7F07-F756-4A74C52FFB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592ACE-63BE-FAA6-E88B-84DCD0AF98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44F3A6-8395-424C-A719-28562E023CFA}" type="datetimeFigureOut">
              <a:rPr lang="en-IN" smtClean="0"/>
              <a:t>12-09-2022</a:t>
            </a:fld>
            <a:endParaRPr lang="en-IN"/>
          </a:p>
        </p:txBody>
      </p:sp>
      <p:sp>
        <p:nvSpPr>
          <p:cNvPr id="5" name="Footer Placeholder 4">
            <a:extLst>
              <a:ext uri="{FF2B5EF4-FFF2-40B4-BE49-F238E27FC236}">
                <a16:creationId xmlns:a16="http://schemas.microsoft.com/office/drawing/2014/main" id="{BC684E93-E6A9-0432-79A0-4FA177A9A8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88DECDE-06EA-E8C9-1D93-FECFE093B7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9CFD06-B569-49F0-B29F-2696561470DC}" type="slidenum">
              <a:rPr lang="en-IN" smtClean="0"/>
              <a:t>‹#›</a:t>
            </a:fld>
            <a:endParaRPr lang="en-IN"/>
          </a:p>
        </p:txBody>
      </p:sp>
    </p:spTree>
    <p:extLst>
      <p:ext uri="{BB962C8B-B14F-4D97-AF65-F5344CB8AC3E}">
        <p14:creationId xmlns:p14="http://schemas.microsoft.com/office/powerpoint/2010/main" val="15059556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intellixtechnologies/adaptive_cs/blob/main/dataset/mozilla_bugs_final.csv"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intellixtechnologies/adaptive_cs/blob/main/Incident_Analysis_Mozilla_Data_Analysis.ipynb"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hyperlink" Target="https://github.com/intellixtechnologies/adaptive_cs/blob/main/Incident_Analysis_Mozilla_SVM_RandomSearch.ipynb" TargetMode="External"/><Relationship Id="rId7" Type="http://schemas.openxmlformats.org/officeDocument/2006/relationships/image" Target="../media/image10.emf"/><Relationship Id="rId2" Type="http://schemas.openxmlformats.org/officeDocument/2006/relationships/hyperlink" Target="https://github.com/intellixtechnologies/adaptive_cs/blob/main/Incident_Analysis_Mozilla_NB_RandomSearch.ipynb" TargetMode="External"/><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hyperlink" Target="https://github.com/intellixtechnologies/adaptive_cs/blob/main/Incident_Analysis_Mozilla_NN_RandomSearch.ipynb" TargetMode="External"/><Relationship Id="rId4" Type="http://schemas.openxmlformats.org/officeDocument/2006/relationships/hyperlink" Target="https://github.com/intellixtechnologies/adaptive_cs/blob/main/Incident_Analysis_Mozilla_LR.ipynb" TargetMode="External"/><Relationship Id="rId9" Type="http://schemas.openxmlformats.org/officeDocument/2006/relationships/image" Target="../media/image12.emf"/></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intellixtechnologies/adaptive_cs/blob/main/helper/helper.py"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slide" Target="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B483C-1F05-B009-18B2-41CCD1B2CF29}"/>
              </a:ext>
            </a:extLst>
          </p:cNvPr>
          <p:cNvSpPr>
            <a:spLocks noGrp="1"/>
          </p:cNvSpPr>
          <p:nvPr>
            <p:ph type="ctrTitle"/>
          </p:nvPr>
        </p:nvSpPr>
        <p:spPr>
          <a:xfrm>
            <a:off x="1524000" y="1122363"/>
            <a:ext cx="9144000" cy="1468437"/>
          </a:xfrm>
        </p:spPr>
        <p:txBody>
          <a:bodyPr/>
          <a:lstStyle/>
          <a:p>
            <a:r>
              <a:rPr lang="en-IN" sz="18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Adaptive Customer Service Through Data Analytics And AI</a:t>
            </a:r>
            <a:endParaRPr lang="en-IN" dirty="0"/>
          </a:p>
        </p:txBody>
      </p:sp>
      <p:sp>
        <p:nvSpPr>
          <p:cNvPr id="3" name="Subtitle 2">
            <a:extLst>
              <a:ext uri="{FF2B5EF4-FFF2-40B4-BE49-F238E27FC236}">
                <a16:creationId xmlns:a16="http://schemas.microsoft.com/office/drawing/2014/main" id="{9F141A64-EDDA-AF14-2B5F-88DBAB4748DC}"/>
              </a:ext>
            </a:extLst>
          </p:cNvPr>
          <p:cNvSpPr>
            <a:spLocks noGrp="1"/>
          </p:cNvSpPr>
          <p:nvPr>
            <p:ph type="subTitle" idx="1"/>
          </p:nvPr>
        </p:nvSpPr>
        <p:spPr>
          <a:xfrm>
            <a:off x="1524000" y="3602038"/>
            <a:ext cx="9144000" cy="1468437"/>
          </a:xfrm>
        </p:spPr>
        <p:txBody>
          <a:bodyPr>
            <a:normAutofit fontScale="92500" lnSpcReduction="10000"/>
          </a:bodyPr>
          <a:lstStyle/>
          <a:p>
            <a:pPr marL="2181860" marR="1982470" indent="-6350" algn="ctr">
              <a:lnSpc>
                <a:spcPct val="100000"/>
              </a:lnSpc>
              <a:spcAft>
                <a:spcPts val="3050"/>
              </a:spcAft>
            </a:pPr>
            <a:r>
              <a:rPr lang="en-IN" sz="17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Name: Abhishek Roy</a:t>
            </a:r>
          </a:p>
          <a:p>
            <a:pPr marL="2181860" marR="1982470" indent="-6350" algn="ctr">
              <a:lnSpc>
                <a:spcPct val="100000"/>
              </a:lnSpc>
              <a:spcAft>
                <a:spcPts val="3050"/>
              </a:spcAft>
            </a:pPr>
            <a:r>
              <a:rPr lang="en-IN" sz="17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ID No: 2020FC04110</a:t>
            </a:r>
          </a:p>
          <a:p>
            <a:endParaRPr lang="en-IN" dirty="0"/>
          </a:p>
        </p:txBody>
      </p:sp>
    </p:spTree>
    <p:extLst>
      <p:ext uri="{BB962C8B-B14F-4D97-AF65-F5344CB8AC3E}">
        <p14:creationId xmlns:p14="http://schemas.microsoft.com/office/powerpoint/2010/main" val="3403286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9996B-5AF4-B748-620F-EAD102C2CED0}"/>
              </a:ext>
            </a:extLst>
          </p:cNvPr>
          <p:cNvSpPr>
            <a:spLocks noGrp="1"/>
          </p:cNvSpPr>
          <p:nvPr>
            <p:ph type="title"/>
          </p:nvPr>
        </p:nvSpPr>
        <p:spPr>
          <a:xfrm>
            <a:off x="838200" y="365126"/>
            <a:ext cx="10515600" cy="557742"/>
          </a:xfrm>
        </p:spPr>
        <p:txBody>
          <a:bodyPr>
            <a:normAutofit fontScale="90000"/>
          </a:bodyPr>
          <a:lstStyle/>
          <a:p>
            <a:r>
              <a:rPr lang="en-US" dirty="0"/>
              <a:t>Infrastructure</a:t>
            </a:r>
            <a:endParaRPr lang="en-IN" dirty="0"/>
          </a:p>
        </p:txBody>
      </p:sp>
      <p:sp>
        <p:nvSpPr>
          <p:cNvPr id="3" name="Content Placeholder 2">
            <a:extLst>
              <a:ext uri="{FF2B5EF4-FFF2-40B4-BE49-F238E27FC236}">
                <a16:creationId xmlns:a16="http://schemas.microsoft.com/office/drawing/2014/main" id="{4C358A3A-1611-0F8C-305F-AE26504F4193}"/>
              </a:ext>
            </a:extLst>
          </p:cNvPr>
          <p:cNvSpPr>
            <a:spLocks noGrp="1"/>
          </p:cNvSpPr>
          <p:nvPr>
            <p:ph idx="1"/>
          </p:nvPr>
        </p:nvSpPr>
        <p:spPr>
          <a:xfrm>
            <a:off x="838200" y="1066800"/>
            <a:ext cx="10515600" cy="5110163"/>
          </a:xfrm>
        </p:spPr>
        <p:txBody>
          <a:bodyPr>
            <a:normAutofit lnSpcReduction="10000"/>
          </a:bodyPr>
          <a:lstStyle/>
          <a:p>
            <a:pPr marL="22225" indent="-1270" algn="just">
              <a:lnSpc>
                <a:spcPct val="162000"/>
              </a:lnSpc>
              <a:spcAft>
                <a:spcPts val="20"/>
              </a:spcAft>
            </a:pPr>
            <a:r>
              <a:rPr lang="en-IN" sz="1800" b="1" i="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Hardware</a:t>
            </a: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t>
            </a:r>
          </a:p>
          <a:p>
            <a:pPr marL="20955" indent="0" algn="just">
              <a:lnSpc>
                <a:spcPct val="162000"/>
              </a:lnSpc>
              <a:spcAft>
                <a:spcPts val="20"/>
              </a:spcAft>
              <a:buNone/>
            </a:pP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Cloud based platform is preferred (GCP/AWS/Azure) for hosting the solution and training the models. However, due to cost effectiveness and lack of sufficient time, the solution has been hosted locally in a Windows 11 based machine with Intel i5 Quad Core processor and 16GB RAM.</a:t>
            </a:r>
          </a:p>
          <a:p>
            <a:pPr marL="22225" indent="-1270" algn="just">
              <a:lnSpc>
                <a:spcPct val="162000"/>
              </a:lnSpc>
              <a:spcAft>
                <a:spcPts val="20"/>
              </a:spcAft>
            </a:pPr>
            <a:r>
              <a:rPr lang="en-IN" sz="1800" b="1" i="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Software/Tools</a:t>
            </a: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t>
            </a:r>
          </a:p>
          <a:p>
            <a:pPr marL="342900" lvl="0" indent="-342900">
              <a:lnSpc>
                <a:spcPct val="107000"/>
              </a:lnSpc>
              <a:buFont typeface="+mj-lt"/>
              <a:buAutoNum type="arabicPeriod"/>
            </a:pPr>
            <a:r>
              <a:rPr lang="en-IN" sz="1800" i="1" dirty="0">
                <a:effectLst/>
                <a:latin typeface="Cambria" panose="02040503050406030204" pitchFamily="18" charset="0"/>
                <a:ea typeface="Calibri" panose="020F0502020204030204" pitchFamily="34" charset="0"/>
                <a:cs typeface="Vrinda" panose="020B0502040204020203" pitchFamily="34" charset="0"/>
              </a:rPr>
              <a:t>Bot Framework </a:t>
            </a:r>
            <a:r>
              <a:rPr lang="en-IN" sz="1800" dirty="0">
                <a:effectLst/>
                <a:latin typeface="Cambria" panose="02040503050406030204" pitchFamily="18" charset="0"/>
                <a:ea typeface="Calibri" panose="020F0502020204030204" pitchFamily="34" charset="0"/>
                <a:cs typeface="Vrinda" panose="020B0502040204020203" pitchFamily="34" charset="0"/>
              </a:rPr>
              <a:t>- Google DialogFlow ES</a:t>
            </a:r>
            <a:endParaRPr lang="en-IN" sz="1800" dirty="0">
              <a:effectLst/>
              <a:latin typeface="Calibri" panose="020F0502020204030204" pitchFamily="34" charset="0"/>
              <a:ea typeface="Calibri" panose="020F0502020204030204" pitchFamily="34" charset="0"/>
              <a:cs typeface="Vrinda" panose="020B0502040204020203" pitchFamily="34" charset="0"/>
            </a:endParaRPr>
          </a:p>
          <a:p>
            <a:pPr marL="342900" lvl="0" indent="-342900">
              <a:lnSpc>
                <a:spcPct val="107000"/>
              </a:lnSpc>
              <a:buFont typeface="+mj-lt"/>
              <a:buAutoNum type="arabicPeriod"/>
            </a:pPr>
            <a:r>
              <a:rPr lang="en-IN" sz="1800" i="1" dirty="0">
                <a:effectLst/>
                <a:latin typeface="Cambria" panose="02040503050406030204" pitchFamily="18" charset="0"/>
                <a:ea typeface="Calibri" panose="020F0502020204030204" pitchFamily="34" charset="0"/>
                <a:cs typeface="Vrinda" panose="020B0502040204020203" pitchFamily="34" charset="0"/>
              </a:rPr>
              <a:t>Telephony Interface </a:t>
            </a:r>
            <a:r>
              <a:rPr lang="en-IN" sz="1800" dirty="0">
                <a:effectLst/>
                <a:latin typeface="Cambria" panose="02040503050406030204" pitchFamily="18" charset="0"/>
                <a:ea typeface="Calibri" panose="020F0502020204030204" pitchFamily="34" charset="0"/>
                <a:cs typeface="Vrinda" panose="020B0502040204020203" pitchFamily="34" charset="0"/>
              </a:rPr>
              <a:t>- </a:t>
            </a:r>
            <a:r>
              <a:rPr lang="en-IN" sz="1800" dirty="0" err="1">
                <a:effectLst/>
                <a:latin typeface="Cambria" panose="02040503050406030204" pitchFamily="18" charset="0"/>
                <a:ea typeface="Calibri" panose="020F0502020204030204" pitchFamily="34" charset="0"/>
                <a:cs typeface="Vrinda" panose="020B0502040204020203" pitchFamily="34" charset="0"/>
              </a:rPr>
              <a:t>VoxImplantkit</a:t>
            </a:r>
            <a:r>
              <a:rPr lang="en-IN" sz="1800" dirty="0">
                <a:effectLst/>
                <a:latin typeface="Cambria" panose="02040503050406030204" pitchFamily="18" charset="0"/>
                <a:ea typeface="Calibri" panose="020F0502020204030204" pitchFamily="34" charset="0"/>
                <a:cs typeface="Vrinda" panose="020B0502040204020203" pitchFamily="34" charset="0"/>
              </a:rPr>
              <a:t> (For Voice Telephony integration with DialogFlow)</a:t>
            </a:r>
            <a:endParaRPr lang="en-IN" sz="1800" dirty="0">
              <a:effectLst/>
              <a:latin typeface="Calibri" panose="020F0502020204030204" pitchFamily="34" charset="0"/>
              <a:ea typeface="Calibri" panose="020F0502020204030204" pitchFamily="34" charset="0"/>
              <a:cs typeface="Vrinda" panose="020B0502040204020203" pitchFamily="34" charset="0"/>
            </a:endParaRPr>
          </a:p>
          <a:p>
            <a:pPr marL="342900" lvl="0" indent="-342900">
              <a:lnSpc>
                <a:spcPct val="107000"/>
              </a:lnSpc>
              <a:buFont typeface="+mj-lt"/>
              <a:buAutoNum type="arabicPeriod"/>
            </a:pPr>
            <a:r>
              <a:rPr lang="en-IN" sz="1800" i="1" dirty="0">
                <a:effectLst/>
                <a:latin typeface="Cambria" panose="02040503050406030204" pitchFamily="18" charset="0"/>
                <a:ea typeface="Calibri" panose="020F0502020204030204" pitchFamily="34" charset="0"/>
                <a:cs typeface="Vrinda" panose="020B0502040204020203" pitchFamily="34" charset="0"/>
              </a:rPr>
              <a:t>Database</a:t>
            </a:r>
            <a:r>
              <a:rPr lang="en-IN" sz="1800" dirty="0">
                <a:effectLst/>
                <a:latin typeface="Cambria" panose="02040503050406030204" pitchFamily="18" charset="0"/>
                <a:ea typeface="Calibri" panose="020F0502020204030204" pitchFamily="34" charset="0"/>
                <a:cs typeface="Vrinda" panose="020B0502040204020203" pitchFamily="34" charset="0"/>
              </a:rPr>
              <a:t> - MySQL 8.0 Community Edition for hosting the database server.</a:t>
            </a:r>
            <a:endParaRPr lang="en-IN" sz="1800" dirty="0">
              <a:effectLst/>
              <a:latin typeface="Calibri" panose="020F0502020204030204" pitchFamily="34" charset="0"/>
              <a:ea typeface="Calibri" panose="020F0502020204030204" pitchFamily="34" charset="0"/>
              <a:cs typeface="Vrinda" panose="020B0502040204020203" pitchFamily="34" charset="0"/>
            </a:endParaRPr>
          </a:p>
          <a:p>
            <a:pPr marL="342900" lvl="0" indent="-342900">
              <a:lnSpc>
                <a:spcPct val="107000"/>
              </a:lnSpc>
              <a:buFont typeface="+mj-lt"/>
              <a:buAutoNum type="arabicPeriod"/>
            </a:pPr>
            <a:r>
              <a:rPr lang="en-IN" sz="1800" dirty="0" err="1">
                <a:effectLst/>
                <a:latin typeface="Cambria" panose="02040503050406030204" pitchFamily="18" charset="0"/>
                <a:ea typeface="Calibri" panose="020F0502020204030204" pitchFamily="34" charset="0"/>
                <a:cs typeface="Vrinda" panose="020B0502040204020203" pitchFamily="34" charset="0"/>
              </a:rPr>
              <a:t>Ngrock</a:t>
            </a:r>
            <a:r>
              <a:rPr lang="en-IN" sz="1800" dirty="0">
                <a:effectLst/>
                <a:latin typeface="Cambria" panose="02040503050406030204" pitchFamily="18" charset="0"/>
                <a:ea typeface="Calibri" panose="020F0502020204030204" pitchFamily="34" charset="0"/>
                <a:cs typeface="Vrinda" panose="020B0502040204020203" pitchFamily="34" charset="0"/>
              </a:rPr>
              <a:t> for </a:t>
            </a:r>
            <a:r>
              <a:rPr lang="en-IN" sz="1800" i="1" dirty="0">
                <a:effectLst/>
                <a:latin typeface="Cambria" panose="02040503050406030204" pitchFamily="18" charset="0"/>
                <a:ea typeface="Calibri" panose="020F0502020204030204" pitchFamily="34" charset="0"/>
                <a:cs typeface="Vrinda" panose="020B0502040204020203" pitchFamily="34" charset="0"/>
              </a:rPr>
              <a:t>port forwarding and tunnelling </a:t>
            </a:r>
            <a:r>
              <a:rPr lang="en-IN" sz="1800" dirty="0">
                <a:effectLst/>
                <a:latin typeface="Cambria" panose="02040503050406030204" pitchFamily="18" charset="0"/>
                <a:ea typeface="Calibri" panose="020F0502020204030204" pitchFamily="34" charset="0"/>
                <a:cs typeface="Vrinda" panose="020B0502040204020203" pitchFamily="34" charset="0"/>
              </a:rPr>
              <a:t>between local DB server and </a:t>
            </a:r>
            <a:r>
              <a:rPr lang="en-IN" sz="1800" dirty="0" err="1">
                <a:effectLst/>
                <a:latin typeface="Cambria" panose="02040503050406030204" pitchFamily="18" charset="0"/>
                <a:ea typeface="Calibri" panose="020F0502020204030204" pitchFamily="34" charset="0"/>
                <a:cs typeface="Vrinda" panose="020B0502040204020203" pitchFamily="34" charset="0"/>
              </a:rPr>
              <a:t>Dialogflow</a:t>
            </a:r>
            <a:r>
              <a:rPr lang="en-IN" sz="1800" dirty="0">
                <a:effectLst/>
                <a:latin typeface="Cambria" panose="02040503050406030204" pitchFamily="18" charset="0"/>
                <a:ea typeface="Calibri" panose="020F0502020204030204" pitchFamily="34" charset="0"/>
                <a:cs typeface="Vrinda" panose="020B0502040204020203" pitchFamily="34" charset="0"/>
              </a:rPr>
              <a:t>/</a:t>
            </a:r>
            <a:r>
              <a:rPr lang="en-IN" sz="1800" dirty="0" err="1">
                <a:effectLst/>
                <a:latin typeface="Cambria" panose="02040503050406030204" pitchFamily="18" charset="0"/>
                <a:ea typeface="Calibri" panose="020F0502020204030204" pitchFamily="34" charset="0"/>
                <a:cs typeface="Vrinda" panose="020B0502040204020203" pitchFamily="34" charset="0"/>
              </a:rPr>
              <a:t>VoxImplant</a:t>
            </a:r>
            <a:r>
              <a:rPr lang="en-IN" sz="1800" dirty="0">
                <a:effectLst/>
                <a:latin typeface="Cambria" panose="02040503050406030204" pitchFamily="18" charset="0"/>
                <a:ea typeface="Calibri" panose="020F0502020204030204" pitchFamily="34" charset="0"/>
                <a:cs typeface="Vrinda" panose="020B0502040204020203" pitchFamily="34" charset="0"/>
              </a:rPr>
              <a:t>.</a:t>
            </a:r>
            <a:endParaRPr lang="en-IN" sz="1800" dirty="0">
              <a:effectLst/>
              <a:latin typeface="Calibri" panose="020F0502020204030204" pitchFamily="34" charset="0"/>
              <a:ea typeface="Calibri" panose="020F0502020204030204" pitchFamily="34" charset="0"/>
              <a:cs typeface="Vrinda" panose="020B0502040204020203" pitchFamily="34" charset="0"/>
            </a:endParaRPr>
          </a:p>
          <a:p>
            <a:pPr marL="342900" lvl="0" indent="-342900">
              <a:lnSpc>
                <a:spcPct val="107000"/>
              </a:lnSpc>
              <a:buFont typeface="+mj-lt"/>
              <a:buAutoNum type="arabicPeriod"/>
            </a:pPr>
            <a:r>
              <a:rPr lang="en-IN" sz="1800" dirty="0">
                <a:effectLst/>
                <a:latin typeface="Cambria" panose="02040503050406030204" pitchFamily="18" charset="0"/>
                <a:ea typeface="Calibri" panose="020F0502020204030204" pitchFamily="34" charset="0"/>
                <a:cs typeface="Vrinda" panose="020B0502040204020203" pitchFamily="34" charset="0"/>
              </a:rPr>
              <a:t>Google Collab – Pro tier (For data processing and model training)</a:t>
            </a:r>
            <a:endParaRPr lang="en-IN" sz="1800" dirty="0">
              <a:effectLst/>
              <a:latin typeface="Calibri" panose="020F0502020204030204" pitchFamily="34" charset="0"/>
              <a:ea typeface="Calibri" panose="020F0502020204030204" pitchFamily="34" charset="0"/>
              <a:cs typeface="Vrinda" panose="020B0502040204020203" pitchFamily="34" charset="0"/>
            </a:endParaRPr>
          </a:p>
          <a:p>
            <a:pPr marL="342900" lvl="0" indent="-342900">
              <a:lnSpc>
                <a:spcPct val="107000"/>
              </a:lnSpc>
              <a:spcAft>
                <a:spcPts val="800"/>
              </a:spcAft>
              <a:buFont typeface="+mj-lt"/>
              <a:buAutoNum type="arabicPeriod"/>
            </a:pPr>
            <a:r>
              <a:rPr lang="en-IN" sz="1800" dirty="0">
                <a:effectLst/>
                <a:latin typeface="Cambria" panose="02040503050406030204" pitchFamily="18" charset="0"/>
                <a:ea typeface="Calibri" panose="020F0502020204030204" pitchFamily="34" charset="0"/>
                <a:cs typeface="Vrinda" panose="020B0502040204020203" pitchFamily="34" charset="0"/>
              </a:rPr>
              <a:t>Microsoft VS Code/</a:t>
            </a:r>
            <a:r>
              <a:rPr lang="en-IN" sz="1800" dirty="0" err="1">
                <a:effectLst/>
                <a:latin typeface="Cambria" panose="02040503050406030204" pitchFamily="18" charset="0"/>
                <a:ea typeface="Calibri" panose="020F0502020204030204" pitchFamily="34" charset="0"/>
                <a:cs typeface="Vrinda" panose="020B0502040204020203" pitchFamily="34" charset="0"/>
              </a:rPr>
              <a:t>Jupyter</a:t>
            </a:r>
            <a:r>
              <a:rPr lang="en-IN" sz="1800" dirty="0">
                <a:effectLst/>
                <a:latin typeface="Cambria" panose="02040503050406030204" pitchFamily="18" charset="0"/>
                <a:ea typeface="Calibri" panose="020F0502020204030204" pitchFamily="34" charset="0"/>
                <a:cs typeface="Vrinda" panose="020B0502040204020203" pitchFamily="34" charset="0"/>
              </a:rPr>
              <a:t> Notebook for development.</a:t>
            </a:r>
            <a:endParaRPr lang="en-IN" sz="1800" dirty="0">
              <a:effectLst/>
              <a:latin typeface="Calibri" panose="020F0502020204030204" pitchFamily="34" charset="0"/>
              <a:ea typeface="Calibri" panose="020F0502020204030204" pitchFamily="34" charset="0"/>
              <a:cs typeface="Vrinda" panose="020B0502040204020203" pitchFamily="34" charset="0"/>
            </a:endParaRPr>
          </a:p>
          <a:p>
            <a:endParaRPr lang="en-IN" dirty="0"/>
          </a:p>
        </p:txBody>
      </p:sp>
    </p:spTree>
    <p:extLst>
      <p:ext uri="{BB962C8B-B14F-4D97-AF65-F5344CB8AC3E}">
        <p14:creationId xmlns:p14="http://schemas.microsoft.com/office/powerpoint/2010/main" val="1138431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4371A-9B8A-81B6-1773-21A9DC959DB3}"/>
              </a:ext>
            </a:extLst>
          </p:cNvPr>
          <p:cNvSpPr>
            <a:spLocks noGrp="1"/>
          </p:cNvSpPr>
          <p:nvPr>
            <p:ph type="title"/>
          </p:nvPr>
        </p:nvSpPr>
        <p:spPr>
          <a:xfrm>
            <a:off x="838200" y="365126"/>
            <a:ext cx="10515600" cy="583142"/>
          </a:xfrm>
        </p:spPr>
        <p:txBody>
          <a:bodyPr>
            <a:normAutofit fontScale="90000"/>
          </a:bodyPr>
          <a:lstStyle/>
          <a:p>
            <a:r>
              <a:rPr lang="en-US" dirty="0"/>
              <a:t>Dataset</a:t>
            </a:r>
            <a:endParaRPr lang="en-IN" dirty="0"/>
          </a:p>
        </p:txBody>
      </p:sp>
      <p:sp>
        <p:nvSpPr>
          <p:cNvPr id="3" name="Content Placeholder 2">
            <a:extLst>
              <a:ext uri="{FF2B5EF4-FFF2-40B4-BE49-F238E27FC236}">
                <a16:creationId xmlns:a16="http://schemas.microsoft.com/office/drawing/2014/main" id="{F68BA582-A5A8-7F84-884F-2D208DAAA1F6}"/>
              </a:ext>
            </a:extLst>
          </p:cNvPr>
          <p:cNvSpPr>
            <a:spLocks noGrp="1"/>
          </p:cNvSpPr>
          <p:nvPr>
            <p:ph idx="1"/>
          </p:nvPr>
        </p:nvSpPr>
        <p:spPr>
          <a:xfrm>
            <a:off x="838200" y="1024467"/>
            <a:ext cx="10515600" cy="5152496"/>
          </a:xfrm>
        </p:spPr>
        <p:txBody>
          <a:bodyPr/>
          <a:lstStyle/>
          <a:p>
            <a:pPr marL="22225" indent="-1270" algn="just">
              <a:lnSpc>
                <a:spcPct val="162000"/>
              </a:lnSpc>
              <a:spcBef>
                <a:spcPts val="200"/>
              </a:spcBef>
            </a:pPr>
            <a:r>
              <a:rPr lang="en-IN" sz="1800" b="1" i="1" dirty="0">
                <a:effectLst/>
                <a:latin typeface="Cambria" panose="02040503050406030204" pitchFamily="18" charset="0"/>
                <a:ea typeface="Times New Roman" panose="02020603050405020304" pitchFamily="18" charset="0"/>
                <a:cs typeface="Vrinda" panose="020B0502040204020203" pitchFamily="34" charset="0"/>
              </a:rPr>
              <a:t>Mozilla Bug Tracker</a:t>
            </a:r>
            <a:endParaRPr lang="en-IN" sz="1800" b="1" i="1" dirty="0">
              <a:effectLst/>
              <a:latin typeface="Calibri Light" panose="020F0302020204030204" pitchFamily="34" charset="0"/>
              <a:ea typeface="Times New Roman" panose="02020603050405020304" pitchFamily="18" charset="0"/>
              <a:cs typeface="Vrinda" panose="020B0502040204020203" pitchFamily="34" charset="0"/>
            </a:endParaRPr>
          </a:p>
          <a:p>
            <a:pPr marL="0" indent="0">
              <a:buNone/>
            </a:pP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This is an open-source dataset containing bugs that were logged for Mozilla support for all products that are supported by Mozilla. </a:t>
            </a:r>
          </a:p>
          <a:p>
            <a:pPr marL="0" indent="0">
              <a:buNone/>
            </a:pP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The dataset consists of data of reported bugs from last three years. </a:t>
            </a:r>
          </a:p>
          <a:p>
            <a:pPr marL="0" indent="0">
              <a:buNone/>
            </a:pP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Although the dataset is rich in details and contain all relevant attributes that we may require for this use case, however, the size of the dataset is not very extensive. It contains around 30,000 unique incidents along with their details (</a:t>
            </a: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hlinkClick r:id="rId2"/>
              </a:rPr>
              <a:t>link</a:t>
            </a: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 </a:t>
            </a:r>
          </a:p>
          <a:p>
            <a:pPr marL="0" indent="0">
              <a:buNone/>
            </a:pPr>
            <a:endParaRPr lang="en-IN" sz="1800" dirty="0">
              <a:solidFill>
                <a:srgbClr val="000000"/>
              </a:solidFill>
              <a:latin typeface="Cambria" panose="02040503050406030204" pitchFamily="18" charset="0"/>
              <a:ea typeface="Cambria" panose="02040503050406030204" pitchFamily="18" charset="0"/>
            </a:endParaRPr>
          </a:p>
          <a:p>
            <a:pPr marL="0" indent="0">
              <a:buNone/>
            </a:pPr>
            <a:endParaRPr lang="en-IN" sz="1800" dirty="0">
              <a:solidFill>
                <a:srgbClr val="000000"/>
              </a:solidFill>
              <a:latin typeface="Cambria" panose="02040503050406030204" pitchFamily="18" charset="0"/>
              <a:ea typeface="Cambria" panose="02040503050406030204" pitchFamily="18" charset="0"/>
            </a:endParaRPr>
          </a:p>
          <a:p>
            <a:pPr marL="0" indent="0">
              <a:buNone/>
            </a:pPr>
            <a:endParaRPr lang="en-IN" sz="1800" dirty="0">
              <a:solidFill>
                <a:srgbClr val="000000"/>
              </a:solidFill>
              <a:latin typeface="Cambria" panose="02040503050406030204" pitchFamily="18" charset="0"/>
              <a:ea typeface="Cambria" panose="02040503050406030204" pitchFamily="18" charset="0"/>
            </a:endParaRPr>
          </a:p>
          <a:p>
            <a:pPr marL="0" indent="0">
              <a:buNone/>
            </a:pPr>
            <a:r>
              <a:rPr lang="en-IN" sz="1400" i="1" u="sng" dirty="0">
                <a:solidFill>
                  <a:srgbClr val="000000"/>
                </a:solidFill>
                <a:latin typeface="Cambria" panose="02040503050406030204" pitchFamily="18" charset="0"/>
                <a:ea typeface="Cambria" panose="02040503050406030204" pitchFamily="18" charset="0"/>
              </a:rPr>
              <a:t>Note</a:t>
            </a:r>
            <a:r>
              <a:rPr lang="en-IN" sz="1400" dirty="0">
                <a:solidFill>
                  <a:srgbClr val="000000"/>
                </a:solidFill>
                <a:latin typeface="Cambria" panose="02040503050406030204" pitchFamily="18" charset="0"/>
                <a:ea typeface="Cambria" panose="02040503050406030204" pitchFamily="18" charset="0"/>
              </a:rPr>
              <a:t>: 2 other datasets were initially explored but later discarded owing to lack of details that are required for our use case</a:t>
            </a:r>
          </a:p>
          <a:p>
            <a:pPr marL="0" indent="0">
              <a:buNone/>
            </a:pPr>
            <a:r>
              <a:rPr lang="en-IN" sz="1400" dirty="0">
                <a:solidFill>
                  <a:srgbClr val="000000"/>
                </a:solidFill>
                <a:latin typeface="Cambria" panose="02040503050406030204" pitchFamily="18" charset="0"/>
                <a:ea typeface="Cambria" panose="02040503050406030204" pitchFamily="18" charset="0"/>
              </a:rPr>
              <a:t>1. </a:t>
            </a:r>
            <a:r>
              <a:rPr lang="en-US" sz="1400" b="1" i="1" dirty="0">
                <a:solidFill>
                  <a:srgbClr val="000000"/>
                </a:solidFill>
                <a:latin typeface="Cambria" panose="02040503050406030204" pitchFamily="18" charset="0"/>
                <a:ea typeface="Cambria" panose="02040503050406030204" pitchFamily="18" charset="0"/>
              </a:rPr>
              <a:t>Service Now Enriched Event Log from UCI</a:t>
            </a:r>
          </a:p>
          <a:p>
            <a:pPr marL="0" indent="0">
              <a:buNone/>
            </a:pPr>
            <a:r>
              <a:rPr lang="en-US" sz="1400" dirty="0">
                <a:solidFill>
                  <a:srgbClr val="000000"/>
                </a:solidFill>
                <a:latin typeface="Cambria" panose="02040503050406030204" pitchFamily="18" charset="0"/>
                <a:ea typeface="Cambria" panose="02040503050406030204" pitchFamily="18" charset="0"/>
              </a:rPr>
              <a:t>2. </a:t>
            </a:r>
            <a:r>
              <a:rPr lang="en-US" sz="1400" b="1" i="1" dirty="0">
                <a:solidFill>
                  <a:srgbClr val="000000"/>
                </a:solidFill>
                <a:latin typeface="Cambria" panose="02040503050406030204" pitchFamily="18" charset="0"/>
                <a:ea typeface="Cambria" panose="02040503050406030204" pitchFamily="18" charset="0"/>
              </a:rPr>
              <a:t>Support tickets between Microsoft and Endava</a:t>
            </a:r>
            <a:endParaRPr lang="en-IN" sz="1400" b="1" i="1" dirty="0"/>
          </a:p>
        </p:txBody>
      </p:sp>
    </p:spTree>
    <p:extLst>
      <p:ext uri="{BB962C8B-B14F-4D97-AF65-F5344CB8AC3E}">
        <p14:creationId xmlns:p14="http://schemas.microsoft.com/office/powerpoint/2010/main" val="3474121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4EE09-545E-98E6-3D60-6A9BE4E8AF26}"/>
              </a:ext>
            </a:extLst>
          </p:cNvPr>
          <p:cNvSpPr>
            <a:spLocks noGrp="1"/>
          </p:cNvSpPr>
          <p:nvPr>
            <p:ph type="title"/>
          </p:nvPr>
        </p:nvSpPr>
        <p:spPr>
          <a:xfrm>
            <a:off x="838200" y="365125"/>
            <a:ext cx="10515600" cy="498475"/>
          </a:xfrm>
        </p:spPr>
        <p:txBody>
          <a:bodyPr>
            <a:normAutofit fontScale="90000"/>
          </a:bodyPr>
          <a:lstStyle/>
          <a:p>
            <a:r>
              <a:rPr lang="en-US" dirty="0"/>
              <a:t>Feature Selection</a:t>
            </a:r>
            <a:endParaRPr lang="en-IN" dirty="0"/>
          </a:p>
        </p:txBody>
      </p:sp>
      <p:sp>
        <p:nvSpPr>
          <p:cNvPr id="3" name="Content Placeholder 2">
            <a:extLst>
              <a:ext uri="{FF2B5EF4-FFF2-40B4-BE49-F238E27FC236}">
                <a16:creationId xmlns:a16="http://schemas.microsoft.com/office/drawing/2014/main" id="{78EF5FC2-4BA5-99C1-E7D5-BFA074E35F41}"/>
              </a:ext>
            </a:extLst>
          </p:cNvPr>
          <p:cNvSpPr>
            <a:spLocks noGrp="1"/>
          </p:cNvSpPr>
          <p:nvPr>
            <p:ph idx="1"/>
          </p:nvPr>
        </p:nvSpPr>
        <p:spPr>
          <a:xfrm>
            <a:off x="838200" y="2586353"/>
            <a:ext cx="10515600" cy="3755179"/>
          </a:xfrm>
        </p:spPr>
        <p:txBody>
          <a:bodyPr>
            <a:normAutofit lnSpcReduction="10000"/>
          </a:bodyPr>
          <a:lstStyle/>
          <a:p>
            <a:r>
              <a:rPr lang="en-US" sz="1600" dirty="0"/>
              <a:t>Dataset has 13 attributes</a:t>
            </a:r>
          </a:p>
          <a:p>
            <a:r>
              <a:rPr lang="en-US" sz="1600" b="1" i="1" dirty="0"/>
              <a:t>Attributes Dropped</a:t>
            </a:r>
            <a:r>
              <a:rPr lang="en-US" sz="1600" dirty="0"/>
              <a:t> </a:t>
            </a:r>
          </a:p>
          <a:p>
            <a:pPr lvl="1"/>
            <a:r>
              <a:rPr lang="en-US" sz="1600" dirty="0"/>
              <a:t>Bug ID </a:t>
            </a:r>
          </a:p>
          <a:p>
            <a:pPr lvl="1"/>
            <a:r>
              <a:rPr lang="en-US" sz="1600" dirty="0"/>
              <a:t>Reporter Real Name</a:t>
            </a:r>
          </a:p>
          <a:p>
            <a:pPr lvl="1"/>
            <a:r>
              <a:rPr lang="en-US" sz="1600" dirty="0"/>
              <a:t>Assignee</a:t>
            </a:r>
          </a:p>
          <a:p>
            <a:pPr lvl="1"/>
            <a:r>
              <a:rPr lang="en-US" sz="1600" dirty="0"/>
              <a:t>Status</a:t>
            </a:r>
          </a:p>
          <a:p>
            <a:pPr lvl="1"/>
            <a:r>
              <a:rPr lang="en-US" sz="1600" dirty="0"/>
              <a:t>Resolution</a:t>
            </a:r>
            <a:endParaRPr lang="en-IN" sz="1600" dirty="0"/>
          </a:p>
          <a:p>
            <a:r>
              <a:rPr lang="en-IN" sz="1600" b="1" i="1" dirty="0"/>
              <a:t>Target Attributes</a:t>
            </a:r>
          </a:p>
          <a:p>
            <a:pPr lvl="1"/>
            <a:r>
              <a:rPr lang="en-IN" sz="1600" dirty="0"/>
              <a:t>Team Name</a:t>
            </a:r>
          </a:p>
          <a:p>
            <a:pPr lvl="1"/>
            <a:r>
              <a:rPr lang="en-IN" sz="1600" dirty="0"/>
              <a:t>Component</a:t>
            </a:r>
          </a:p>
          <a:p>
            <a:pPr lvl="1"/>
            <a:r>
              <a:rPr lang="en-IN" sz="1600" dirty="0"/>
              <a:t>Classification</a:t>
            </a:r>
            <a:endParaRPr lang="en-US" sz="1600" dirty="0"/>
          </a:p>
          <a:p>
            <a:pPr marL="0" indent="0">
              <a:buNone/>
            </a:pPr>
            <a:endParaRPr lang="en-IN" sz="1100" i="1" dirty="0"/>
          </a:p>
          <a:p>
            <a:pPr marL="0" indent="0">
              <a:buNone/>
            </a:pPr>
            <a:r>
              <a:rPr lang="en-IN" sz="1100" i="1" dirty="0"/>
              <a:t>Exploratory Data Analysis (EDA): </a:t>
            </a:r>
            <a:r>
              <a:rPr lang="en-IN" sz="1100" i="1" dirty="0">
                <a:solidFill>
                  <a:schemeClr val="accent1"/>
                </a:solidFill>
                <a:hlinkClick r:id="rId2"/>
              </a:rPr>
              <a:t>link</a:t>
            </a:r>
            <a:endParaRPr lang="en-IN" sz="1100" i="1" dirty="0">
              <a:solidFill>
                <a:schemeClr val="accent1"/>
              </a:solidFill>
            </a:endParaRPr>
          </a:p>
        </p:txBody>
      </p:sp>
      <p:pic>
        <p:nvPicPr>
          <p:cNvPr id="5" name="Picture 4">
            <a:extLst>
              <a:ext uri="{FF2B5EF4-FFF2-40B4-BE49-F238E27FC236}">
                <a16:creationId xmlns:a16="http://schemas.microsoft.com/office/drawing/2014/main" id="{E651F93D-A713-FF1D-1026-236A8C0FB791}"/>
              </a:ext>
            </a:extLst>
          </p:cNvPr>
          <p:cNvPicPr>
            <a:picLocks noChangeAspect="1"/>
          </p:cNvPicPr>
          <p:nvPr/>
        </p:nvPicPr>
        <p:blipFill>
          <a:blip r:embed="rId3"/>
          <a:stretch>
            <a:fillRect/>
          </a:stretch>
        </p:blipFill>
        <p:spPr>
          <a:xfrm>
            <a:off x="927311" y="1062354"/>
            <a:ext cx="10154219" cy="1325246"/>
          </a:xfrm>
          <a:prstGeom prst="rect">
            <a:avLst/>
          </a:prstGeom>
        </p:spPr>
      </p:pic>
    </p:spTree>
    <p:extLst>
      <p:ext uri="{BB962C8B-B14F-4D97-AF65-F5344CB8AC3E}">
        <p14:creationId xmlns:p14="http://schemas.microsoft.com/office/powerpoint/2010/main" val="395834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91EEF-D9C9-C3F7-58A7-AF495D46951D}"/>
              </a:ext>
            </a:extLst>
          </p:cNvPr>
          <p:cNvSpPr>
            <a:spLocks noGrp="1"/>
          </p:cNvSpPr>
          <p:nvPr>
            <p:ph type="title"/>
          </p:nvPr>
        </p:nvSpPr>
        <p:spPr>
          <a:xfrm>
            <a:off x="838200" y="365125"/>
            <a:ext cx="10515600" cy="523875"/>
          </a:xfrm>
        </p:spPr>
        <p:txBody>
          <a:bodyPr>
            <a:normAutofit fontScale="90000"/>
          </a:bodyPr>
          <a:lstStyle/>
          <a:p>
            <a:r>
              <a:rPr lang="en-US" dirty="0"/>
              <a:t>Data Preparation</a:t>
            </a:r>
            <a:endParaRPr lang="en-IN" dirty="0"/>
          </a:p>
        </p:txBody>
      </p:sp>
      <p:sp>
        <p:nvSpPr>
          <p:cNvPr id="3" name="Content Placeholder 2">
            <a:extLst>
              <a:ext uri="{FF2B5EF4-FFF2-40B4-BE49-F238E27FC236}">
                <a16:creationId xmlns:a16="http://schemas.microsoft.com/office/drawing/2014/main" id="{B9493182-7651-31E6-8DA9-3760F77B881E}"/>
              </a:ext>
            </a:extLst>
          </p:cNvPr>
          <p:cNvSpPr>
            <a:spLocks noGrp="1"/>
          </p:cNvSpPr>
          <p:nvPr>
            <p:ph idx="1"/>
          </p:nvPr>
        </p:nvSpPr>
        <p:spPr>
          <a:xfrm>
            <a:off x="838200" y="889000"/>
            <a:ext cx="10515600" cy="5287963"/>
          </a:xfrm>
        </p:spPr>
        <p:txBody>
          <a:bodyPr>
            <a:normAutofit/>
          </a:bodyPr>
          <a:lstStyle/>
          <a:p>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The following data preparation steps were applied to the data set:</a:t>
            </a:r>
          </a:p>
          <a:p>
            <a:r>
              <a:rPr lang="en-IN" sz="1800" b="1" i="1" dirty="0">
                <a:solidFill>
                  <a:srgbClr val="000000"/>
                </a:solidFill>
                <a:latin typeface="Cambria" panose="02040503050406030204" pitchFamily="18" charset="0"/>
                <a:ea typeface="Cambria" panose="02040503050406030204" pitchFamily="18" charset="0"/>
                <a:cs typeface="Cambria" panose="02040503050406030204" pitchFamily="18" charset="0"/>
              </a:rPr>
              <a:t>TF-IDF</a:t>
            </a:r>
            <a:r>
              <a:rPr lang="en-IN" sz="1800" dirty="0">
                <a:solidFill>
                  <a:srgbClr val="000000"/>
                </a:solidFill>
                <a:latin typeface="Cambria" panose="02040503050406030204" pitchFamily="18" charset="0"/>
                <a:ea typeface="Cambria" panose="02040503050406030204" pitchFamily="18" charset="0"/>
                <a:cs typeface="Cambria" panose="02040503050406030204" pitchFamily="18" charset="0"/>
              </a:rPr>
              <a:t>: For the attribute “Summary”, </a:t>
            </a:r>
            <a:r>
              <a:rPr lang="en-IN" sz="1800" dirty="0">
                <a:solidFill>
                  <a:schemeClr val="accent5">
                    <a:lumMod val="75000"/>
                  </a:schemeClr>
                </a:solidFill>
                <a:effectLst/>
                <a:latin typeface="Cambria" panose="02040503050406030204" pitchFamily="18" charset="0"/>
                <a:ea typeface="Cambria" panose="02040503050406030204" pitchFamily="18" charset="0"/>
                <a:cs typeface="Cambria" panose="02040503050406030204" pitchFamily="18" charset="0"/>
              </a:rPr>
              <a:t>Tokenization</a:t>
            </a: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 removal of </a:t>
            </a:r>
            <a:r>
              <a:rPr lang="en-IN" sz="1800" dirty="0">
                <a:solidFill>
                  <a:schemeClr val="accent2"/>
                </a:solidFill>
                <a:effectLst/>
                <a:latin typeface="Cambria" panose="02040503050406030204" pitchFamily="18" charset="0"/>
                <a:ea typeface="Cambria" panose="02040503050406030204" pitchFamily="18" charset="0"/>
                <a:cs typeface="Cambria" panose="02040503050406030204" pitchFamily="18" charset="0"/>
              </a:rPr>
              <a:t>stop words </a:t>
            </a: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and their </a:t>
            </a:r>
            <a:r>
              <a:rPr lang="en-IN" sz="1800" dirty="0">
                <a:solidFill>
                  <a:schemeClr val="accent6">
                    <a:lumMod val="75000"/>
                  </a:schemeClr>
                </a:solidFill>
                <a:effectLst/>
                <a:latin typeface="Cambria" panose="02040503050406030204" pitchFamily="18" charset="0"/>
                <a:ea typeface="Cambria" panose="02040503050406030204" pitchFamily="18" charset="0"/>
                <a:cs typeface="Cambria" panose="02040503050406030204" pitchFamily="18" charset="0"/>
              </a:rPr>
              <a:t>stemming</a:t>
            </a: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 with respect to the bilingual symptom descriptions is done. The data records are then vectorized using the "</a:t>
            </a:r>
            <a:r>
              <a:rPr lang="en-IN" sz="1800" dirty="0">
                <a:solidFill>
                  <a:srgbClr val="7030A0"/>
                </a:solidFill>
                <a:effectLst/>
                <a:latin typeface="Cambria" panose="02040503050406030204" pitchFamily="18" charset="0"/>
                <a:ea typeface="Cambria" panose="02040503050406030204" pitchFamily="18" charset="0"/>
                <a:cs typeface="Cambria" panose="02040503050406030204" pitchFamily="18" charset="0"/>
              </a:rPr>
              <a:t>Term Frequency-Inverse Document Frequency </a:t>
            </a: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t>
            </a:r>
            <a:r>
              <a:rPr lang="en-IN" sz="1800" dirty="0" err="1">
                <a:solidFill>
                  <a:srgbClr val="7030A0"/>
                </a:solidFill>
                <a:effectLst/>
                <a:latin typeface="Cambria" panose="02040503050406030204" pitchFamily="18" charset="0"/>
                <a:ea typeface="Cambria" panose="02040503050406030204" pitchFamily="18" charset="0"/>
                <a:cs typeface="Cambria" panose="02040503050406030204" pitchFamily="18" charset="0"/>
              </a:rPr>
              <a:t>Tf-Idf</a:t>
            </a: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t>
            </a:r>
          </a:p>
          <a:p>
            <a:r>
              <a:rPr lang="en-IN" sz="1800" b="1" i="1" dirty="0">
                <a:solidFill>
                  <a:srgbClr val="000000"/>
                </a:solidFill>
                <a:latin typeface="Cambria" panose="02040503050406030204" pitchFamily="18" charset="0"/>
                <a:ea typeface="Cambria" panose="02040503050406030204" pitchFamily="18" charset="0"/>
              </a:rPr>
              <a:t>Class Imbalance Correction</a:t>
            </a:r>
            <a:r>
              <a:rPr lang="en-IN" sz="1800" dirty="0">
                <a:solidFill>
                  <a:srgbClr val="000000"/>
                </a:solidFill>
                <a:latin typeface="Cambria" panose="02040503050406030204" pitchFamily="18" charset="0"/>
                <a:ea typeface="Cambria" panose="02040503050406030204" pitchFamily="18" charset="0"/>
              </a:rPr>
              <a:t>: The Dataset is class-imbalanced. T</a:t>
            </a:r>
            <a:r>
              <a:rPr lang="en-IN" sz="180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o slightly counter the effect of class imbalance during model building, we have reduced the number of classes from the target variables by defining a minimum number of samples which are required to be present for each class to be considered</a:t>
            </a:r>
            <a:endParaRPr lang="en-IN" sz="1800" dirty="0">
              <a:solidFill>
                <a:srgbClr val="000000"/>
              </a:solidFill>
              <a:latin typeface="Cambria" panose="02040503050406030204" pitchFamily="18" charset="0"/>
              <a:ea typeface="Cambria" panose="02040503050406030204" pitchFamily="18" charset="0"/>
            </a:endParaRPr>
          </a:p>
          <a:p>
            <a:endParaRPr lang="en-IN" dirty="0"/>
          </a:p>
          <a:p>
            <a:endParaRPr lang="en-IN" dirty="0"/>
          </a:p>
          <a:p>
            <a:endParaRPr lang="en-IN" dirty="0"/>
          </a:p>
          <a:p>
            <a:endParaRPr lang="en-IN" dirty="0"/>
          </a:p>
          <a:p>
            <a:pPr marL="0" indent="0">
              <a:buNone/>
            </a:pPr>
            <a:r>
              <a:rPr lang="en-IN" sz="1600" i="1" u="sng" dirty="0"/>
              <a:t>Note:</a:t>
            </a:r>
            <a:r>
              <a:rPr lang="en-IN" sz="1600" dirty="0"/>
              <a:t> Owing to lack of domain knowledge and SME inputs, conventional processes like resampling (over and under-sampling) could not be applied to the dataset.</a:t>
            </a:r>
          </a:p>
        </p:txBody>
      </p:sp>
      <p:pic>
        <p:nvPicPr>
          <p:cNvPr id="9" name="Picture 8">
            <a:extLst>
              <a:ext uri="{FF2B5EF4-FFF2-40B4-BE49-F238E27FC236}">
                <a16:creationId xmlns:a16="http://schemas.microsoft.com/office/drawing/2014/main" id="{71BFAABF-E72F-2F03-A94F-05B652C05425}"/>
              </a:ext>
            </a:extLst>
          </p:cNvPr>
          <p:cNvPicPr>
            <a:picLocks noChangeAspect="1"/>
          </p:cNvPicPr>
          <p:nvPr/>
        </p:nvPicPr>
        <p:blipFill>
          <a:blip r:embed="rId2"/>
          <a:stretch>
            <a:fillRect/>
          </a:stretch>
        </p:blipFill>
        <p:spPr>
          <a:xfrm>
            <a:off x="1100412" y="3220211"/>
            <a:ext cx="10157794" cy="1817455"/>
          </a:xfrm>
          <a:prstGeom prst="rect">
            <a:avLst/>
          </a:prstGeom>
        </p:spPr>
      </p:pic>
    </p:spTree>
    <p:extLst>
      <p:ext uri="{BB962C8B-B14F-4D97-AF65-F5344CB8AC3E}">
        <p14:creationId xmlns:p14="http://schemas.microsoft.com/office/powerpoint/2010/main" val="2855848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7B70-8CF3-4924-3CA8-C0718E70427B}"/>
              </a:ext>
            </a:extLst>
          </p:cNvPr>
          <p:cNvSpPr>
            <a:spLocks noGrp="1"/>
          </p:cNvSpPr>
          <p:nvPr>
            <p:ph type="title"/>
          </p:nvPr>
        </p:nvSpPr>
        <p:spPr>
          <a:xfrm>
            <a:off x="838200" y="365126"/>
            <a:ext cx="10515600" cy="684742"/>
          </a:xfrm>
        </p:spPr>
        <p:txBody>
          <a:bodyPr>
            <a:normAutofit/>
          </a:bodyPr>
          <a:lstStyle/>
          <a:p>
            <a:r>
              <a:rPr lang="en-IN" sz="3600" dirty="0"/>
              <a:t>Models Considered</a:t>
            </a:r>
          </a:p>
        </p:txBody>
      </p:sp>
      <p:sp>
        <p:nvSpPr>
          <p:cNvPr id="3" name="Content Placeholder 2">
            <a:extLst>
              <a:ext uri="{FF2B5EF4-FFF2-40B4-BE49-F238E27FC236}">
                <a16:creationId xmlns:a16="http://schemas.microsoft.com/office/drawing/2014/main" id="{3008F8F7-3A51-A3FB-2061-E41E13B78EFC}"/>
              </a:ext>
            </a:extLst>
          </p:cNvPr>
          <p:cNvSpPr>
            <a:spLocks noGrp="1"/>
          </p:cNvSpPr>
          <p:nvPr>
            <p:ph idx="1"/>
          </p:nvPr>
        </p:nvSpPr>
        <p:spPr>
          <a:xfrm>
            <a:off x="838200" y="1049868"/>
            <a:ext cx="10515600" cy="5127095"/>
          </a:xfrm>
        </p:spPr>
        <p:txBody>
          <a:bodyPr>
            <a:normAutofit lnSpcReduction="10000"/>
          </a:bodyPr>
          <a:lstStyle/>
          <a:p>
            <a:r>
              <a:rPr lang="en-IN" sz="2000" dirty="0"/>
              <a:t>Supervised Learning algorithms involving Probabilistic Learning and Non linear modelling were considered for the experiments.</a:t>
            </a:r>
          </a:p>
          <a:p>
            <a:pPr marL="457200" indent="-457200">
              <a:buFont typeface="+mj-lt"/>
              <a:buAutoNum type="arabicPeriod"/>
            </a:pPr>
            <a:r>
              <a:rPr lang="en-IN" sz="2000" i="1" dirty="0"/>
              <a:t>Multinomial Naïve Bayes (NB)</a:t>
            </a:r>
          </a:p>
          <a:p>
            <a:pPr lvl="1"/>
            <a:r>
              <a:rPr lang="en-IN" sz="1600" dirty="0"/>
              <a:t>Easy and fast machine learning algorithm used for classification.</a:t>
            </a:r>
          </a:p>
          <a:p>
            <a:pPr lvl="1"/>
            <a:r>
              <a:rPr lang="en-IN" sz="1600" dirty="0"/>
              <a:t>Performs well in multi-class predictions.</a:t>
            </a:r>
          </a:p>
          <a:p>
            <a:pPr marL="457200" indent="-457200">
              <a:buFont typeface="+mj-lt"/>
              <a:buAutoNum type="arabicPeriod"/>
            </a:pPr>
            <a:r>
              <a:rPr lang="en-IN" sz="2000" i="1" dirty="0"/>
              <a:t>Support Vector Machines (SVM)</a:t>
            </a:r>
          </a:p>
          <a:p>
            <a:pPr lvl="1"/>
            <a:r>
              <a:rPr lang="en-IN" sz="1600" dirty="0"/>
              <a:t>Effective and memory efficient on high-dimensional spaces.</a:t>
            </a:r>
          </a:p>
          <a:p>
            <a:pPr lvl="1"/>
            <a:r>
              <a:rPr lang="en-IN" sz="1600" dirty="0"/>
              <a:t>Performs relatively well when there is clear margin of separation between classes.</a:t>
            </a:r>
          </a:p>
          <a:p>
            <a:pPr marL="457200" indent="-457200">
              <a:buFont typeface="+mj-lt"/>
              <a:buAutoNum type="arabicPeriod"/>
            </a:pPr>
            <a:r>
              <a:rPr lang="en-IN" sz="2000" i="1" dirty="0"/>
              <a:t>Logistic Regression (LR)</a:t>
            </a:r>
          </a:p>
          <a:p>
            <a:pPr lvl="1"/>
            <a:r>
              <a:rPr lang="en-IN" sz="1600" dirty="0"/>
              <a:t>Easy and quick to implement.</a:t>
            </a:r>
          </a:p>
          <a:p>
            <a:pPr lvl="1"/>
            <a:r>
              <a:rPr lang="en-IN" sz="1600" dirty="0"/>
              <a:t>Less prone to overfitting.</a:t>
            </a:r>
          </a:p>
          <a:p>
            <a:pPr marL="457200" indent="-457200">
              <a:buFont typeface="+mj-lt"/>
              <a:buAutoNum type="arabicPeriod"/>
            </a:pPr>
            <a:r>
              <a:rPr lang="en-IN" sz="2000" i="1" dirty="0"/>
              <a:t>Neural Network using Multi Layer Perceptron (MLP)</a:t>
            </a:r>
          </a:p>
          <a:p>
            <a:pPr lvl="1"/>
            <a:r>
              <a:rPr lang="en-IN" sz="1600" dirty="0"/>
              <a:t>Very effective at solving both linear and non linear problems.</a:t>
            </a:r>
          </a:p>
          <a:p>
            <a:pPr lvl="1"/>
            <a:r>
              <a:rPr lang="en-US" sz="1600" dirty="0"/>
              <a:t>Provides quick predictions after training and the same level of accuracy can be achieved irrespective of the size of dataset (big or small)</a:t>
            </a:r>
            <a:endParaRPr lang="en-IN" sz="1600" dirty="0"/>
          </a:p>
          <a:p>
            <a:pPr marL="0" indent="0">
              <a:buNone/>
            </a:pPr>
            <a:endParaRPr lang="en-IN" sz="2000" dirty="0"/>
          </a:p>
          <a:p>
            <a:pPr marL="0" indent="0">
              <a:buNone/>
            </a:pPr>
            <a:r>
              <a:rPr lang="en-IN" sz="1800" i="1" u="sng" dirty="0"/>
              <a:t>Note:</a:t>
            </a:r>
            <a:r>
              <a:rPr lang="en-IN" sz="1800" i="1" dirty="0"/>
              <a:t> Random Search was used for hyperparameter tuning of all the algorithms.</a:t>
            </a:r>
          </a:p>
        </p:txBody>
      </p:sp>
    </p:spTree>
    <p:extLst>
      <p:ext uri="{BB962C8B-B14F-4D97-AF65-F5344CB8AC3E}">
        <p14:creationId xmlns:p14="http://schemas.microsoft.com/office/powerpoint/2010/main" val="582564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B1D62-72F8-AA47-1A33-C14FFA5CA087}"/>
              </a:ext>
            </a:extLst>
          </p:cNvPr>
          <p:cNvSpPr>
            <a:spLocks noGrp="1"/>
          </p:cNvSpPr>
          <p:nvPr>
            <p:ph type="title"/>
          </p:nvPr>
        </p:nvSpPr>
        <p:spPr>
          <a:xfrm>
            <a:off x="838200" y="365126"/>
            <a:ext cx="10515600" cy="413808"/>
          </a:xfrm>
        </p:spPr>
        <p:txBody>
          <a:bodyPr>
            <a:normAutofit fontScale="90000"/>
          </a:bodyPr>
          <a:lstStyle/>
          <a:p>
            <a:r>
              <a:rPr lang="en-US" dirty="0"/>
              <a:t>Model Evaluation</a:t>
            </a:r>
            <a:endParaRPr lang="en-IN" dirty="0"/>
          </a:p>
        </p:txBody>
      </p:sp>
      <p:graphicFrame>
        <p:nvGraphicFramePr>
          <p:cNvPr id="7" name="Table 7">
            <a:extLst>
              <a:ext uri="{FF2B5EF4-FFF2-40B4-BE49-F238E27FC236}">
                <a16:creationId xmlns:a16="http://schemas.microsoft.com/office/drawing/2014/main" id="{F317460E-34D9-582D-7F2B-07C155B3A4CD}"/>
              </a:ext>
            </a:extLst>
          </p:cNvPr>
          <p:cNvGraphicFramePr>
            <a:graphicFrameLocks noGrp="1"/>
          </p:cNvGraphicFramePr>
          <p:nvPr>
            <p:ph idx="1"/>
            <p:extLst>
              <p:ext uri="{D42A27DB-BD31-4B8C-83A1-F6EECF244321}">
                <p14:modId xmlns:p14="http://schemas.microsoft.com/office/powerpoint/2010/main" val="3981648204"/>
              </p:ext>
            </p:extLst>
          </p:nvPr>
        </p:nvGraphicFramePr>
        <p:xfrm>
          <a:off x="838200" y="1134533"/>
          <a:ext cx="10515600" cy="5071534"/>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53894835"/>
                    </a:ext>
                  </a:extLst>
                </a:gridCol>
                <a:gridCol w="5257800">
                  <a:extLst>
                    <a:ext uri="{9D8B030D-6E8A-4147-A177-3AD203B41FA5}">
                      <a16:colId xmlns:a16="http://schemas.microsoft.com/office/drawing/2014/main" val="111832907"/>
                    </a:ext>
                  </a:extLst>
                </a:gridCol>
              </a:tblGrid>
              <a:tr h="2535767">
                <a:tc>
                  <a:txBody>
                    <a:bodyPr/>
                    <a:lstStyle/>
                    <a:p>
                      <a:r>
                        <a:rPr lang="en-US" b="0" i="1" dirty="0">
                          <a:solidFill>
                            <a:schemeClr val="tx1"/>
                          </a:solidFill>
                        </a:rPr>
                        <a:t>Multinomial Naïve Bayes</a:t>
                      </a:r>
                    </a:p>
                    <a:p>
                      <a:endParaRPr lang="en-US" b="0" dirty="0">
                        <a:solidFill>
                          <a:schemeClr val="tx1"/>
                        </a:solidFill>
                      </a:endParaRPr>
                    </a:p>
                    <a:p>
                      <a:endParaRPr lang="en-US" b="0" dirty="0">
                        <a:solidFill>
                          <a:schemeClr val="tx1"/>
                        </a:solidFill>
                      </a:endParaRPr>
                    </a:p>
                    <a:p>
                      <a:endParaRPr lang="en-US" b="0" dirty="0">
                        <a:solidFill>
                          <a:schemeClr val="tx1"/>
                        </a:solidFill>
                      </a:endParaRPr>
                    </a:p>
                    <a:p>
                      <a:endParaRPr lang="en-US" b="0" dirty="0">
                        <a:solidFill>
                          <a:schemeClr val="tx1"/>
                        </a:solidFill>
                      </a:endParaRPr>
                    </a:p>
                    <a:p>
                      <a:endParaRPr lang="en-US" b="0" dirty="0">
                        <a:solidFill>
                          <a:schemeClr val="tx1"/>
                        </a:solidFill>
                      </a:endParaRPr>
                    </a:p>
                    <a:p>
                      <a:endParaRPr lang="en-US" b="0" dirty="0">
                        <a:solidFill>
                          <a:schemeClr val="tx1"/>
                        </a:solidFill>
                      </a:endParaRPr>
                    </a:p>
                    <a:p>
                      <a:r>
                        <a:rPr lang="en-US" sz="1400" b="0" i="1" dirty="0">
                          <a:solidFill>
                            <a:schemeClr val="tx1"/>
                          </a:solidFill>
                        </a:rPr>
                        <a:t>With Random Search for Hyperparameter Tuning (</a:t>
                      </a:r>
                      <a:r>
                        <a:rPr lang="en-US" sz="1400" b="0" i="1" dirty="0">
                          <a:solidFill>
                            <a:schemeClr val="tx1"/>
                          </a:solidFill>
                          <a:hlinkClick r:id="rId2"/>
                        </a:rPr>
                        <a:t>Code</a:t>
                      </a:r>
                      <a:r>
                        <a:rPr lang="en-US" sz="1400" b="0" i="1" dirty="0">
                          <a:solidFill>
                            <a:schemeClr val="tx1"/>
                          </a:solidFill>
                        </a:rPr>
                        <a:t>)</a:t>
                      </a:r>
                      <a:endParaRPr lang="en-IN" sz="1400" b="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i="1" dirty="0">
                          <a:solidFill>
                            <a:schemeClr val="tx1"/>
                          </a:solidFill>
                        </a:rPr>
                        <a:t>Support Vector Machines</a:t>
                      </a:r>
                    </a:p>
                    <a:p>
                      <a:endParaRPr lang="en-US" b="0" dirty="0">
                        <a:solidFill>
                          <a:schemeClr val="tx1"/>
                        </a:solidFill>
                      </a:endParaRPr>
                    </a:p>
                    <a:p>
                      <a:endParaRPr lang="en-US" b="0" dirty="0">
                        <a:solidFill>
                          <a:schemeClr val="tx1"/>
                        </a:solidFill>
                      </a:endParaRPr>
                    </a:p>
                    <a:p>
                      <a:endParaRPr lang="en-US" b="0" dirty="0">
                        <a:solidFill>
                          <a:schemeClr val="tx1"/>
                        </a:solidFill>
                      </a:endParaRPr>
                    </a:p>
                    <a:p>
                      <a:endParaRPr lang="en-US" b="0" dirty="0">
                        <a:solidFill>
                          <a:schemeClr val="tx1"/>
                        </a:solidFill>
                      </a:endParaRPr>
                    </a:p>
                    <a:p>
                      <a:endParaRPr lang="en-US" b="0" dirty="0">
                        <a:solidFill>
                          <a:schemeClr val="tx1"/>
                        </a:solidFill>
                      </a:endParaRPr>
                    </a:p>
                    <a:p>
                      <a:endParaRPr lang="en-US"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1" dirty="0">
                          <a:solidFill>
                            <a:schemeClr val="tx1"/>
                          </a:solidFill>
                        </a:rPr>
                        <a:t>With Random Search for Hyperparameter Tuning (</a:t>
                      </a:r>
                      <a:r>
                        <a:rPr lang="en-US" sz="1400" b="0" i="1" dirty="0">
                          <a:solidFill>
                            <a:schemeClr val="tx1"/>
                          </a:solidFill>
                          <a:hlinkClick r:id="rId3"/>
                        </a:rPr>
                        <a:t>Code</a:t>
                      </a:r>
                      <a:r>
                        <a:rPr lang="en-US" sz="1400" b="0" i="1" dirty="0">
                          <a:solidFill>
                            <a:schemeClr val="tx1"/>
                          </a:solidFill>
                        </a:rPr>
                        <a:t>)</a:t>
                      </a:r>
                      <a:endParaRPr lang="en-IN" sz="1400" b="0" i="1" dirty="0">
                        <a:solidFill>
                          <a:schemeClr val="tx1"/>
                        </a:solidFill>
                      </a:endParaRPr>
                    </a:p>
                    <a:p>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25982185"/>
                  </a:ext>
                </a:extLst>
              </a:tr>
              <a:tr h="2535767">
                <a:tc>
                  <a:txBody>
                    <a:bodyPr/>
                    <a:lstStyle/>
                    <a:p>
                      <a:r>
                        <a:rPr lang="en-US" i="1" dirty="0">
                          <a:solidFill>
                            <a:schemeClr val="tx1"/>
                          </a:solidFill>
                        </a:rPr>
                        <a:t>Logistic Regression</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1" dirty="0">
                          <a:solidFill>
                            <a:schemeClr val="tx1"/>
                          </a:solidFill>
                        </a:rPr>
                        <a:t>With Random Search for Hyperparameter Tuning (</a:t>
                      </a:r>
                      <a:r>
                        <a:rPr lang="en-US" sz="1400" b="0" i="1" dirty="0">
                          <a:solidFill>
                            <a:schemeClr val="tx1"/>
                          </a:solidFill>
                          <a:hlinkClick r:id="rId4"/>
                        </a:rPr>
                        <a:t>Code</a:t>
                      </a:r>
                      <a:r>
                        <a:rPr lang="en-US" sz="1400" b="0" i="1" dirty="0">
                          <a:solidFill>
                            <a:schemeClr val="tx1"/>
                          </a:solidFill>
                        </a:rPr>
                        <a:t>)</a:t>
                      </a:r>
                      <a:endParaRPr lang="en-IN" sz="1400" b="0" i="1" dirty="0">
                        <a:solidFill>
                          <a:schemeClr val="tx1"/>
                        </a:solidFill>
                      </a:endParaRPr>
                    </a:p>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i="1" dirty="0">
                          <a:solidFill>
                            <a:schemeClr val="tx1"/>
                          </a:solidFill>
                        </a:rPr>
                        <a:t>Multi Layer Perceptron</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1" dirty="0">
                          <a:solidFill>
                            <a:schemeClr val="tx1"/>
                          </a:solidFill>
                        </a:rPr>
                        <a:t>With Random Search for Hyperparameter Tuning </a:t>
                      </a:r>
                      <a:r>
                        <a:rPr lang="en-IN" sz="1400" b="0" i="1" kern="1200" dirty="0">
                          <a:solidFill>
                            <a:schemeClr val="tx1"/>
                          </a:solidFill>
                          <a:latin typeface="+mn-lt"/>
                          <a:ea typeface="+mn-ea"/>
                          <a:cs typeface="+mn-cs"/>
                        </a:rPr>
                        <a:t>(</a:t>
                      </a:r>
                      <a:r>
                        <a:rPr lang="en-IN" sz="1400" b="0" i="1" kern="1200" dirty="0">
                          <a:solidFill>
                            <a:schemeClr val="tx1"/>
                          </a:solidFill>
                          <a:latin typeface="+mn-lt"/>
                          <a:ea typeface="+mn-ea"/>
                          <a:cs typeface="+mn-cs"/>
                          <a:hlinkClick r:id="rId5"/>
                        </a:rPr>
                        <a:t>Code</a:t>
                      </a:r>
                      <a:r>
                        <a:rPr lang="en-IN" sz="1400" b="0" i="1" kern="1200" dirty="0">
                          <a:solidFill>
                            <a:schemeClr val="tx1"/>
                          </a:solidFill>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65157244"/>
                  </a:ext>
                </a:extLst>
              </a:tr>
            </a:tbl>
          </a:graphicData>
        </a:graphic>
      </p:graphicFrame>
      <p:pic>
        <p:nvPicPr>
          <p:cNvPr id="9" name="Picture 8">
            <a:extLst>
              <a:ext uri="{FF2B5EF4-FFF2-40B4-BE49-F238E27FC236}">
                <a16:creationId xmlns:a16="http://schemas.microsoft.com/office/drawing/2014/main" id="{5F6B2CB4-92D7-79AD-B4C0-6F152E390647}"/>
              </a:ext>
            </a:extLst>
          </p:cNvPr>
          <p:cNvPicPr>
            <a:picLocks noChangeAspect="1"/>
          </p:cNvPicPr>
          <p:nvPr/>
        </p:nvPicPr>
        <p:blipFill>
          <a:blip r:embed="rId6"/>
          <a:stretch>
            <a:fillRect/>
          </a:stretch>
        </p:blipFill>
        <p:spPr>
          <a:xfrm>
            <a:off x="931079" y="1288881"/>
            <a:ext cx="5740908" cy="1604772"/>
          </a:xfrm>
          <a:prstGeom prst="rect">
            <a:avLst/>
          </a:prstGeom>
        </p:spPr>
      </p:pic>
      <p:pic>
        <p:nvPicPr>
          <p:cNvPr id="11" name="Picture 10">
            <a:extLst>
              <a:ext uri="{FF2B5EF4-FFF2-40B4-BE49-F238E27FC236}">
                <a16:creationId xmlns:a16="http://schemas.microsoft.com/office/drawing/2014/main" id="{3F21A42B-322C-A1A8-E879-C4FD9C54AF4A}"/>
              </a:ext>
            </a:extLst>
          </p:cNvPr>
          <p:cNvPicPr>
            <a:picLocks noChangeAspect="1"/>
          </p:cNvPicPr>
          <p:nvPr/>
        </p:nvPicPr>
        <p:blipFill>
          <a:blip r:embed="rId7"/>
          <a:stretch>
            <a:fillRect/>
          </a:stretch>
        </p:blipFill>
        <p:spPr>
          <a:xfrm>
            <a:off x="6222743" y="1558629"/>
            <a:ext cx="5740908" cy="1335024"/>
          </a:xfrm>
          <a:prstGeom prst="rect">
            <a:avLst/>
          </a:prstGeom>
        </p:spPr>
      </p:pic>
      <p:pic>
        <p:nvPicPr>
          <p:cNvPr id="13" name="Picture 12">
            <a:extLst>
              <a:ext uri="{FF2B5EF4-FFF2-40B4-BE49-F238E27FC236}">
                <a16:creationId xmlns:a16="http://schemas.microsoft.com/office/drawing/2014/main" id="{35FDF6EA-F2A1-394C-771D-C5EC9BE82A09}"/>
              </a:ext>
            </a:extLst>
          </p:cNvPr>
          <p:cNvPicPr>
            <a:picLocks noChangeAspect="1"/>
          </p:cNvPicPr>
          <p:nvPr/>
        </p:nvPicPr>
        <p:blipFill>
          <a:blip r:embed="rId8"/>
          <a:stretch>
            <a:fillRect/>
          </a:stretch>
        </p:blipFill>
        <p:spPr>
          <a:xfrm>
            <a:off x="939673" y="4191762"/>
            <a:ext cx="5740908" cy="1335024"/>
          </a:xfrm>
          <a:prstGeom prst="rect">
            <a:avLst/>
          </a:prstGeom>
        </p:spPr>
      </p:pic>
      <p:pic>
        <p:nvPicPr>
          <p:cNvPr id="15" name="Picture 14">
            <a:extLst>
              <a:ext uri="{FF2B5EF4-FFF2-40B4-BE49-F238E27FC236}">
                <a16:creationId xmlns:a16="http://schemas.microsoft.com/office/drawing/2014/main" id="{8DD2F7BF-4F0E-81DA-7F58-2F0D65BF772F}"/>
              </a:ext>
            </a:extLst>
          </p:cNvPr>
          <p:cNvPicPr>
            <a:picLocks noChangeAspect="1"/>
          </p:cNvPicPr>
          <p:nvPr/>
        </p:nvPicPr>
        <p:blipFill>
          <a:blip r:embed="rId9"/>
          <a:stretch>
            <a:fillRect/>
          </a:stretch>
        </p:blipFill>
        <p:spPr>
          <a:xfrm>
            <a:off x="6231212" y="4191762"/>
            <a:ext cx="5740908" cy="1335024"/>
          </a:xfrm>
          <a:prstGeom prst="rect">
            <a:avLst/>
          </a:prstGeom>
        </p:spPr>
      </p:pic>
    </p:spTree>
    <p:extLst>
      <p:ext uri="{BB962C8B-B14F-4D97-AF65-F5344CB8AC3E}">
        <p14:creationId xmlns:p14="http://schemas.microsoft.com/office/powerpoint/2010/main" val="1891870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69140-A4C1-6D8A-45E4-0210B017EC8C}"/>
              </a:ext>
            </a:extLst>
          </p:cNvPr>
          <p:cNvSpPr>
            <a:spLocks noGrp="1"/>
          </p:cNvSpPr>
          <p:nvPr>
            <p:ph type="title"/>
          </p:nvPr>
        </p:nvSpPr>
        <p:spPr>
          <a:xfrm>
            <a:off x="838200" y="365125"/>
            <a:ext cx="10515600" cy="447675"/>
          </a:xfrm>
        </p:spPr>
        <p:txBody>
          <a:bodyPr>
            <a:normAutofit fontScale="90000"/>
          </a:bodyPr>
          <a:lstStyle/>
          <a:p>
            <a:r>
              <a:rPr lang="en-US" dirty="0"/>
              <a:t>Sentiment Analysis</a:t>
            </a:r>
            <a:endParaRPr lang="en-IN" dirty="0"/>
          </a:p>
        </p:txBody>
      </p:sp>
      <p:sp>
        <p:nvSpPr>
          <p:cNvPr id="3" name="Content Placeholder 2">
            <a:extLst>
              <a:ext uri="{FF2B5EF4-FFF2-40B4-BE49-F238E27FC236}">
                <a16:creationId xmlns:a16="http://schemas.microsoft.com/office/drawing/2014/main" id="{C1203EAD-C92E-E26C-8F1E-6B3A192CBEB6}"/>
              </a:ext>
            </a:extLst>
          </p:cNvPr>
          <p:cNvSpPr>
            <a:spLocks noGrp="1"/>
          </p:cNvSpPr>
          <p:nvPr>
            <p:ph idx="1"/>
          </p:nvPr>
        </p:nvSpPr>
        <p:spPr>
          <a:xfrm>
            <a:off x="838200" y="931333"/>
            <a:ext cx="10515600" cy="5262563"/>
          </a:xfrm>
        </p:spPr>
        <p:txBody>
          <a:bodyPr/>
          <a:lstStyle/>
          <a:p>
            <a:pPr marL="0" indent="0">
              <a:buNone/>
            </a:pPr>
            <a:r>
              <a:rPr lang="en-US" sz="2000" dirty="0">
                <a:latin typeface="Cambria" panose="02040503050406030204" pitchFamily="18" charset="0"/>
                <a:ea typeface="Cambria" panose="02040503050406030204" pitchFamily="18" charset="0"/>
              </a:rPr>
              <a:t>2 Sentiment Analysis mechanisms taken into account for the solution</a:t>
            </a:r>
          </a:p>
          <a:p>
            <a:pPr lvl="1"/>
            <a:r>
              <a:rPr lang="en-US" sz="1800" b="1" dirty="0">
                <a:solidFill>
                  <a:schemeClr val="accent1">
                    <a:lumMod val="75000"/>
                  </a:schemeClr>
                </a:solidFill>
                <a:latin typeface="Cambria" panose="02040503050406030204" pitchFamily="18" charset="0"/>
                <a:ea typeface="Cambria" panose="02040503050406030204" pitchFamily="18" charset="0"/>
              </a:rPr>
              <a:t>VADER</a:t>
            </a:r>
            <a:r>
              <a:rPr lang="en-US" sz="1800" dirty="0">
                <a:latin typeface="Cambria" panose="02040503050406030204" pitchFamily="18" charset="0"/>
                <a:ea typeface="Cambria" panose="02040503050406030204" pitchFamily="18" charset="0"/>
              </a:rPr>
              <a:t> (</a:t>
            </a:r>
            <a:r>
              <a:rPr lang="en-IN" sz="18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V</a:t>
            </a: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alence </a:t>
            </a:r>
            <a:r>
              <a:rPr lang="en-IN" sz="18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a:t>
            </a: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ware </a:t>
            </a:r>
            <a:r>
              <a:rPr lang="en-IN" sz="18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D</a:t>
            </a: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ictionary and </a:t>
            </a:r>
            <a:r>
              <a:rPr lang="en-IN" sz="1800" dirty="0" err="1">
                <a:solidFill>
                  <a:srgbClr val="000000"/>
                </a:solidFill>
                <a:effectLst/>
                <a:latin typeface="Cambria" panose="02040503050406030204" pitchFamily="18" charset="0"/>
                <a:ea typeface="Cambria" panose="02040503050406030204" pitchFamily="18" charset="0"/>
                <a:cs typeface="Cambria" panose="02040503050406030204" pitchFamily="18" charset="0"/>
              </a:rPr>
              <a:t>s</a:t>
            </a:r>
            <a:r>
              <a:rPr lang="en-IN" sz="1800" b="1" dirty="0" err="1">
                <a:solidFill>
                  <a:srgbClr val="000000"/>
                </a:solidFill>
                <a:effectLst/>
                <a:latin typeface="Cambria" panose="02040503050406030204" pitchFamily="18" charset="0"/>
                <a:ea typeface="Cambria" panose="02040503050406030204" pitchFamily="18" charset="0"/>
                <a:cs typeface="Cambria" panose="02040503050406030204" pitchFamily="18" charset="0"/>
              </a:rPr>
              <a:t>E</a:t>
            </a:r>
            <a:r>
              <a:rPr lang="en-IN" sz="1800" dirty="0" err="1">
                <a:solidFill>
                  <a:srgbClr val="000000"/>
                </a:solidFill>
                <a:effectLst/>
                <a:latin typeface="Cambria" panose="02040503050406030204" pitchFamily="18" charset="0"/>
                <a:ea typeface="Cambria" panose="02040503050406030204" pitchFamily="18" charset="0"/>
                <a:cs typeface="Cambria" panose="02040503050406030204" pitchFamily="18" charset="0"/>
              </a:rPr>
              <a:t>ntiment</a:t>
            </a: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 </a:t>
            </a:r>
            <a:r>
              <a:rPr lang="en-IN" sz="18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R</a:t>
            </a: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easoner)</a:t>
            </a:r>
            <a:endParaRPr lang="en-US" sz="1800" dirty="0">
              <a:latin typeface="Cambria" panose="02040503050406030204" pitchFamily="18" charset="0"/>
              <a:ea typeface="Cambria" panose="02040503050406030204" pitchFamily="18" charset="0"/>
            </a:endParaRPr>
          </a:p>
          <a:p>
            <a:pPr lvl="1"/>
            <a:r>
              <a:rPr lang="en-US" sz="1800" b="1" dirty="0">
                <a:solidFill>
                  <a:schemeClr val="accent6">
                    <a:lumMod val="75000"/>
                  </a:schemeClr>
                </a:solidFill>
                <a:latin typeface="Cambria" panose="02040503050406030204" pitchFamily="18" charset="0"/>
                <a:ea typeface="Cambria" panose="02040503050406030204" pitchFamily="18" charset="0"/>
              </a:rPr>
              <a:t>Google Natural Language AP</a:t>
            </a:r>
            <a:r>
              <a:rPr lang="en-US" sz="1800" dirty="0">
                <a:latin typeface="Cambria" panose="02040503050406030204" pitchFamily="18" charset="0"/>
                <a:ea typeface="Cambria" panose="02040503050406030204" pitchFamily="18" charset="0"/>
              </a:rPr>
              <a:t>I (embedded in DialogFlow)</a:t>
            </a:r>
            <a:endParaRPr lang="en-IN" sz="1800" dirty="0">
              <a:latin typeface="Cambria" panose="02040503050406030204" pitchFamily="18" charset="0"/>
              <a:ea typeface="Cambria" panose="02040503050406030204" pitchFamily="18" charset="0"/>
            </a:endParaRPr>
          </a:p>
          <a:p>
            <a:r>
              <a:rPr lang="en-IN" sz="1800" dirty="0">
                <a:latin typeface="Cambria" panose="02040503050406030204" pitchFamily="18" charset="0"/>
                <a:ea typeface="Cambria" panose="02040503050406030204" pitchFamily="18" charset="0"/>
              </a:rPr>
              <a:t>Both mechanisms provide </a:t>
            </a: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 sentiment score between -1 and +1 based on the input query.</a:t>
            </a:r>
            <a:endParaRPr lang="en-IN" sz="1800" dirty="0">
              <a:latin typeface="Cambria" panose="02040503050406030204" pitchFamily="18" charset="0"/>
              <a:ea typeface="Cambria" panose="02040503050406030204" pitchFamily="18" charset="0"/>
            </a:endParaRPr>
          </a:p>
          <a:p>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The overall customer sentiment is calculated based on the 2 sentiment analysis mechanisms stated above. </a:t>
            </a:r>
          </a:p>
          <a:p>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 business rule is setup (dependent on the organization where solution is implemented) to ensure that if any customer query reaches a certain threshold for negative sentiment, the query is automatically routed to the appropriate authority within the organization (“Senior Manager” in our experiments) who is enabled to get it resolved. </a:t>
            </a:r>
          </a:p>
          <a:p>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This in turn would help in ensuring customer satisfaction.</a:t>
            </a:r>
          </a:p>
          <a:p>
            <a:pPr marL="0" indent="0">
              <a:buNone/>
            </a:pPr>
            <a:endParaRPr lang="en-IN" sz="1800" dirty="0">
              <a:solidFill>
                <a:srgbClr val="000000"/>
              </a:solidFill>
              <a:latin typeface="Cambria" panose="02040503050406030204" pitchFamily="18" charset="0"/>
              <a:ea typeface="Cambria" panose="02040503050406030204" pitchFamily="18" charset="0"/>
            </a:endParaRPr>
          </a:p>
          <a:p>
            <a:pPr marL="0" indent="0">
              <a:buNone/>
            </a:pPr>
            <a:r>
              <a:rPr lang="en-IN" sz="1400" i="1" dirty="0">
                <a:solidFill>
                  <a:srgbClr val="000000"/>
                </a:solidFill>
                <a:latin typeface="Cambria" panose="02040503050406030204" pitchFamily="18" charset="0"/>
                <a:ea typeface="Cambria" panose="02040503050406030204" pitchFamily="18" charset="0"/>
              </a:rPr>
              <a:t>(</a:t>
            </a:r>
            <a:r>
              <a:rPr lang="en-IN" sz="1400" i="1" dirty="0">
                <a:solidFill>
                  <a:srgbClr val="000000"/>
                </a:solidFill>
                <a:latin typeface="Cambria" panose="02040503050406030204" pitchFamily="18" charset="0"/>
                <a:ea typeface="Cambria" panose="02040503050406030204" pitchFamily="18" charset="0"/>
                <a:hlinkClick r:id="rId2"/>
              </a:rPr>
              <a:t>Code</a:t>
            </a:r>
            <a:r>
              <a:rPr lang="en-IN" sz="1400" i="1" dirty="0">
                <a:solidFill>
                  <a:srgbClr val="000000"/>
                </a:solidFill>
                <a:latin typeface="Cambria" panose="02040503050406030204" pitchFamily="18" charset="0"/>
                <a:ea typeface="Cambria" panose="02040503050406030204" pitchFamily="18" charset="0"/>
              </a:rPr>
              <a:t>)</a:t>
            </a:r>
            <a:endParaRPr lang="en-US" sz="1400" i="1" dirty="0"/>
          </a:p>
        </p:txBody>
      </p:sp>
    </p:spTree>
    <p:extLst>
      <p:ext uri="{BB962C8B-B14F-4D97-AF65-F5344CB8AC3E}">
        <p14:creationId xmlns:p14="http://schemas.microsoft.com/office/powerpoint/2010/main" val="2084254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2A74E-99C2-7985-F5F2-E264B3694636}"/>
              </a:ext>
            </a:extLst>
          </p:cNvPr>
          <p:cNvSpPr>
            <a:spLocks noGrp="1"/>
          </p:cNvSpPr>
          <p:nvPr>
            <p:ph type="title"/>
          </p:nvPr>
        </p:nvSpPr>
        <p:spPr>
          <a:xfrm>
            <a:off x="838200" y="365125"/>
            <a:ext cx="10515600" cy="549275"/>
          </a:xfrm>
        </p:spPr>
        <p:txBody>
          <a:bodyPr>
            <a:normAutofit fontScale="90000"/>
          </a:bodyPr>
          <a:lstStyle/>
          <a:p>
            <a:r>
              <a:rPr lang="en-US" dirty="0"/>
              <a:t>Final Model Selection</a:t>
            </a:r>
            <a:endParaRPr lang="en-IN" dirty="0"/>
          </a:p>
        </p:txBody>
      </p:sp>
      <p:sp>
        <p:nvSpPr>
          <p:cNvPr id="3" name="Content Placeholder 2">
            <a:extLst>
              <a:ext uri="{FF2B5EF4-FFF2-40B4-BE49-F238E27FC236}">
                <a16:creationId xmlns:a16="http://schemas.microsoft.com/office/drawing/2014/main" id="{B4F20E28-ECE7-BCBE-8746-D6ED5D31DE2D}"/>
              </a:ext>
            </a:extLst>
          </p:cNvPr>
          <p:cNvSpPr>
            <a:spLocks noGrp="1"/>
          </p:cNvSpPr>
          <p:nvPr>
            <p:ph idx="1"/>
          </p:nvPr>
        </p:nvSpPr>
        <p:spPr>
          <a:xfrm>
            <a:off x="838200" y="1143000"/>
            <a:ext cx="10515600" cy="5033963"/>
          </a:xfrm>
        </p:spPr>
        <p:txBody>
          <a:bodyPr/>
          <a:lstStyle/>
          <a:p>
            <a:pPr marL="0" indent="0">
              <a:buNone/>
            </a:pPr>
            <a:r>
              <a:rPr lang="en-IN" sz="20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The following models were selected for predicting the target variables based on this analysis.</a:t>
            </a:r>
          </a:p>
          <a:p>
            <a:endPar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endParaRPr lang="en-IN" sz="1800" dirty="0">
              <a:solidFill>
                <a:srgbClr val="000000"/>
              </a:solidFill>
              <a:latin typeface="Cambria" panose="02040503050406030204" pitchFamily="18" charset="0"/>
              <a:ea typeface="Cambria" panose="02040503050406030204" pitchFamily="18" charset="0"/>
              <a:cs typeface="Cambria" panose="02040503050406030204" pitchFamily="18" charset="0"/>
            </a:endParaRPr>
          </a:p>
          <a:p>
            <a:endPar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endParaRPr lang="en-IN" sz="1800" dirty="0">
              <a:solidFill>
                <a:srgbClr val="000000"/>
              </a:solidFill>
              <a:latin typeface="Cambria" panose="02040503050406030204" pitchFamily="18" charset="0"/>
              <a:ea typeface="Cambria" panose="02040503050406030204" pitchFamily="18" charset="0"/>
              <a:cs typeface="Cambria" panose="02040503050406030204" pitchFamily="18" charset="0"/>
            </a:endParaRPr>
          </a:p>
          <a:p>
            <a:pPr marL="0" indent="0">
              <a:buNone/>
            </a:pPr>
            <a:endParaRPr lang="en-IN" sz="1600" i="1" u="sng"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pPr marL="0" indent="0">
              <a:buNone/>
            </a:pPr>
            <a:r>
              <a:rPr lang="en-IN" sz="1600" i="1" u="sng"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Note</a:t>
            </a:r>
            <a:r>
              <a:rPr lang="en-IN" sz="16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 </a:t>
            </a:r>
          </a:p>
          <a:p>
            <a:pPr marL="0" indent="0">
              <a:buNone/>
            </a:pPr>
            <a:r>
              <a:rPr lang="en-IN" sz="1600" dirty="0">
                <a:solidFill>
                  <a:srgbClr val="000000"/>
                </a:solidFill>
                <a:latin typeface="Cambria" panose="02040503050406030204" pitchFamily="18" charset="0"/>
                <a:ea typeface="Cambria" panose="02040503050406030204" pitchFamily="18" charset="0"/>
                <a:cs typeface="Cambria" panose="02040503050406030204" pitchFamily="18" charset="0"/>
              </a:rPr>
              <a:t>1. </a:t>
            </a:r>
            <a:r>
              <a:rPr lang="en-IN" sz="16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As evident from our initial analysis, our target variables suffer from uneven class distribution. Hence, while evaluating the best model for each target variable, we have considered the </a:t>
            </a:r>
            <a:r>
              <a:rPr lang="en-IN" sz="1600" b="1" dirty="0">
                <a:solidFill>
                  <a:schemeClr val="accent6">
                    <a:lumMod val="75000"/>
                  </a:schemeClr>
                </a:solidFill>
                <a:effectLst/>
                <a:latin typeface="Cambria" panose="02040503050406030204" pitchFamily="18" charset="0"/>
                <a:ea typeface="Cambria" panose="02040503050406030204" pitchFamily="18" charset="0"/>
                <a:cs typeface="Cambria" panose="02040503050406030204" pitchFamily="18" charset="0"/>
              </a:rPr>
              <a:t>F1 score </a:t>
            </a:r>
            <a:r>
              <a:rPr lang="en-IN" sz="16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to ensure that the models are robust.</a:t>
            </a:r>
          </a:p>
          <a:p>
            <a:pPr marL="0" indent="0">
              <a:buNone/>
            </a:pPr>
            <a:r>
              <a:rPr lang="en-IN" sz="1600" dirty="0">
                <a:solidFill>
                  <a:srgbClr val="000000"/>
                </a:solidFill>
                <a:latin typeface="Cambria" panose="02040503050406030204" pitchFamily="18" charset="0"/>
                <a:ea typeface="Cambria" panose="02040503050406030204" pitchFamily="18" charset="0"/>
              </a:rPr>
              <a:t>2. The predictions of the Target Variables will be used while routing the ticket to the support executive as described in </a:t>
            </a:r>
            <a:r>
              <a:rPr lang="en-IN" sz="1600" dirty="0">
                <a:solidFill>
                  <a:srgbClr val="000000"/>
                </a:solidFill>
                <a:latin typeface="Cambria" panose="02040503050406030204" pitchFamily="18" charset="0"/>
                <a:ea typeface="Cambria" panose="02040503050406030204" pitchFamily="18" charset="0"/>
                <a:hlinkClick r:id="rId2" action="ppaction://hlinksldjump"/>
              </a:rPr>
              <a:t>process flow </a:t>
            </a:r>
            <a:r>
              <a:rPr lang="en-IN" sz="1600" dirty="0">
                <a:solidFill>
                  <a:srgbClr val="000000"/>
                </a:solidFill>
                <a:latin typeface="Cambria" panose="02040503050406030204" pitchFamily="18" charset="0"/>
                <a:ea typeface="Cambria" panose="02040503050406030204" pitchFamily="18" charset="0"/>
              </a:rPr>
              <a:t>for Adaptive Customer Service.</a:t>
            </a:r>
          </a:p>
        </p:txBody>
      </p:sp>
      <p:pic>
        <p:nvPicPr>
          <p:cNvPr id="5" name="Picture 4">
            <a:extLst>
              <a:ext uri="{FF2B5EF4-FFF2-40B4-BE49-F238E27FC236}">
                <a16:creationId xmlns:a16="http://schemas.microsoft.com/office/drawing/2014/main" id="{1AE9987D-CEFC-A393-20C5-5CA88111A4CF}"/>
              </a:ext>
            </a:extLst>
          </p:cNvPr>
          <p:cNvPicPr>
            <a:picLocks noChangeAspect="1"/>
          </p:cNvPicPr>
          <p:nvPr/>
        </p:nvPicPr>
        <p:blipFill>
          <a:blip r:embed="rId3"/>
          <a:stretch>
            <a:fillRect/>
          </a:stretch>
        </p:blipFill>
        <p:spPr>
          <a:xfrm>
            <a:off x="964942" y="1592494"/>
            <a:ext cx="9440883" cy="1751839"/>
          </a:xfrm>
          <a:prstGeom prst="rect">
            <a:avLst/>
          </a:prstGeom>
        </p:spPr>
      </p:pic>
      <p:pic>
        <p:nvPicPr>
          <p:cNvPr id="6" name="Picture 5">
            <a:extLst>
              <a:ext uri="{FF2B5EF4-FFF2-40B4-BE49-F238E27FC236}">
                <a16:creationId xmlns:a16="http://schemas.microsoft.com/office/drawing/2014/main" id="{AB195C16-AF56-7E24-3403-84BCBB23724F}"/>
              </a:ext>
            </a:extLst>
          </p:cNvPr>
          <p:cNvPicPr>
            <a:picLocks noChangeAspect="1"/>
          </p:cNvPicPr>
          <p:nvPr/>
        </p:nvPicPr>
        <p:blipFill>
          <a:blip r:embed="rId4"/>
          <a:stretch>
            <a:fillRect/>
          </a:stretch>
        </p:blipFill>
        <p:spPr>
          <a:xfrm>
            <a:off x="4313933" y="1984892"/>
            <a:ext cx="5172797" cy="161948"/>
          </a:xfrm>
          <a:prstGeom prst="rect">
            <a:avLst/>
          </a:prstGeom>
        </p:spPr>
      </p:pic>
      <p:pic>
        <p:nvPicPr>
          <p:cNvPr id="8" name="Picture 7">
            <a:extLst>
              <a:ext uri="{FF2B5EF4-FFF2-40B4-BE49-F238E27FC236}">
                <a16:creationId xmlns:a16="http://schemas.microsoft.com/office/drawing/2014/main" id="{63BDC268-4685-7FB8-DC8F-9CC2D46FC54F}"/>
              </a:ext>
            </a:extLst>
          </p:cNvPr>
          <p:cNvPicPr>
            <a:picLocks noChangeAspect="1"/>
          </p:cNvPicPr>
          <p:nvPr/>
        </p:nvPicPr>
        <p:blipFill>
          <a:blip r:embed="rId5"/>
          <a:stretch>
            <a:fillRect/>
          </a:stretch>
        </p:blipFill>
        <p:spPr>
          <a:xfrm>
            <a:off x="4347801" y="2290546"/>
            <a:ext cx="7784932" cy="248692"/>
          </a:xfrm>
          <a:prstGeom prst="rect">
            <a:avLst/>
          </a:prstGeom>
        </p:spPr>
      </p:pic>
      <p:pic>
        <p:nvPicPr>
          <p:cNvPr id="10" name="Picture 9">
            <a:extLst>
              <a:ext uri="{FF2B5EF4-FFF2-40B4-BE49-F238E27FC236}">
                <a16:creationId xmlns:a16="http://schemas.microsoft.com/office/drawing/2014/main" id="{F60EB632-E3C3-1A67-F564-72A40A5BEA40}"/>
              </a:ext>
            </a:extLst>
          </p:cNvPr>
          <p:cNvPicPr>
            <a:picLocks noChangeAspect="1"/>
          </p:cNvPicPr>
          <p:nvPr/>
        </p:nvPicPr>
        <p:blipFill>
          <a:blip r:embed="rId6"/>
          <a:stretch>
            <a:fillRect/>
          </a:stretch>
        </p:blipFill>
        <p:spPr>
          <a:xfrm>
            <a:off x="4342878" y="2596334"/>
            <a:ext cx="7849122" cy="232782"/>
          </a:xfrm>
          <a:prstGeom prst="rect">
            <a:avLst/>
          </a:prstGeom>
        </p:spPr>
      </p:pic>
    </p:spTree>
    <p:extLst>
      <p:ext uri="{BB962C8B-B14F-4D97-AF65-F5344CB8AC3E}">
        <p14:creationId xmlns:p14="http://schemas.microsoft.com/office/powerpoint/2010/main" val="3896660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303BB-0430-4452-85FF-4CED4D0A6EBC}"/>
              </a:ext>
            </a:extLst>
          </p:cNvPr>
          <p:cNvSpPr>
            <a:spLocks noGrp="1"/>
          </p:cNvSpPr>
          <p:nvPr>
            <p:ph type="title"/>
          </p:nvPr>
        </p:nvSpPr>
        <p:spPr>
          <a:xfrm>
            <a:off x="838200" y="365126"/>
            <a:ext cx="10515600" cy="515408"/>
          </a:xfrm>
        </p:spPr>
        <p:txBody>
          <a:bodyPr>
            <a:normAutofit fontScale="90000"/>
          </a:bodyPr>
          <a:lstStyle/>
          <a:p>
            <a:r>
              <a:rPr lang="en-US" dirty="0"/>
              <a:t>Sample Output 1 - </a:t>
            </a:r>
            <a:r>
              <a:rPr lang="en-US" sz="3600" dirty="0"/>
              <a:t>Auto Assignment Based on Data Setup</a:t>
            </a:r>
            <a:endParaRPr lang="en-IN" sz="3600" dirty="0"/>
          </a:p>
        </p:txBody>
      </p:sp>
      <p:sp>
        <p:nvSpPr>
          <p:cNvPr id="3" name="Content Placeholder 2">
            <a:extLst>
              <a:ext uri="{FF2B5EF4-FFF2-40B4-BE49-F238E27FC236}">
                <a16:creationId xmlns:a16="http://schemas.microsoft.com/office/drawing/2014/main" id="{2520118D-A261-3CD3-BE9E-A1154BED53AB}"/>
              </a:ext>
            </a:extLst>
          </p:cNvPr>
          <p:cNvSpPr>
            <a:spLocks noGrp="1"/>
          </p:cNvSpPr>
          <p:nvPr>
            <p:ph idx="1"/>
          </p:nvPr>
        </p:nvSpPr>
        <p:spPr>
          <a:xfrm>
            <a:off x="838200" y="880534"/>
            <a:ext cx="10515600" cy="5296429"/>
          </a:xfrm>
        </p:spPr>
        <p:txBody>
          <a:bodyPr/>
          <a:lstStyle/>
          <a:p>
            <a:r>
              <a:rPr lang="en-IN" sz="1800" i="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New Incident Flow (With assignment based on customer sentiment)</a:t>
            </a:r>
            <a:endPar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endParaRPr lang="en-IN" dirty="0"/>
          </a:p>
          <a:p>
            <a:endParaRPr lang="en-IN" sz="1800" i="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endParaRPr lang="en-IN" sz="1800" i="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endParaRPr lang="en-IN" sz="1800" i="1" dirty="0">
              <a:solidFill>
                <a:srgbClr val="000000"/>
              </a:solidFill>
              <a:latin typeface="Cambria" panose="02040503050406030204" pitchFamily="18" charset="0"/>
              <a:ea typeface="Cambria" panose="02040503050406030204" pitchFamily="18" charset="0"/>
              <a:cs typeface="Cambria" panose="02040503050406030204" pitchFamily="18" charset="0"/>
            </a:endParaRPr>
          </a:p>
          <a:p>
            <a:r>
              <a:rPr lang="en-IN" sz="1800" i="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New Incident Record created</a:t>
            </a:r>
            <a:endPar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endParaRPr lang="en-IN" sz="1800" i="1" dirty="0">
              <a:solidFill>
                <a:srgbClr val="000000"/>
              </a:solidFill>
              <a:latin typeface="Cambria" panose="02040503050406030204" pitchFamily="18" charset="0"/>
              <a:ea typeface="Cambria" panose="02040503050406030204" pitchFamily="18" charset="0"/>
              <a:cs typeface="Cambria" panose="02040503050406030204" pitchFamily="18" charset="0"/>
            </a:endParaRPr>
          </a:p>
          <a:p>
            <a:endParaRPr lang="en-IN" sz="1800" i="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endParaRPr lang="en-IN" sz="1800" i="1" dirty="0">
              <a:solidFill>
                <a:srgbClr val="000000"/>
              </a:solidFill>
              <a:latin typeface="Cambria" panose="02040503050406030204" pitchFamily="18" charset="0"/>
              <a:ea typeface="Cambria" panose="02040503050406030204" pitchFamily="18" charset="0"/>
              <a:cs typeface="Cambria" panose="02040503050406030204" pitchFamily="18" charset="0"/>
            </a:endParaRPr>
          </a:p>
          <a:p>
            <a:endParaRPr lang="en-IN" sz="1800" i="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r>
              <a:rPr lang="en-IN" sz="1800" i="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Calling support while an active incident exists</a:t>
            </a:r>
            <a:endPar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endParaRPr lang="en-IN" dirty="0"/>
          </a:p>
        </p:txBody>
      </p:sp>
      <p:pic>
        <p:nvPicPr>
          <p:cNvPr id="4" name="Picture 3">
            <a:extLst>
              <a:ext uri="{FF2B5EF4-FFF2-40B4-BE49-F238E27FC236}">
                <a16:creationId xmlns:a16="http://schemas.microsoft.com/office/drawing/2014/main" id="{8B25117C-C694-594A-C324-C37B722C83BF}"/>
              </a:ext>
            </a:extLst>
          </p:cNvPr>
          <p:cNvPicPr>
            <a:picLocks noChangeAspect="1"/>
          </p:cNvPicPr>
          <p:nvPr/>
        </p:nvPicPr>
        <p:blipFill>
          <a:blip r:embed="rId2"/>
          <a:stretch>
            <a:fillRect/>
          </a:stretch>
        </p:blipFill>
        <p:spPr>
          <a:xfrm>
            <a:off x="838200" y="1302121"/>
            <a:ext cx="6865115" cy="1424146"/>
          </a:xfrm>
          <a:prstGeom prst="rect">
            <a:avLst/>
          </a:prstGeom>
        </p:spPr>
      </p:pic>
      <p:pic>
        <p:nvPicPr>
          <p:cNvPr id="5" name="Picture 4">
            <a:extLst>
              <a:ext uri="{FF2B5EF4-FFF2-40B4-BE49-F238E27FC236}">
                <a16:creationId xmlns:a16="http://schemas.microsoft.com/office/drawing/2014/main" id="{DE45118D-0CDA-11E5-9E27-0BE02D0F504B}"/>
              </a:ext>
            </a:extLst>
          </p:cNvPr>
          <p:cNvPicPr>
            <a:picLocks noChangeAspect="1"/>
          </p:cNvPicPr>
          <p:nvPr/>
        </p:nvPicPr>
        <p:blipFill>
          <a:blip r:embed="rId3"/>
          <a:stretch>
            <a:fillRect/>
          </a:stretch>
        </p:blipFill>
        <p:spPr>
          <a:xfrm>
            <a:off x="1190164" y="3428999"/>
            <a:ext cx="6726355" cy="1109133"/>
          </a:xfrm>
          <a:prstGeom prst="rect">
            <a:avLst/>
          </a:prstGeom>
        </p:spPr>
      </p:pic>
      <p:pic>
        <p:nvPicPr>
          <p:cNvPr id="6" name="Picture 5">
            <a:extLst>
              <a:ext uri="{FF2B5EF4-FFF2-40B4-BE49-F238E27FC236}">
                <a16:creationId xmlns:a16="http://schemas.microsoft.com/office/drawing/2014/main" id="{E50BC545-8171-655C-7837-32A5618AA021}"/>
              </a:ext>
            </a:extLst>
          </p:cNvPr>
          <p:cNvPicPr>
            <a:picLocks noChangeAspect="1"/>
          </p:cNvPicPr>
          <p:nvPr/>
        </p:nvPicPr>
        <p:blipFill>
          <a:blip r:embed="rId4"/>
          <a:stretch>
            <a:fillRect/>
          </a:stretch>
        </p:blipFill>
        <p:spPr>
          <a:xfrm>
            <a:off x="970031" y="5240863"/>
            <a:ext cx="7838988" cy="1109133"/>
          </a:xfrm>
          <a:prstGeom prst="rect">
            <a:avLst/>
          </a:prstGeom>
        </p:spPr>
      </p:pic>
      <p:sp>
        <p:nvSpPr>
          <p:cNvPr id="7" name="Arrow: Left 6">
            <a:extLst>
              <a:ext uri="{FF2B5EF4-FFF2-40B4-BE49-F238E27FC236}">
                <a16:creationId xmlns:a16="http://schemas.microsoft.com/office/drawing/2014/main" id="{BDE1F938-2692-3881-70F9-A3B5593DABDF}"/>
              </a:ext>
            </a:extLst>
          </p:cNvPr>
          <p:cNvSpPr/>
          <p:nvPr/>
        </p:nvSpPr>
        <p:spPr>
          <a:xfrm>
            <a:off x="2692400" y="2192867"/>
            <a:ext cx="237067" cy="45719"/>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Down 7">
            <a:extLst>
              <a:ext uri="{FF2B5EF4-FFF2-40B4-BE49-F238E27FC236}">
                <a16:creationId xmlns:a16="http://schemas.microsoft.com/office/drawing/2014/main" id="{D1722F65-CC85-218A-FC44-AB6769FD6B73}"/>
              </a:ext>
            </a:extLst>
          </p:cNvPr>
          <p:cNvSpPr/>
          <p:nvPr/>
        </p:nvSpPr>
        <p:spPr>
          <a:xfrm>
            <a:off x="6096000" y="2284305"/>
            <a:ext cx="118533" cy="213362"/>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78344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303BB-0430-4452-85FF-4CED4D0A6EBC}"/>
              </a:ext>
            </a:extLst>
          </p:cNvPr>
          <p:cNvSpPr>
            <a:spLocks noGrp="1"/>
          </p:cNvSpPr>
          <p:nvPr>
            <p:ph type="title"/>
          </p:nvPr>
        </p:nvSpPr>
        <p:spPr>
          <a:xfrm>
            <a:off x="838200" y="365126"/>
            <a:ext cx="10515600" cy="515408"/>
          </a:xfrm>
        </p:spPr>
        <p:txBody>
          <a:bodyPr>
            <a:normAutofit fontScale="90000"/>
          </a:bodyPr>
          <a:lstStyle/>
          <a:p>
            <a:r>
              <a:rPr lang="en-US" dirty="0"/>
              <a:t>Sample Output 2 – </a:t>
            </a:r>
            <a:r>
              <a:rPr lang="en-US" sz="4000" dirty="0"/>
              <a:t>Untriaged Case</a:t>
            </a:r>
            <a:endParaRPr lang="en-IN" sz="4000" dirty="0"/>
          </a:p>
        </p:txBody>
      </p:sp>
      <p:sp>
        <p:nvSpPr>
          <p:cNvPr id="3" name="Content Placeholder 2">
            <a:extLst>
              <a:ext uri="{FF2B5EF4-FFF2-40B4-BE49-F238E27FC236}">
                <a16:creationId xmlns:a16="http://schemas.microsoft.com/office/drawing/2014/main" id="{2520118D-A261-3CD3-BE9E-A1154BED53AB}"/>
              </a:ext>
            </a:extLst>
          </p:cNvPr>
          <p:cNvSpPr>
            <a:spLocks noGrp="1"/>
          </p:cNvSpPr>
          <p:nvPr>
            <p:ph idx="1"/>
          </p:nvPr>
        </p:nvSpPr>
        <p:spPr>
          <a:xfrm>
            <a:off x="838200" y="880534"/>
            <a:ext cx="10515600" cy="5296429"/>
          </a:xfrm>
        </p:spPr>
        <p:txBody>
          <a:bodyPr/>
          <a:lstStyle/>
          <a:p>
            <a:r>
              <a:rPr lang="en-IN" sz="1800" i="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New Incident Flow (With assignment based on customer sentiment)</a:t>
            </a:r>
            <a:endPar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endParaRPr lang="en-IN" dirty="0"/>
          </a:p>
          <a:p>
            <a:endParaRPr lang="en-IN" sz="1800" i="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endParaRPr lang="en-IN" sz="1800" i="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endParaRPr lang="en-IN" sz="1800" i="1" dirty="0">
              <a:solidFill>
                <a:srgbClr val="000000"/>
              </a:solidFill>
              <a:latin typeface="Cambria" panose="02040503050406030204" pitchFamily="18" charset="0"/>
              <a:ea typeface="Cambria" panose="02040503050406030204" pitchFamily="18" charset="0"/>
              <a:cs typeface="Cambria" panose="02040503050406030204" pitchFamily="18" charset="0"/>
            </a:endParaRPr>
          </a:p>
          <a:p>
            <a:r>
              <a:rPr lang="en-IN" sz="1800" i="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New Incident Record created</a:t>
            </a:r>
            <a:endPar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endParaRPr lang="en-IN" sz="1800" i="1" dirty="0">
              <a:solidFill>
                <a:srgbClr val="000000"/>
              </a:solidFill>
              <a:latin typeface="Cambria" panose="02040503050406030204" pitchFamily="18" charset="0"/>
              <a:ea typeface="Cambria" panose="02040503050406030204" pitchFamily="18" charset="0"/>
              <a:cs typeface="Cambria" panose="02040503050406030204" pitchFamily="18" charset="0"/>
            </a:endParaRPr>
          </a:p>
          <a:p>
            <a:endParaRPr lang="en-IN" sz="1800" i="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endParaRPr lang="en-IN" sz="1800" i="1" dirty="0">
              <a:solidFill>
                <a:srgbClr val="000000"/>
              </a:solidFill>
              <a:latin typeface="Cambria" panose="02040503050406030204" pitchFamily="18" charset="0"/>
              <a:ea typeface="Cambria" panose="02040503050406030204" pitchFamily="18" charset="0"/>
              <a:cs typeface="Cambria" panose="02040503050406030204" pitchFamily="18" charset="0"/>
            </a:endParaRPr>
          </a:p>
          <a:p>
            <a:endParaRPr lang="en-IN" sz="1800" i="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r>
              <a:rPr lang="en-IN" sz="1800" i="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Calling support while an active incident exists</a:t>
            </a:r>
            <a:endPar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endParaRPr lang="en-IN" dirty="0"/>
          </a:p>
        </p:txBody>
      </p:sp>
      <p:pic>
        <p:nvPicPr>
          <p:cNvPr id="18" name="Picture 17">
            <a:extLst>
              <a:ext uri="{FF2B5EF4-FFF2-40B4-BE49-F238E27FC236}">
                <a16:creationId xmlns:a16="http://schemas.microsoft.com/office/drawing/2014/main" id="{2E5C82FD-EB6C-283E-2A94-E0EB0B05307C}"/>
              </a:ext>
            </a:extLst>
          </p:cNvPr>
          <p:cNvPicPr>
            <a:picLocks noChangeAspect="1"/>
          </p:cNvPicPr>
          <p:nvPr/>
        </p:nvPicPr>
        <p:blipFill>
          <a:blip r:embed="rId2"/>
          <a:stretch>
            <a:fillRect/>
          </a:stretch>
        </p:blipFill>
        <p:spPr>
          <a:xfrm>
            <a:off x="838199" y="1230856"/>
            <a:ext cx="7797801" cy="1647422"/>
          </a:xfrm>
          <a:prstGeom prst="rect">
            <a:avLst/>
          </a:prstGeom>
        </p:spPr>
      </p:pic>
      <p:pic>
        <p:nvPicPr>
          <p:cNvPr id="20" name="Picture 19">
            <a:extLst>
              <a:ext uri="{FF2B5EF4-FFF2-40B4-BE49-F238E27FC236}">
                <a16:creationId xmlns:a16="http://schemas.microsoft.com/office/drawing/2014/main" id="{22C3E3C3-5E1D-2743-0893-58CBA205A4B4}"/>
              </a:ext>
            </a:extLst>
          </p:cNvPr>
          <p:cNvPicPr>
            <a:picLocks noChangeAspect="1"/>
          </p:cNvPicPr>
          <p:nvPr/>
        </p:nvPicPr>
        <p:blipFill>
          <a:blip r:embed="rId3"/>
          <a:stretch>
            <a:fillRect/>
          </a:stretch>
        </p:blipFill>
        <p:spPr>
          <a:xfrm>
            <a:off x="838199" y="3223423"/>
            <a:ext cx="8698720" cy="1390912"/>
          </a:xfrm>
          <a:prstGeom prst="rect">
            <a:avLst/>
          </a:prstGeom>
        </p:spPr>
      </p:pic>
      <p:pic>
        <p:nvPicPr>
          <p:cNvPr id="22" name="Picture 21">
            <a:extLst>
              <a:ext uri="{FF2B5EF4-FFF2-40B4-BE49-F238E27FC236}">
                <a16:creationId xmlns:a16="http://schemas.microsoft.com/office/drawing/2014/main" id="{2FF0FA4A-4D8B-592B-6612-454FED1470CD}"/>
              </a:ext>
            </a:extLst>
          </p:cNvPr>
          <p:cNvPicPr>
            <a:picLocks noChangeAspect="1"/>
          </p:cNvPicPr>
          <p:nvPr/>
        </p:nvPicPr>
        <p:blipFill>
          <a:blip r:embed="rId4"/>
          <a:stretch>
            <a:fillRect/>
          </a:stretch>
        </p:blipFill>
        <p:spPr>
          <a:xfrm>
            <a:off x="838199" y="5059627"/>
            <a:ext cx="8920167" cy="1390913"/>
          </a:xfrm>
          <a:prstGeom prst="rect">
            <a:avLst/>
          </a:prstGeom>
        </p:spPr>
      </p:pic>
      <p:sp>
        <p:nvSpPr>
          <p:cNvPr id="23" name="Arrow: Left 22">
            <a:extLst>
              <a:ext uri="{FF2B5EF4-FFF2-40B4-BE49-F238E27FC236}">
                <a16:creationId xmlns:a16="http://schemas.microsoft.com/office/drawing/2014/main" id="{E72EC4EF-0B1A-159E-7771-2C5026B6A702}"/>
              </a:ext>
            </a:extLst>
          </p:cNvPr>
          <p:cNvSpPr/>
          <p:nvPr/>
        </p:nvSpPr>
        <p:spPr>
          <a:xfrm>
            <a:off x="2760133" y="2269067"/>
            <a:ext cx="330200" cy="67733"/>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Down 23">
            <a:extLst>
              <a:ext uri="{FF2B5EF4-FFF2-40B4-BE49-F238E27FC236}">
                <a16:creationId xmlns:a16="http://schemas.microsoft.com/office/drawing/2014/main" id="{DD8099DE-AA1C-2117-DC05-F6E4642C6318}"/>
              </a:ext>
            </a:extLst>
          </p:cNvPr>
          <p:cNvSpPr/>
          <p:nvPr/>
        </p:nvSpPr>
        <p:spPr>
          <a:xfrm>
            <a:off x="6773333" y="2396067"/>
            <a:ext cx="152400" cy="194733"/>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00947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46566-4965-D82F-91A3-30FD647B56CE}"/>
              </a:ext>
            </a:extLst>
          </p:cNvPr>
          <p:cNvSpPr>
            <a:spLocks noGrp="1"/>
          </p:cNvSpPr>
          <p:nvPr>
            <p:ph type="title"/>
          </p:nvPr>
        </p:nvSpPr>
        <p:spPr>
          <a:xfrm>
            <a:off x="838200" y="365126"/>
            <a:ext cx="10515600" cy="659342"/>
          </a:xfrm>
        </p:spPr>
        <p:txBody>
          <a:bodyPr>
            <a:normAutofit fontScale="90000"/>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C14BD3C4-B2EC-6CF8-DEA3-5D57AC552D9E}"/>
              </a:ext>
            </a:extLst>
          </p:cNvPr>
          <p:cNvSpPr>
            <a:spLocks noGrp="1"/>
          </p:cNvSpPr>
          <p:nvPr>
            <p:ph idx="1"/>
          </p:nvPr>
        </p:nvSpPr>
        <p:spPr>
          <a:xfrm>
            <a:off x="838200" y="1244600"/>
            <a:ext cx="10515600" cy="4932363"/>
          </a:xfrm>
        </p:spPr>
        <p:txBody>
          <a:bodyPr>
            <a:normAutofit fontScale="85000" lnSpcReduction="10000"/>
          </a:bodyPr>
          <a:lstStyle/>
          <a:p>
            <a:pPr marL="20955" indent="0" algn="just">
              <a:lnSpc>
                <a:spcPct val="162000"/>
              </a:lnSpc>
              <a:spcAft>
                <a:spcPts val="20"/>
              </a:spcAft>
              <a:buNone/>
            </a:pP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If we consider the flow of a typical service helpdesk ticket, when a customer calls the helpdesk, the customer is connected with a support executive (aka FLS) who would log the helpdesk ticket (in case of new ticket) or provide the current status of the ticket (in case of existing open ticket). The FLS executive would then route the customer to a different support executive (SLS) who would either try to resolve the issue by themselves or re-route it to a different executive who may be able to help. This process would continue until the ticket reaches an executive who is actually able to resolve the issue. </a:t>
            </a:r>
          </a:p>
          <a:p>
            <a:pPr marL="20955" indent="0" algn="just">
              <a:lnSpc>
                <a:spcPct val="162000"/>
              </a:lnSpc>
              <a:spcAft>
                <a:spcPts val="20"/>
              </a:spcAft>
              <a:buNone/>
              <a:tabLst>
                <a:tab pos="1799590" algn="ctr"/>
              </a:tabLst>
            </a:pP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Each such reassignment/routing to a SLS is called Tossing. With each tossing/reassignment cycle, the customer experience as well as satisfaction tends to drop significantly and tickets remain open for a longer period of time resulting in SLA breach. This poor customer experience while dealing with the helpdesk can also result in significant impacts to the organization in the form of:</a:t>
            </a:r>
          </a:p>
          <a:p>
            <a:pPr marL="342900" lvl="0" indent="-342900">
              <a:lnSpc>
                <a:spcPct val="107000"/>
              </a:lnSpc>
              <a:buFont typeface="Symbol" panose="05050102010706020507" pitchFamily="18" charset="2"/>
              <a:buChar char=""/>
            </a:pPr>
            <a:r>
              <a:rPr lang="en-IN" sz="1800" dirty="0">
                <a:effectLst/>
                <a:latin typeface="Cambria" panose="02040503050406030204" pitchFamily="18" charset="0"/>
                <a:ea typeface="Calibri" panose="020F0502020204030204" pitchFamily="34" charset="0"/>
                <a:cs typeface="Vrinda" panose="020B0502040204020203" pitchFamily="34" charset="0"/>
              </a:rPr>
              <a:t>Increased MTTR</a:t>
            </a:r>
            <a:endParaRPr lang="en-IN" sz="1800" dirty="0">
              <a:effectLst/>
              <a:latin typeface="Calibri" panose="020F0502020204030204" pitchFamily="34" charset="0"/>
              <a:ea typeface="Calibri" panose="020F0502020204030204" pitchFamily="34" charset="0"/>
              <a:cs typeface="Vrinda" panose="020B0502040204020203" pitchFamily="34" charset="0"/>
            </a:endParaRPr>
          </a:p>
          <a:p>
            <a:pPr marL="342900" lvl="0" indent="-342900">
              <a:lnSpc>
                <a:spcPct val="107000"/>
              </a:lnSpc>
              <a:buFont typeface="Symbol" panose="05050102010706020507" pitchFamily="18" charset="2"/>
              <a:buChar char=""/>
            </a:pPr>
            <a:r>
              <a:rPr lang="en-IN" sz="1800" dirty="0">
                <a:effectLst/>
                <a:latin typeface="Cambria" panose="02040503050406030204" pitchFamily="18" charset="0"/>
                <a:ea typeface="Calibri" panose="020F0502020204030204" pitchFamily="34" charset="0"/>
                <a:cs typeface="Vrinda" panose="020B0502040204020203" pitchFamily="34" charset="0"/>
              </a:rPr>
              <a:t>SLA breach</a:t>
            </a:r>
            <a:endParaRPr lang="en-IN" sz="1800" dirty="0">
              <a:effectLst/>
              <a:latin typeface="Calibri" panose="020F0502020204030204" pitchFamily="34" charset="0"/>
              <a:ea typeface="Calibri" panose="020F0502020204030204" pitchFamily="34" charset="0"/>
              <a:cs typeface="Vrinda" panose="020B0502040204020203" pitchFamily="34" charset="0"/>
            </a:endParaRPr>
          </a:p>
          <a:p>
            <a:pPr marL="342900" lvl="0" indent="-342900">
              <a:lnSpc>
                <a:spcPct val="107000"/>
              </a:lnSpc>
              <a:spcAft>
                <a:spcPts val="800"/>
              </a:spcAft>
              <a:buFont typeface="Symbol" panose="05050102010706020507" pitchFamily="18" charset="2"/>
              <a:buChar char=""/>
            </a:pPr>
            <a:r>
              <a:rPr lang="en-IN" sz="1800" dirty="0">
                <a:effectLst/>
                <a:latin typeface="Cambria" panose="02040503050406030204" pitchFamily="18" charset="0"/>
                <a:ea typeface="Calibri" panose="020F0502020204030204" pitchFamily="34" charset="0"/>
                <a:cs typeface="Vrinda" panose="020B0502040204020203" pitchFamily="34" charset="0"/>
              </a:rPr>
              <a:t>Increase in operational costs</a:t>
            </a:r>
          </a:p>
          <a:p>
            <a:pPr marL="342900" lvl="0" indent="-342900">
              <a:lnSpc>
                <a:spcPct val="107000"/>
              </a:lnSpc>
              <a:spcAft>
                <a:spcPts val="800"/>
              </a:spcAft>
              <a:buFont typeface="Symbol" panose="05050102010706020507" pitchFamily="18" charset="2"/>
              <a:buChar char=""/>
            </a:pP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Unhappy customers leading to churn</a:t>
            </a:r>
            <a:endParaRPr lang="en-IN" sz="1800" dirty="0">
              <a:effectLst/>
              <a:latin typeface="Calibri" panose="020F0502020204030204" pitchFamily="34" charset="0"/>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362300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303BB-0430-4452-85FF-4CED4D0A6EBC}"/>
              </a:ext>
            </a:extLst>
          </p:cNvPr>
          <p:cNvSpPr>
            <a:spLocks noGrp="1"/>
          </p:cNvSpPr>
          <p:nvPr>
            <p:ph type="title"/>
          </p:nvPr>
        </p:nvSpPr>
        <p:spPr>
          <a:xfrm>
            <a:off x="838200" y="365126"/>
            <a:ext cx="10515600" cy="515408"/>
          </a:xfrm>
        </p:spPr>
        <p:txBody>
          <a:bodyPr>
            <a:normAutofit fontScale="90000"/>
          </a:bodyPr>
          <a:lstStyle/>
          <a:p>
            <a:r>
              <a:rPr lang="en-US" dirty="0"/>
              <a:t>Sample Output 3 – </a:t>
            </a:r>
            <a:r>
              <a:rPr lang="en-US" sz="4000" dirty="0"/>
              <a:t>Negative Sentiment</a:t>
            </a:r>
            <a:endParaRPr lang="en-IN" sz="4000" dirty="0"/>
          </a:p>
        </p:txBody>
      </p:sp>
      <p:sp>
        <p:nvSpPr>
          <p:cNvPr id="3" name="Content Placeholder 2">
            <a:extLst>
              <a:ext uri="{FF2B5EF4-FFF2-40B4-BE49-F238E27FC236}">
                <a16:creationId xmlns:a16="http://schemas.microsoft.com/office/drawing/2014/main" id="{2520118D-A261-3CD3-BE9E-A1154BED53AB}"/>
              </a:ext>
            </a:extLst>
          </p:cNvPr>
          <p:cNvSpPr>
            <a:spLocks noGrp="1"/>
          </p:cNvSpPr>
          <p:nvPr>
            <p:ph idx="1"/>
          </p:nvPr>
        </p:nvSpPr>
        <p:spPr>
          <a:xfrm>
            <a:off x="838200" y="880534"/>
            <a:ext cx="10515600" cy="5296429"/>
          </a:xfrm>
        </p:spPr>
        <p:txBody>
          <a:bodyPr/>
          <a:lstStyle/>
          <a:p>
            <a:r>
              <a:rPr lang="en-IN" sz="1800" i="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New Incident Flow (With assignment based on customer sentiment)</a:t>
            </a:r>
            <a:endPar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endParaRPr lang="en-IN" dirty="0"/>
          </a:p>
          <a:p>
            <a:endParaRPr lang="en-IN" sz="1800" i="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endParaRPr lang="en-IN" sz="1800" i="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endParaRPr lang="en-IN" sz="1800" i="1" dirty="0">
              <a:solidFill>
                <a:srgbClr val="000000"/>
              </a:solidFill>
              <a:latin typeface="Cambria" panose="02040503050406030204" pitchFamily="18" charset="0"/>
              <a:ea typeface="Cambria" panose="02040503050406030204" pitchFamily="18" charset="0"/>
              <a:cs typeface="Cambria" panose="02040503050406030204" pitchFamily="18" charset="0"/>
            </a:endParaRPr>
          </a:p>
          <a:p>
            <a:r>
              <a:rPr lang="en-IN" sz="1800" i="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New Incident Record created</a:t>
            </a:r>
            <a:endPar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endParaRPr lang="en-IN" sz="1800" i="1" dirty="0">
              <a:solidFill>
                <a:srgbClr val="000000"/>
              </a:solidFill>
              <a:latin typeface="Cambria" panose="02040503050406030204" pitchFamily="18" charset="0"/>
              <a:ea typeface="Cambria" panose="02040503050406030204" pitchFamily="18" charset="0"/>
              <a:cs typeface="Cambria" panose="02040503050406030204" pitchFamily="18" charset="0"/>
            </a:endParaRPr>
          </a:p>
          <a:p>
            <a:endParaRPr lang="en-IN" sz="1800" i="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endParaRPr lang="en-IN" sz="1800" i="1" dirty="0">
              <a:solidFill>
                <a:srgbClr val="000000"/>
              </a:solidFill>
              <a:latin typeface="Cambria" panose="02040503050406030204" pitchFamily="18" charset="0"/>
              <a:ea typeface="Cambria" panose="02040503050406030204" pitchFamily="18" charset="0"/>
              <a:cs typeface="Cambria" panose="02040503050406030204" pitchFamily="18" charset="0"/>
            </a:endParaRPr>
          </a:p>
          <a:p>
            <a:endParaRPr lang="en-IN" sz="1800" i="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r>
              <a:rPr lang="en-IN" sz="1800" i="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Calling support while an active incident exists</a:t>
            </a:r>
            <a:endPar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endParaRPr lang="en-IN" dirty="0"/>
          </a:p>
        </p:txBody>
      </p:sp>
      <p:pic>
        <p:nvPicPr>
          <p:cNvPr id="5" name="Picture 4">
            <a:extLst>
              <a:ext uri="{FF2B5EF4-FFF2-40B4-BE49-F238E27FC236}">
                <a16:creationId xmlns:a16="http://schemas.microsoft.com/office/drawing/2014/main" id="{1634347D-9221-9B0C-3E4B-468F7B831FD4}"/>
              </a:ext>
            </a:extLst>
          </p:cNvPr>
          <p:cNvPicPr>
            <a:picLocks noChangeAspect="1"/>
          </p:cNvPicPr>
          <p:nvPr/>
        </p:nvPicPr>
        <p:blipFill>
          <a:blip r:embed="rId2"/>
          <a:stretch>
            <a:fillRect/>
          </a:stretch>
        </p:blipFill>
        <p:spPr>
          <a:xfrm>
            <a:off x="838201" y="1154566"/>
            <a:ext cx="7518400" cy="1727963"/>
          </a:xfrm>
          <a:prstGeom prst="rect">
            <a:avLst/>
          </a:prstGeom>
        </p:spPr>
      </p:pic>
      <p:pic>
        <p:nvPicPr>
          <p:cNvPr id="7" name="Picture 6">
            <a:extLst>
              <a:ext uri="{FF2B5EF4-FFF2-40B4-BE49-F238E27FC236}">
                <a16:creationId xmlns:a16="http://schemas.microsoft.com/office/drawing/2014/main" id="{7E305EC1-CBC8-52C7-5DFA-5F70E47F934A}"/>
              </a:ext>
            </a:extLst>
          </p:cNvPr>
          <p:cNvPicPr>
            <a:picLocks noChangeAspect="1"/>
          </p:cNvPicPr>
          <p:nvPr/>
        </p:nvPicPr>
        <p:blipFill>
          <a:blip r:embed="rId3"/>
          <a:stretch>
            <a:fillRect/>
          </a:stretch>
        </p:blipFill>
        <p:spPr>
          <a:xfrm>
            <a:off x="838199" y="3189857"/>
            <a:ext cx="8462156" cy="1383930"/>
          </a:xfrm>
          <a:prstGeom prst="rect">
            <a:avLst/>
          </a:prstGeom>
        </p:spPr>
      </p:pic>
      <p:pic>
        <p:nvPicPr>
          <p:cNvPr id="10" name="Picture 9">
            <a:extLst>
              <a:ext uri="{FF2B5EF4-FFF2-40B4-BE49-F238E27FC236}">
                <a16:creationId xmlns:a16="http://schemas.microsoft.com/office/drawing/2014/main" id="{629FCDC7-2780-34BB-FFE6-6B4130EA3A4E}"/>
              </a:ext>
            </a:extLst>
          </p:cNvPr>
          <p:cNvPicPr>
            <a:picLocks noChangeAspect="1"/>
          </p:cNvPicPr>
          <p:nvPr/>
        </p:nvPicPr>
        <p:blipFill>
          <a:blip r:embed="rId4"/>
          <a:stretch>
            <a:fillRect/>
          </a:stretch>
        </p:blipFill>
        <p:spPr>
          <a:xfrm>
            <a:off x="838199" y="5091949"/>
            <a:ext cx="8462156" cy="1329880"/>
          </a:xfrm>
          <a:prstGeom prst="rect">
            <a:avLst/>
          </a:prstGeom>
        </p:spPr>
      </p:pic>
      <p:sp>
        <p:nvSpPr>
          <p:cNvPr id="11" name="Arrow: Left 10">
            <a:extLst>
              <a:ext uri="{FF2B5EF4-FFF2-40B4-BE49-F238E27FC236}">
                <a16:creationId xmlns:a16="http://schemas.microsoft.com/office/drawing/2014/main" id="{87B5BF78-6549-46E1-2610-756FC1D5A176}"/>
              </a:ext>
            </a:extLst>
          </p:cNvPr>
          <p:cNvSpPr/>
          <p:nvPr/>
        </p:nvSpPr>
        <p:spPr>
          <a:xfrm>
            <a:off x="2751667" y="2209800"/>
            <a:ext cx="203200" cy="45719"/>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Down 12">
            <a:extLst>
              <a:ext uri="{FF2B5EF4-FFF2-40B4-BE49-F238E27FC236}">
                <a16:creationId xmlns:a16="http://schemas.microsoft.com/office/drawing/2014/main" id="{34966C43-C272-82D4-B930-C829CBE2C17B}"/>
              </a:ext>
            </a:extLst>
          </p:cNvPr>
          <p:cNvSpPr/>
          <p:nvPr/>
        </p:nvSpPr>
        <p:spPr>
          <a:xfrm>
            <a:off x="6434666" y="2428241"/>
            <a:ext cx="118534" cy="179492"/>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23487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E2598-212E-695F-D0CA-525C901B87C9}"/>
              </a:ext>
            </a:extLst>
          </p:cNvPr>
          <p:cNvSpPr>
            <a:spLocks noGrp="1"/>
          </p:cNvSpPr>
          <p:nvPr>
            <p:ph type="title"/>
          </p:nvPr>
        </p:nvSpPr>
        <p:spPr>
          <a:xfrm>
            <a:off x="838200" y="365125"/>
            <a:ext cx="10515600" cy="574675"/>
          </a:xfrm>
        </p:spPr>
        <p:txBody>
          <a:bodyPr>
            <a:normAutofit fontScale="90000"/>
          </a:bodyPr>
          <a:lstStyle/>
          <a:p>
            <a:r>
              <a:rPr lang="en-US" dirty="0"/>
              <a:t>Benefits Of Proposed Solution</a:t>
            </a:r>
            <a:endParaRPr lang="en-IN" dirty="0"/>
          </a:p>
        </p:txBody>
      </p:sp>
      <p:sp>
        <p:nvSpPr>
          <p:cNvPr id="3" name="Content Placeholder 2">
            <a:extLst>
              <a:ext uri="{FF2B5EF4-FFF2-40B4-BE49-F238E27FC236}">
                <a16:creationId xmlns:a16="http://schemas.microsoft.com/office/drawing/2014/main" id="{AB86EDA3-CFFA-7869-4913-0543B987C33A}"/>
              </a:ext>
            </a:extLst>
          </p:cNvPr>
          <p:cNvSpPr>
            <a:spLocks noGrp="1"/>
          </p:cNvSpPr>
          <p:nvPr>
            <p:ph idx="1"/>
          </p:nvPr>
        </p:nvSpPr>
        <p:spPr>
          <a:xfrm>
            <a:off x="838200" y="1032933"/>
            <a:ext cx="10515600" cy="5144030"/>
          </a:xfrm>
        </p:spPr>
        <p:txBody>
          <a:bodyPr>
            <a:noAutofit/>
          </a:bodyPr>
          <a:lstStyle/>
          <a:p>
            <a:pPr marL="227330">
              <a:lnSpc>
                <a:spcPct val="150000"/>
              </a:lnSpc>
              <a:spcAft>
                <a:spcPts val="800"/>
              </a:spcAft>
            </a:pPr>
            <a:r>
              <a:rPr lang="en-IN" sz="1400" b="1" i="1" dirty="0">
                <a:solidFill>
                  <a:srgbClr val="2F5496"/>
                </a:solidFill>
                <a:effectLst/>
                <a:latin typeface="Cambria" panose="02040503050406030204" pitchFamily="18" charset="0"/>
                <a:ea typeface="Cambria" panose="02040503050406030204" pitchFamily="18" charset="0"/>
                <a:cs typeface="Vrinda" panose="020B0502040204020203" pitchFamily="34" charset="0"/>
              </a:rPr>
              <a:t>Reduced MTTR - </a:t>
            </a:r>
            <a:r>
              <a:rPr lang="en-IN" sz="1400" dirty="0">
                <a:effectLst/>
                <a:latin typeface="Cambria" panose="02040503050406030204" pitchFamily="18" charset="0"/>
                <a:ea typeface="Cambria" panose="02040503050406030204" pitchFamily="18" charset="0"/>
                <a:cs typeface="Vrinda" panose="020B0502040204020203" pitchFamily="34" charset="0"/>
              </a:rPr>
              <a:t>MTTR (Mean Time To Repair/Recovery) is the average time that it takes to resolve an issue from the time the issue was reported. In general, a global study of IT professionals suggests that, every time a ticket is tossed from one support executive to another, about 30 minutes are lost owing to manual assignment. Also, as per data from an in-depth study on an average, an issue is tossed 3.5 times before it reaches the correct assignee and gets resolved which in turn would result in increased MTTR. With implementation of our proposed solution, </a:t>
            </a:r>
            <a:r>
              <a:rPr lang="en-IN" sz="1400" b="1" dirty="0">
                <a:solidFill>
                  <a:schemeClr val="accent6">
                    <a:lumMod val="75000"/>
                  </a:schemeClr>
                </a:solidFill>
                <a:effectLst/>
                <a:latin typeface="Cambria" panose="02040503050406030204" pitchFamily="18" charset="0"/>
                <a:ea typeface="Cambria" panose="02040503050406030204" pitchFamily="18" charset="0"/>
                <a:cs typeface="Vrinda" panose="020B0502040204020203" pitchFamily="34" charset="0"/>
              </a:rPr>
              <a:t>tossing can be reduced by up to 74% </a:t>
            </a:r>
            <a:r>
              <a:rPr lang="en-IN" sz="1400" dirty="0">
                <a:effectLst/>
                <a:latin typeface="Cambria" panose="02040503050406030204" pitchFamily="18" charset="0"/>
                <a:ea typeface="Cambria" panose="02040503050406030204" pitchFamily="18" charset="0"/>
                <a:cs typeface="Vrinda" panose="020B0502040204020203" pitchFamily="34" charset="0"/>
              </a:rPr>
              <a:t>thereby resulting in </a:t>
            </a:r>
            <a:r>
              <a:rPr lang="en-IN" sz="1400" b="1" dirty="0">
                <a:solidFill>
                  <a:srgbClr val="7030A0"/>
                </a:solidFill>
                <a:effectLst/>
                <a:latin typeface="Cambria" panose="02040503050406030204" pitchFamily="18" charset="0"/>
                <a:ea typeface="Cambria" panose="02040503050406030204" pitchFamily="18" charset="0"/>
                <a:cs typeface="Vrinda" panose="020B0502040204020203" pitchFamily="34" charset="0"/>
              </a:rPr>
              <a:t>reduced MTTR</a:t>
            </a:r>
            <a:r>
              <a:rPr lang="en-IN" sz="1400" dirty="0">
                <a:effectLst/>
                <a:latin typeface="Cambria" panose="02040503050406030204" pitchFamily="18" charset="0"/>
                <a:ea typeface="Cambria" panose="02040503050406030204" pitchFamily="18" charset="0"/>
                <a:cs typeface="Vrinda" panose="020B0502040204020203" pitchFamily="34" charset="0"/>
              </a:rPr>
              <a:t>.</a:t>
            </a:r>
          </a:p>
          <a:p>
            <a:pPr marL="227330">
              <a:lnSpc>
                <a:spcPct val="150000"/>
              </a:lnSpc>
              <a:spcAft>
                <a:spcPts val="800"/>
              </a:spcAft>
            </a:pPr>
            <a:r>
              <a:rPr lang="en-IN" sz="1400" b="1" i="1" dirty="0">
                <a:solidFill>
                  <a:srgbClr val="2F5496"/>
                </a:solidFill>
                <a:effectLst/>
                <a:latin typeface="Cambria" panose="02040503050406030204" pitchFamily="18" charset="0"/>
                <a:ea typeface="Cambria" panose="02040503050406030204" pitchFamily="18" charset="0"/>
                <a:cs typeface="Vrinda" panose="020B0502040204020203" pitchFamily="34" charset="0"/>
              </a:rPr>
              <a:t>Meeting SLAs - </a:t>
            </a:r>
            <a:r>
              <a:rPr lang="en-IN" sz="1400" dirty="0">
                <a:effectLst/>
                <a:latin typeface="Cambria" panose="02040503050406030204" pitchFamily="18" charset="0"/>
                <a:ea typeface="Cambria" panose="02040503050406030204" pitchFamily="18" charset="0"/>
                <a:cs typeface="Vrinda" panose="020B0502040204020203" pitchFamily="34" charset="0"/>
              </a:rPr>
              <a:t>Service Level Agreements (SLA) are a key performance indicator (KPI) for any service helpdesk of any organization. On implementation of the framework, with significant reduction in tossing and thereby reduced MTTR, the </a:t>
            </a:r>
            <a:r>
              <a:rPr lang="en-IN" sz="1400" dirty="0">
                <a:solidFill>
                  <a:schemeClr val="accent2">
                    <a:lumMod val="75000"/>
                  </a:schemeClr>
                </a:solidFill>
                <a:effectLst/>
                <a:latin typeface="Cambria" panose="02040503050406030204" pitchFamily="18" charset="0"/>
                <a:ea typeface="Cambria" panose="02040503050406030204" pitchFamily="18" charset="0"/>
                <a:cs typeface="Vrinda" panose="020B0502040204020203" pitchFamily="34" charset="0"/>
              </a:rPr>
              <a:t>SLA breach is also significantly reduced</a:t>
            </a:r>
            <a:r>
              <a:rPr lang="en-IN" sz="1400" dirty="0">
                <a:effectLst/>
                <a:latin typeface="Cambria" panose="02040503050406030204" pitchFamily="18" charset="0"/>
                <a:ea typeface="Cambria" panose="02040503050406030204" pitchFamily="18" charset="0"/>
                <a:cs typeface="Vrinda" panose="020B0502040204020203" pitchFamily="34" charset="0"/>
              </a:rPr>
              <a:t>.</a:t>
            </a:r>
            <a:endParaRPr lang="en-IN" sz="1400" dirty="0">
              <a:latin typeface="Cambria" panose="02040503050406030204" pitchFamily="18" charset="0"/>
              <a:ea typeface="Cambria" panose="02040503050406030204" pitchFamily="18" charset="0"/>
              <a:cs typeface="Vrinda" panose="020B0502040204020203" pitchFamily="34" charset="0"/>
            </a:endParaRPr>
          </a:p>
          <a:p>
            <a:pPr marL="227330">
              <a:lnSpc>
                <a:spcPct val="150000"/>
              </a:lnSpc>
              <a:spcAft>
                <a:spcPts val="800"/>
              </a:spcAft>
            </a:pPr>
            <a:r>
              <a:rPr lang="en-IN" sz="1400" b="1" i="1" dirty="0">
                <a:solidFill>
                  <a:srgbClr val="2F5496"/>
                </a:solidFill>
                <a:effectLst/>
                <a:latin typeface="Cambria" panose="02040503050406030204" pitchFamily="18" charset="0"/>
                <a:ea typeface="Cambria" panose="02040503050406030204" pitchFamily="18" charset="0"/>
                <a:cs typeface="Vrinda" panose="020B0502040204020203" pitchFamily="34" charset="0"/>
              </a:rPr>
              <a:t>Significant decrease in operational costs – </a:t>
            </a:r>
            <a:r>
              <a:rPr lang="en-US" sz="1400" dirty="0">
                <a:latin typeface="Cambria" panose="02040503050406030204" pitchFamily="18" charset="0"/>
                <a:ea typeface="Cambria" panose="02040503050406030204" pitchFamily="18" charset="0"/>
                <a:cs typeface="Vrinda" panose="020B0502040204020203" pitchFamily="34" charset="0"/>
              </a:rPr>
              <a:t>Studies have shown that an issue gets tossed multiple times before it is assigned to the correct executive and resolved. </a:t>
            </a:r>
            <a:r>
              <a:rPr lang="en-IN" sz="1400" dirty="0">
                <a:effectLst/>
                <a:latin typeface="Cambria" panose="02040503050406030204" pitchFamily="18" charset="0"/>
                <a:ea typeface="Cambria" panose="02040503050406030204" pitchFamily="18" charset="0"/>
                <a:cs typeface="Vrinda" panose="020B0502040204020203" pitchFamily="34" charset="0"/>
              </a:rPr>
              <a:t>Each manual assignment can take up to 30minutes and post re-assignment (after first level of tossing), each ticket is picked up by the service executive after 4 hours in average. Thus, multiple reassignments i.e., tossing can cause not only significant delay in ticket resolution but also increase in operational costs owing to multiple agents spending time on the ticket owing to incorrect assignment. With the proposed solution framework, it has been seen that </a:t>
            </a:r>
            <a:r>
              <a:rPr lang="en-IN" sz="1400" b="1" dirty="0">
                <a:solidFill>
                  <a:schemeClr val="accent4"/>
                </a:solidFill>
                <a:effectLst/>
                <a:latin typeface="Cambria" panose="02040503050406030204" pitchFamily="18" charset="0"/>
                <a:ea typeface="Cambria" panose="02040503050406030204" pitchFamily="18" charset="0"/>
                <a:cs typeface="Vrinda" panose="020B0502040204020203" pitchFamily="34" charset="0"/>
              </a:rPr>
              <a:t>operational costs can be significantly reduced</a:t>
            </a:r>
            <a:r>
              <a:rPr lang="en-IN" sz="1400" dirty="0">
                <a:effectLst/>
                <a:latin typeface="Cambria" panose="02040503050406030204" pitchFamily="18" charset="0"/>
                <a:ea typeface="Cambria" panose="02040503050406030204" pitchFamily="18" charset="0"/>
                <a:cs typeface="Vrinda" panose="020B0502040204020203" pitchFamily="34" charset="0"/>
              </a:rPr>
              <a:t>.</a:t>
            </a:r>
          </a:p>
          <a:p>
            <a:pPr marL="26035" indent="0" algn="just">
              <a:lnSpc>
                <a:spcPct val="162000"/>
              </a:lnSpc>
              <a:spcBef>
                <a:spcPts val="200"/>
              </a:spcBef>
              <a:buNone/>
            </a:pPr>
            <a:endParaRPr lang="en-IN" sz="1100" dirty="0">
              <a:effectLst/>
              <a:latin typeface="Cambria" panose="02040503050406030204" pitchFamily="18" charset="0"/>
              <a:ea typeface="Cambria" panose="02040503050406030204" pitchFamily="18" charset="0"/>
              <a:cs typeface="Vrinda" panose="020B0502040204020203" pitchFamily="34" charset="0"/>
            </a:endParaRPr>
          </a:p>
          <a:p>
            <a:pPr marL="27305" indent="-1270" algn="just">
              <a:lnSpc>
                <a:spcPct val="162000"/>
              </a:lnSpc>
              <a:spcBef>
                <a:spcPts val="200"/>
              </a:spcBef>
            </a:pPr>
            <a:endParaRPr lang="en-IN" sz="1100" dirty="0">
              <a:effectLst/>
              <a:latin typeface="Cambria" panose="02040503050406030204" pitchFamily="18" charset="0"/>
              <a:ea typeface="Cambria" panose="02040503050406030204" pitchFamily="18" charset="0"/>
              <a:cs typeface="Vrinda" panose="020B0502040204020203" pitchFamily="34" charset="0"/>
            </a:endParaRPr>
          </a:p>
          <a:p>
            <a:pPr marL="27305" indent="-1270" algn="just">
              <a:lnSpc>
                <a:spcPct val="162000"/>
              </a:lnSpc>
              <a:spcBef>
                <a:spcPts val="200"/>
              </a:spcBef>
            </a:pPr>
            <a:endParaRPr lang="en-IN" sz="1100" dirty="0">
              <a:effectLst/>
              <a:latin typeface="Cambria" panose="02040503050406030204" pitchFamily="18" charset="0"/>
              <a:ea typeface="Cambria" panose="02040503050406030204" pitchFamily="18" charset="0"/>
              <a:cs typeface="Vrinda" panose="020B0502040204020203" pitchFamily="34" charset="0"/>
            </a:endParaRPr>
          </a:p>
          <a:p>
            <a:endParaRPr lang="en-IN" sz="11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40244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28E94-7B5A-5B7E-73CA-D4505C5ED1AD}"/>
              </a:ext>
            </a:extLst>
          </p:cNvPr>
          <p:cNvSpPr>
            <a:spLocks noGrp="1"/>
          </p:cNvSpPr>
          <p:nvPr>
            <p:ph type="title"/>
          </p:nvPr>
        </p:nvSpPr>
        <p:spPr>
          <a:xfrm>
            <a:off x="838200" y="365126"/>
            <a:ext cx="10515600" cy="583142"/>
          </a:xfrm>
        </p:spPr>
        <p:txBody>
          <a:bodyPr>
            <a:normAutofit fontScale="90000"/>
          </a:bodyPr>
          <a:lstStyle/>
          <a:p>
            <a:r>
              <a:rPr lang="en-US" dirty="0"/>
              <a:t>Benefits Of Proposed Solution(Continued)</a:t>
            </a:r>
            <a:endParaRPr lang="en-IN" dirty="0"/>
          </a:p>
        </p:txBody>
      </p:sp>
      <p:sp>
        <p:nvSpPr>
          <p:cNvPr id="3" name="Content Placeholder 2">
            <a:extLst>
              <a:ext uri="{FF2B5EF4-FFF2-40B4-BE49-F238E27FC236}">
                <a16:creationId xmlns:a16="http://schemas.microsoft.com/office/drawing/2014/main" id="{D8733364-C62A-859F-A4FD-F8DFD35F5702}"/>
              </a:ext>
            </a:extLst>
          </p:cNvPr>
          <p:cNvSpPr>
            <a:spLocks noGrp="1"/>
          </p:cNvSpPr>
          <p:nvPr>
            <p:ph idx="1"/>
          </p:nvPr>
        </p:nvSpPr>
        <p:spPr>
          <a:xfrm>
            <a:off x="838200" y="1202267"/>
            <a:ext cx="10515600" cy="4974696"/>
          </a:xfrm>
        </p:spPr>
        <p:txBody>
          <a:bodyPr>
            <a:normAutofit fontScale="55000" lnSpcReduction="20000"/>
          </a:bodyPr>
          <a:lstStyle/>
          <a:p>
            <a:pPr marL="227330">
              <a:lnSpc>
                <a:spcPct val="150000"/>
              </a:lnSpc>
              <a:spcAft>
                <a:spcPts val="800"/>
              </a:spcAft>
            </a:pPr>
            <a:r>
              <a:rPr lang="en-IN" sz="2800" b="1" i="1" dirty="0">
                <a:solidFill>
                  <a:srgbClr val="2F5496"/>
                </a:solidFill>
                <a:effectLst/>
                <a:latin typeface="Cambria" panose="02040503050406030204" pitchFamily="18" charset="0"/>
                <a:ea typeface="Cambria" panose="02040503050406030204" pitchFamily="18" charset="0"/>
                <a:cs typeface="Vrinda" panose="020B0502040204020203" pitchFamily="34" charset="0"/>
              </a:rPr>
              <a:t>Significant improvement in terms of overall customer satisfaction - </a:t>
            </a:r>
            <a:r>
              <a:rPr lang="en-IN" sz="2800" dirty="0">
                <a:effectLst/>
                <a:latin typeface="Cambria" panose="02040503050406030204" pitchFamily="18" charset="0"/>
                <a:ea typeface="Cambria" panose="02040503050406030204" pitchFamily="18" charset="0"/>
                <a:cs typeface="Vrinda" panose="020B0502040204020203" pitchFamily="34" charset="0"/>
              </a:rPr>
              <a:t>Based on market analysis, it has been shown that only 45% of issues are accurately assigned by manual triaging. Overall, an issue gets tossed multiple times which in turn results in significant reduction of customer satisfaction. With the proposed solution framework (after further fine tuning), the system would be able to </a:t>
            </a:r>
            <a:r>
              <a:rPr lang="en-IN" sz="2800" b="1" dirty="0">
                <a:solidFill>
                  <a:srgbClr val="7030A0"/>
                </a:solidFill>
                <a:effectLst/>
                <a:latin typeface="Cambria" panose="02040503050406030204" pitchFamily="18" charset="0"/>
                <a:ea typeface="Cambria" panose="02040503050406030204" pitchFamily="18" charset="0"/>
                <a:cs typeface="Vrinda" panose="020B0502040204020203" pitchFamily="34" charset="0"/>
              </a:rPr>
              <a:t>accurately assign tickets up to 86%.</a:t>
            </a:r>
            <a:r>
              <a:rPr lang="en-IN" sz="2800" dirty="0">
                <a:effectLst/>
                <a:latin typeface="Cambria" panose="02040503050406030204" pitchFamily="18" charset="0"/>
                <a:ea typeface="Cambria" panose="02040503050406030204" pitchFamily="18" charset="0"/>
                <a:cs typeface="Vrinda" panose="020B0502040204020203" pitchFamily="34" charset="0"/>
              </a:rPr>
              <a:t> This would result in significant improvement in terms of MTTR and thereby </a:t>
            </a:r>
            <a:r>
              <a:rPr lang="en-IN" sz="2800" b="1" dirty="0">
                <a:solidFill>
                  <a:schemeClr val="accent4">
                    <a:lumMod val="60000"/>
                    <a:lumOff val="40000"/>
                  </a:schemeClr>
                </a:solidFill>
                <a:effectLst/>
                <a:latin typeface="Cambria" panose="02040503050406030204" pitchFamily="18" charset="0"/>
                <a:ea typeface="Cambria" panose="02040503050406030204" pitchFamily="18" charset="0"/>
                <a:cs typeface="Vrinda" panose="020B0502040204020203" pitchFamily="34" charset="0"/>
              </a:rPr>
              <a:t>improve the overall customer satisfaction</a:t>
            </a:r>
            <a:r>
              <a:rPr lang="en-IN" sz="2800" dirty="0">
                <a:effectLst/>
                <a:latin typeface="Cambria" panose="02040503050406030204" pitchFamily="18" charset="0"/>
                <a:ea typeface="Cambria" panose="02040503050406030204" pitchFamily="18" charset="0"/>
                <a:cs typeface="Vrinda" panose="020B0502040204020203" pitchFamily="34" charset="0"/>
              </a:rPr>
              <a:t>.</a:t>
            </a:r>
          </a:p>
          <a:p>
            <a:pPr marL="227330">
              <a:lnSpc>
                <a:spcPct val="150000"/>
              </a:lnSpc>
              <a:spcAft>
                <a:spcPts val="800"/>
              </a:spcAft>
            </a:pPr>
            <a:r>
              <a:rPr lang="en-IN" sz="2800" b="1" i="1" dirty="0">
                <a:solidFill>
                  <a:srgbClr val="2F5496"/>
                </a:solidFill>
                <a:effectLst/>
                <a:latin typeface="Cambria" panose="02040503050406030204" pitchFamily="18" charset="0"/>
                <a:ea typeface="Cambria" panose="02040503050406030204" pitchFamily="18" charset="0"/>
                <a:cs typeface="Vrinda" panose="020B0502040204020203" pitchFamily="34" charset="0"/>
              </a:rPr>
              <a:t>Personalized conversational experience - </a:t>
            </a:r>
            <a:r>
              <a:rPr lang="en-IN" sz="2800" dirty="0">
                <a:effectLst/>
                <a:latin typeface="Cambria" panose="02040503050406030204" pitchFamily="18" charset="0"/>
                <a:ea typeface="Cambria" panose="02040503050406030204" pitchFamily="18" charset="0"/>
                <a:cs typeface="Vrinda" panose="020B0502040204020203" pitchFamily="34" charset="0"/>
              </a:rPr>
              <a:t>The proposed solution framework uses customer data to personalize the conversational experience when customer calls the service desk. To start with, the system </a:t>
            </a:r>
            <a:r>
              <a:rPr lang="en-IN" sz="2800" dirty="0">
                <a:solidFill>
                  <a:schemeClr val="accent2">
                    <a:lumMod val="75000"/>
                  </a:schemeClr>
                </a:solidFill>
                <a:effectLst/>
                <a:latin typeface="Cambria" panose="02040503050406030204" pitchFamily="18" charset="0"/>
                <a:ea typeface="Cambria" panose="02040503050406030204" pitchFamily="18" charset="0"/>
                <a:cs typeface="Vrinda" panose="020B0502040204020203" pitchFamily="34" charset="0"/>
              </a:rPr>
              <a:t>automatically identifies</a:t>
            </a:r>
            <a:r>
              <a:rPr lang="en-IN" sz="2800" dirty="0">
                <a:effectLst/>
                <a:latin typeface="Cambria" panose="02040503050406030204" pitchFamily="18" charset="0"/>
                <a:ea typeface="Cambria" panose="02040503050406030204" pitchFamily="18" charset="0"/>
                <a:cs typeface="Vrinda" panose="020B0502040204020203" pitchFamily="34" charset="0"/>
              </a:rPr>
              <a:t>, if a user already has an active ticket and </a:t>
            </a:r>
            <a:r>
              <a:rPr lang="en-IN" sz="2800" dirty="0">
                <a:solidFill>
                  <a:schemeClr val="accent6">
                    <a:lumMod val="75000"/>
                  </a:schemeClr>
                </a:solidFill>
                <a:effectLst/>
                <a:latin typeface="Cambria" panose="02040503050406030204" pitchFamily="18" charset="0"/>
                <a:ea typeface="Cambria" panose="02040503050406030204" pitchFamily="18" charset="0"/>
                <a:cs typeface="Vrinda" panose="020B0502040204020203" pitchFamily="34" charset="0"/>
              </a:rPr>
              <a:t>connects the user with the appropriate assignee </a:t>
            </a:r>
            <a:r>
              <a:rPr lang="en-IN" sz="2800" dirty="0">
                <a:effectLst/>
                <a:latin typeface="Cambria" panose="02040503050406030204" pitchFamily="18" charset="0"/>
                <a:ea typeface="Cambria" panose="02040503050406030204" pitchFamily="18" charset="0"/>
                <a:cs typeface="Vrinda" panose="020B0502040204020203" pitchFamily="34" charset="0"/>
              </a:rPr>
              <a:t>in order to get the ticket resolved. At the same time, for new tickets, the system takes into account the </a:t>
            </a:r>
            <a:r>
              <a:rPr lang="en-IN" sz="2800" dirty="0">
                <a:solidFill>
                  <a:schemeClr val="accent5">
                    <a:lumMod val="75000"/>
                  </a:schemeClr>
                </a:solidFill>
                <a:effectLst/>
                <a:latin typeface="Cambria" panose="02040503050406030204" pitchFamily="18" charset="0"/>
                <a:ea typeface="Cambria" panose="02040503050406030204" pitchFamily="18" charset="0"/>
                <a:cs typeface="Vrinda" panose="020B0502040204020203" pitchFamily="34" charset="0"/>
              </a:rPr>
              <a:t>customer sentiment along with the exact issue at hand </a:t>
            </a:r>
            <a:r>
              <a:rPr lang="en-IN" sz="2800" dirty="0">
                <a:effectLst/>
                <a:latin typeface="Cambria" panose="02040503050406030204" pitchFamily="18" charset="0"/>
                <a:ea typeface="Cambria" panose="02040503050406030204" pitchFamily="18" charset="0"/>
                <a:cs typeface="Vrinda" panose="020B0502040204020203" pitchFamily="34" charset="0"/>
              </a:rPr>
              <a:t>in determining the appropriate service person who can get it quickly resolved in that session itself if possible. Further personalization can also be made available with </a:t>
            </a:r>
            <a:r>
              <a:rPr lang="en-IN" sz="2800" dirty="0">
                <a:solidFill>
                  <a:srgbClr val="7030A0"/>
                </a:solidFill>
                <a:effectLst/>
                <a:latin typeface="Cambria" panose="02040503050406030204" pitchFamily="18" charset="0"/>
                <a:ea typeface="Cambria" panose="02040503050406030204" pitchFamily="18" charset="0"/>
                <a:cs typeface="Vrinda" panose="020B0502040204020203" pitchFamily="34" charset="0"/>
              </a:rPr>
              <a:t>changes in the system’s voice and accent according to customer preference</a:t>
            </a:r>
            <a:r>
              <a:rPr lang="en-IN" sz="2800" dirty="0">
                <a:effectLst/>
                <a:latin typeface="Cambria" panose="02040503050406030204" pitchFamily="18" charset="0"/>
                <a:ea typeface="Cambria" panose="02040503050406030204" pitchFamily="18" charset="0"/>
                <a:cs typeface="Vrinda" panose="020B0502040204020203" pitchFamily="34" charset="0"/>
              </a:rPr>
              <a:t>. With a more robust customer incident dataset, a </a:t>
            </a:r>
            <a:r>
              <a:rPr lang="en-IN" sz="2800" dirty="0">
                <a:solidFill>
                  <a:schemeClr val="accent2"/>
                </a:solidFill>
                <a:effectLst/>
                <a:latin typeface="Cambria" panose="02040503050406030204" pitchFamily="18" charset="0"/>
                <a:ea typeface="Cambria" panose="02040503050406030204" pitchFamily="18" charset="0"/>
                <a:cs typeface="Vrinda" panose="020B0502040204020203" pitchFamily="34" charset="0"/>
              </a:rPr>
              <a:t>recommendation engine </a:t>
            </a:r>
            <a:r>
              <a:rPr lang="en-IN" sz="2800" dirty="0">
                <a:effectLst/>
                <a:latin typeface="Cambria" panose="02040503050406030204" pitchFamily="18" charset="0"/>
                <a:ea typeface="Cambria" panose="02040503050406030204" pitchFamily="18" charset="0"/>
                <a:cs typeface="Vrinda" panose="020B0502040204020203" pitchFamily="34" charset="0"/>
              </a:rPr>
              <a:t>can also be integrated to predict the reason why the customer is reaching out to the helpdesk.</a:t>
            </a:r>
          </a:p>
          <a:p>
            <a:pPr marL="27305" indent="-1270" algn="just">
              <a:lnSpc>
                <a:spcPct val="162000"/>
              </a:lnSpc>
              <a:spcBef>
                <a:spcPts val="200"/>
              </a:spcBef>
            </a:pPr>
            <a:endParaRPr lang="en-IN" sz="2800" dirty="0">
              <a:effectLst/>
              <a:latin typeface="Cambria" panose="02040503050406030204" pitchFamily="18" charset="0"/>
              <a:ea typeface="Cambria" panose="02040503050406030204" pitchFamily="18" charset="0"/>
              <a:cs typeface="Vrinda" panose="020B0502040204020203" pitchFamily="34" charset="0"/>
            </a:endParaRPr>
          </a:p>
          <a:p>
            <a:endParaRPr lang="en-IN" dirty="0"/>
          </a:p>
        </p:txBody>
      </p:sp>
    </p:spTree>
    <p:extLst>
      <p:ext uri="{BB962C8B-B14F-4D97-AF65-F5344CB8AC3E}">
        <p14:creationId xmlns:p14="http://schemas.microsoft.com/office/powerpoint/2010/main" val="30323900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428C4-84C9-2225-F728-936A95F65C86}"/>
              </a:ext>
            </a:extLst>
          </p:cNvPr>
          <p:cNvSpPr>
            <a:spLocks noGrp="1"/>
          </p:cNvSpPr>
          <p:nvPr>
            <p:ph type="title"/>
          </p:nvPr>
        </p:nvSpPr>
        <p:spPr>
          <a:xfrm>
            <a:off x="838200" y="365125"/>
            <a:ext cx="10515600" cy="523875"/>
          </a:xfrm>
        </p:spPr>
        <p:txBody>
          <a:bodyPr>
            <a:normAutofit fontScale="90000"/>
          </a:bodyPr>
          <a:lstStyle/>
          <a:p>
            <a:r>
              <a:rPr lang="en-US" dirty="0"/>
              <a:t>Threats To Validity</a:t>
            </a:r>
            <a:endParaRPr lang="en-IN" dirty="0"/>
          </a:p>
        </p:txBody>
      </p:sp>
      <p:sp>
        <p:nvSpPr>
          <p:cNvPr id="3" name="Content Placeholder 2">
            <a:extLst>
              <a:ext uri="{FF2B5EF4-FFF2-40B4-BE49-F238E27FC236}">
                <a16:creationId xmlns:a16="http://schemas.microsoft.com/office/drawing/2014/main" id="{7CA7E6A5-8B17-5F5A-BF5C-1647128D72EA}"/>
              </a:ext>
            </a:extLst>
          </p:cNvPr>
          <p:cNvSpPr>
            <a:spLocks noGrp="1"/>
          </p:cNvSpPr>
          <p:nvPr>
            <p:ph idx="1"/>
          </p:nvPr>
        </p:nvSpPr>
        <p:spPr>
          <a:xfrm>
            <a:off x="838200" y="965200"/>
            <a:ext cx="10515600" cy="5211763"/>
          </a:xfrm>
        </p:spPr>
        <p:txBody>
          <a:bodyPr>
            <a:noAutofit/>
          </a:bodyPr>
          <a:lstStyle/>
          <a:p>
            <a:pPr marL="0" indent="0">
              <a:buNone/>
            </a:pPr>
            <a:r>
              <a:rPr lang="en-IN" sz="1600" dirty="0">
                <a:solidFill>
                  <a:srgbClr val="000000"/>
                </a:solidFill>
                <a:latin typeface="Cambria" panose="02040503050406030204" pitchFamily="18" charset="0"/>
                <a:ea typeface="Cambria" panose="02040503050406030204" pitchFamily="18" charset="0"/>
                <a:cs typeface="Cambria" panose="02040503050406030204" pitchFamily="18" charset="0"/>
              </a:rPr>
              <a:t>B</a:t>
            </a:r>
            <a:r>
              <a:rPr lang="en-IN" sz="16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ased on our findings there are several threats to validity of our work which may need to be explained</a:t>
            </a:r>
          </a:p>
          <a:p>
            <a:pPr marL="26035" indent="0" algn="just">
              <a:lnSpc>
                <a:spcPct val="162000"/>
              </a:lnSpc>
              <a:spcBef>
                <a:spcPts val="200"/>
              </a:spcBef>
              <a:buNone/>
            </a:pPr>
            <a:r>
              <a:rPr lang="en-IN" sz="1600" b="1" i="1" dirty="0">
                <a:solidFill>
                  <a:srgbClr val="2F5496"/>
                </a:solidFill>
                <a:effectLst/>
                <a:latin typeface="Cambria" panose="02040503050406030204" pitchFamily="18" charset="0"/>
                <a:ea typeface="Cambria" panose="02040503050406030204" pitchFamily="18" charset="0"/>
                <a:cs typeface="Vrinda" panose="020B0502040204020203" pitchFamily="34" charset="0"/>
              </a:rPr>
              <a:t>Construct validity: </a:t>
            </a:r>
            <a:r>
              <a:rPr lang="en-IN" sz="16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To identify factors that affect triaging (determination of assignee), we have considered a total number of 7 features in this study, while excluding others based on intuition, initial analysis or other factors. However, in real world service desk dataset, along with the features that we excluded, there may be many other features which are used during automatic bug triage. Our current work </a:t>
            </a:r>
            <a:r>
              <a:rPr lang="en-IN" sz="1600" b="1" i="1" dirty="0">
                <a:solidFill>
                  <a:schemeClr val="accent2"/>
                </a:solidFill>
                <a:effectLst/>
                <a:latin typeface="Cambria" panose="02040503050406030204" pitchFamily="18" charset="0"/>
                <a:ea typeface="Cambria" panose="02040503050406030204" pitchFamily="18" charset="0"/>
                <a:cs typeface="Cambria" panose="02040503050406030204" pitchFamily="18" charset="0"/>
              </a:rPr>
              <a:t>excludes this potentially relevant information </a:t>
            </a:r>
            <a:r>
              <a:rPr lang="en-IN" sz="16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from this study, thereby possibly </a:t>
            </a:r>
            <a:r>
              <a:rPr lang="en-IN" sz="1600" b="1" i="1" dirty="0">
                <a:solidFill>
                  <a:srgbClr val="7030A0"/>
                </a:solidFill>
                <a:effectLst/>
                <a:latin typeface="Cambria" panose="02040503050406030204" pitchFamily="18" charset="0"/>
                <a:ea typeface="Cambria" panose="02040503050406030204" pitchFamily="18" charset="0"/>
                <a:cs typeface="Cambria" panose="02040503050406030204" pitchFamily="18" charset="0"/>
              </a:rPr>
              <a:t>defining experimental outcomes too narrowly</a:t>
            </a:r>
            <a:r>
              <a:rPr lang="en-IN" sz="16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t>
            </a:r>
          </a:p>
          <a:p>
            <a:pPr marL="26035" indent="0" algn="just">
              <a:lnSpc>
                <a:spcPct val="162000"/>
              </a:lnSpc>
              <a:spcBef>
                <a:spcPts val="200"/>
              </a:spcBef>
              <a:buNone/>
            </a:pPr>
            <a:r>
              <a:rPr lang="en-IN" sz="1600" b="1" i="1" dirty="0">
                <a:solidFill>
                  <a:srgbClr val="2F5496"/>
                </a:solidFill>
                <a:effectLst/>
                <a:latin typeface="Cambria" panose="02040503050406030204" pitchFamily="18" charset="0"/>
                <a:ea typeface="Cambria" panose="02040503050406030204" pitchFamily="18" charset="0"/>
                <a:cs typeface="Vrinda" panose="020B0502040204020203" pitchFamily="34" charset="0"/>
              </a:rPr>
              <a:t>External validity: </a:t>
            </a:r>
            <a:r>
              <a:rPr lang="en-IN" sz="16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Although the open-source dataset obtained with bug triage related information provides some suggestions on feature selection for recommending appropriate service executive or group, the </a:t>
            </a:r>
            <a:r>
              <a:rPr lang="en-IN" sz="1600" b="1" i="1" dirty="0">
                <a:solidFill>
                  <a:schemeClr val="accent2"/>
                </a:solidFill>
                <a:effectLst/>
                <a:latin typeface="Cambria" panose="02040503050406030204" pitchFamily="18" charset="0"/>
                <a:ea typeface="Cambria" panose="02040503050406030204" pitchFamily="18" charset="0"/>
                <a:cs typeface="Cambria" panose="02040503050406030204" pitchFamily="18" charset="0"/>
              </a:rPr>
              <a:t>generality of our results </a:t>
            </a:r>
            <a:r>
              <a:rPr lang="en-IN" sz="16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for other open-source or enterprise level service management datasets are </a:t>
            </a:r>
            <a:r>
              <a:rPr lang="en-IN" sz="1600" b="1" i="1" dirty="0">
                <a:solidFill>
                  <a:schemeClr val="accent6">
                    <a:lumMod val="75000"/>
                  </a:schemeClr>
                </a:solidFill>
                <a:effectLst/>
                <a:latin typeface="Cambria" panose="02040503050406030204" pitchFamily="18" charset="0"/>
                <a:ea typeface="Cambria" panose="02040503050406030204" pitchFamily="18" charset="0"/>
                <a:cs typeface="Cambria" panose="02040503050406030204" pitchFamily="18" charset="0"/>
              </a:rPr>
              <a:t>completely unknown</a:t>
            </a:r>
            <a:r>
              <a:rPr lang="en-IN" sz="16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 On top of that, the dataset used for this paper is small in size and at the same time contains severe class imbalance. So, the relevance of the results needs to be </a:t>
            </a:r>
            <a:r>
              <a:rPr lang="en-IN" sz="1600" b="1" i="1" dirty="0">
                <a:solidFill>
                  <a:srgbClr val="7030A0"/>
                </a:solidFill>
                <a:effectLst/>
                <a:latin typeface="Cambria" panose="02040503050406030204" pitchFamily="18" charset="0"/>
                <a:ea typeface="Cambria" panose="02040503050406030204" pitchFamily="18" charset="0"/>
                <a:cs typeface="Cambria" panose="02040503050406030204" pitchFamily="18" charset="0"/>
              </a:rPr>
              <a:t>validated against other datasets</a:t>
            </a:r>
            <a:r>
              <a:rPr lang="en-IN" sz="16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 </a:t>
            </a:r>
          </a:p>
          <a:p>
            <a:endParaRPr lang="en-IN"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190825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7E8D5-3BA7-A802-F60F-2148A1F0CAC9}"/>
              </a:ext>
            </a:extLst>
          </p:cNvPr>
          <p:cNvSpPr>
            <a:spLocks noGrp="1"/>
          </p:cNvSpPr>
          <p:nvPr>
            <p:ph type="title"/>
          </p:nvPr>
        </p:nvSpPr>
        <p:spPr>
          <a:xfrm>
            <a:off x="838200" y="365126"/>
            <a:ext cx="10515600" cy="617008"/>
          </a:xfrm>
        </p:spPr>
        <p:txBody>
          <a:bodyPr>
            <a:normAutofit fontScale="90000"/>
          </a:bodyPr>
          <a:lstStyle/>
          <a:p>
            <a:r>
              <a:rPr lang="en-US" dirty="0"/>
              <a:t>Future Work</a:t>
            </a:r>
            <a:endParaRPr lang="en-IN" dirty="0"/>
          </a:p>
        </p:txBody>
      </p:sp>
      <p:sp>
        <p:nvSpPr>
          <p:cNvPr id="3" name="Content Placeholder 2">
            <a:extLst>
              <a:ext uri="{FF2B5EF4-FFF2-40B4-BE49-F238E27FC236}">
                <a16:creationId xmlns:a16="http://schemas.microsoft.com/office/drawing/2014/main" id="{F4A46AEA-88CE-DC70-16AD-610BA966C3F8}"/>
              </a:ext>
            </a:extLst>
          </p:cNvPr>
          <p:cNvSpPr>
            <a:spLocks noGrp="1"/>
          </p:cNvSpPr>
          <p:nvPr>
            <p:ph idx="1"/>
          </p:nvPr>
        </p:nvSpPr>
        <p:spPr>
          <a:xfrm>
            <a:off x="838200" y="1058333"/>
            <a:ext cx="10515600" cy="5118630"/>
          </a:xfrm>
        </p:spPr>
        <p:txBody>
          <a:bodyPr/>
          <a:lstStyle/>
          <a:p>
            <a:pPr marL="0" indent="0">
              <a:buNone/>
            </a:pP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In terms of future work, a couple of directions definitely need to be taken to improve the solution as a whole and implement a better version of the solution.</a:t>
            </a:r>
          </a:p>
          <a:p>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Firstly, we need to identify a </a:t>
            </a:r>
            <a:r>
              <a:rPr lang="en-IN" sz="1800" dirty="0">
                <a:solidFill>
                  <a:schemeClr val="accent6">
                    <a:lumMod val="75000"/>
                  </a:schemeClr>
                </a:solidFill>
                <a:effectLst/>
                <a:latin typeface="Cambria" panose="02040503050406030204" pitchFamily="18" charset="0"/>
                <a:ea typeface="Cambria" panose="02040503050406030204" pitchFamily="18" charset="0"/>
                <a:cs typeface="Cambria" panose="02040503050406030204" pitchFamily="18" charset="0"/>
              </a:rPr>
              <a:t>diverse range of bigger datasets </a:t>
            </a: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preferably from </a:t>
            </a:r>
            <a:r>
              <a:rPr lang="en-IN" sz="1800" dirty="0">
                <a:solidFill>
                  <a:schemeClr val="accent2">
                    <a:lumMod val="75000"/>
                  </a:schemeClr>
                </a:solidFill>
                <a:effectLst/>
                <a:latin typeface="Cambria" panose="02040503050406030204" pitchFamily="18" charset="0"/>
                <a:ea typeface="Cambria" panose="02040503050406030204" pitchFamily="18" charset="0"/>
                <a:cs typeface="Cambria" panose="02040503050406030204" pitchFamily="18" charset="0"/>
              </a:rPr>
              <a:t>different domains </a:t>
            </a: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to analyse and train our models. Also, we should try to identify and acquire information on the datasets and overall triaging process for the same (which could vary based on domain as well as organization) before going ahead with data analysis, preparation and feature selection. </a:t>
            </a:r>
            <a:r>
              <a:rPr lang="en-IN" sz="1800" dirty="0">
                <a:solidFill>
                  <a:schemeClr val="accent4">
                    <a:lumMod val="75000"/>
                  </a:schemeClr>
                </a:solidFill>
                <a:effectLst/>
                <a:latin typeface="Cambria" panose="02040503050406030204" pitchFamily="18" charset="0"/>
                <a:ea typeface="Cambria" panose="02040503050406030204" pitchFamily="18" charset="0"/>
                <a:cs typeface="Cambria" panose="02040503050406030204" pitchFamily="18" charset="0"/>
              </a:rPr>
              <a:t>SME inputs </a:t>
            </a: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may also be required in case the dataset is highly class imbalanced and we need to either augment data to make it balanced or work on other techniques to reduce the effect of class imbalance.</a:t>
            </a:r>
          </a:p>
          <a:p>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Secondly, we need to work on a </a:t>
            </a:r>
            <a:r>
              <a:rPr lang="en-IN" sz="1800" dirty="0">
                <a:solidFill>
                  <a:schemeClr val="accent1">
                    <a:lumMod val="75000"/>
                  </a:schemeClr>
                </a:solidFill>
                <a:effectLst/>
                <a:latin typeface="Cambria" panose="02040503050406030204" pitchFamily="18" charset="0"/>
                <a:ea typeface="Cambria" panose="02040503050406030204" pitchFamily="18" charset="0"/>
                <a:cs typeface="Cambria" panose="02040503050406030204" pitchFamily="18" charset="0"/>
              </a:rPr>
              <a:t>diverse set of algorithms </a:t>
            </a: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and particularly focus on hyperparameter tuning for each of the models. We can try out </a:t>
            </a:r>
            <a:r>
              <a:rPr lang="en-IN" sz="1800" dirty="0">
                <a:solidFill>
                  <a:schemeClr val="accent2"/>
                </a:solidFill>
                <a:effectLst/>
                <a:latin typeface="Cambria" panose="02040503050406030204" pitchFamily="18" charset="0"/>
                <a:ea typeface="Cambria" panose="02040503050406030204" pitchFamily="18" charset="0"/>
                <a:cs typeface="Cambria" panose="02040503050406030204" pitchFamily="18" charset="0"/>
              </a:rPr>
              <a:t>rule based</a:t>
            </a:r>
            <a:r>
              <a:rPr lang="en-IN" sz="1800" dirty="0">
                <a:effectLst/>
                <a:latin typeface="Cambria" panose="02040503050406030204" pitchFamily="18" charset="0"/>
                <a:ea typeface="Cambria" panose="02040503050406030204" pitchFamily="18" charset="0"/>
                <a:cs typeface="Cambria" panose="02040503050406030204" pitchFamily="18" charset="0"/>
              </a:rPr>
              <a:t>(e.g</a:t>
            </a:r>
            <a:r>
              <a:rPr lang="en-IN" sz="1800" dirty="0">
                <a:latin typeface="Cambria" panose="02040503050406030204" pitchFamily="18" charset="0"/>
                <a:ea typeface="Cambria" panose="02040503050406030204" pitchFamily="18" charset="0"/>
                <a:cs typeface="Cambria" panose="02040503050406030204" pitchFamily="18" charset="0"/>
              </a:rPr>
              <a:t>. Conjunctive Rules</a:t>
            </a:r>
            <a:r>
              <a:rPr lang="en-IN" sz="1800" dirty="0">
                <a:effectLst/>
                <a:latin typeface="Cambria" panose="02040503050406030204" pitchFamily="18" charset="0"/>
                <a:ea typeface="Cambria" panose="02040503050406030204" pitchFamily="18" charset="0"/>
                <a:cs typeface="Cambria" panose="02040503050406030204" pitchFamily="18" charset="0"/>
              </a:rPr>
              <a:t>),</a:t>
            </a: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 </a:t>
            </a:r>
            <a:r>
              <a:rPr lang="en-IN" sz="1800" dirty="0">
                <a:solidFill>
                  <a:schemeClr val="accent6">
                    <a:lumMod val="75000"/>
                  </a:schemeClr>
                </a:solidFill>
                <a:effectLst/>
                <a:latin typeface="Cambria" panose="02040503050406030204" pitchFamily="18" charset="0"/>
                <a:ea typeface="Cambria" panose="02040503050406030204" pitchFamily="18" charset="0"/>
                <a:cs typeface="Cambria" panose="02040503050406030204" pitchFamily="18" charset="0"/>
              </a:rPr>
              <a:t>decision tree based </a:t>
            </a:r>
            <a:r>
              <a:rPr lang="en-IN" sz="1800" dirty="0">
                <a:effectLst/>
                <a:latin typeface="Cambria" panose="02040503050406030204" pitchFamily="18" charset="0"/>
                <a:ea typeface="Cambria" panose="02040503050406030204" pitchFamily="18" charset="0"/>
                <a:cs typeface="Cambria" panose="02040503050406030204" pitchFamily="18" charset="0"/>
              </a:rPr>
              <a:t>(e.g. C4.5), </a:t>
            </a:r>
            <a:r>
              <a:rPr lang="en-IN" sz="1800" dirty="0">
                <a:solidFill>
                  <a:srgbClr val="C00000"/>
                </a:solidFill>
                <a:effectLst/>
                <a:latin typeface="Cambria" panose="02040503050406030204" pitchFamily="18" charset="0"/>
                <a:ea typeface="Cambria" panose="02040503050406030204" pitchFamily="18" charset="0"/>
                <a:cs typeface="Cambria" panose="02040503050406030204" pitchFamily="18" charset="0"/>
              </a:rPr>
              <a:t>instance based</a:t>
            </a:r>
            <a:r>
              <a:rPr lang="en-IN" sz="1800" dirty="0">
                <a:effectLst/>
                <a:latin typeface="Cambria" panose="02040503050406030204" pitchFamily="18" charset="0"/>
                <a:ea typeface="Cambria" panose="02040503050406030204" pitchFamily="18" charset="0"/>
                <a:cs typeface="Cambria" panose="02040503050406030204" pitchFamily="18" charset="0"/>
              </a:rPr>
              <a:t>(e.g. Expectation Maximization), </a:t>
            </a:r>
            <a:r>
              <a:rPr lang="en-IN" sz="1800" dirty="0">
                <a:solidFill>
                  <a:srgbClr val="7030A0"/>
                </a:solidFill>
                <a:effectLst/>
                <a:latin typeface="Cambria" panose="02040503050406030204" pitchFamily="18" charset="0"/>
                <a:ea typeface="Cambria" panose="02040503050406030204" pitchFamily="18" charset="0"/>
                <a:cs typeface="Cambria" panose="02040503050406030204" pitchFamily="18" charset="0"/>
              </a:rPr>
              <a:t>text mining and Information Retrieval based</a:t>
            </a: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 algorithms (e.g. LDA). We can also try and determine the performance of </a:t>
            </a:r>
            <a:r>
              <a:rPr lang="en-IN" sz="1800" dirty="0">
                <a:solidFill>
                  <a:schemeClr val="accent2">
                    <a:lumMod val="75000"/>
                  </a:schemeClr>
                </a:solidFill>
                <a:effectLst/>
                <a:latin typeface="Cambria" panose="02040503050406030204" pitchFamily="18" charset="0"/>
                <a:ea typeface="Cambria" panose="02040503050406030204" pitchFamily="18" charset="0"/>
                <a:cs typeface="Cambria" panose="02040503050406030204" pitchFamily="18" charset="0"/>
              </a:rPr>
              <a:t>unsupervised learning </a:t>
            </a: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and </a:t>
            </a:r>
            <a:r>
              <a:rPr lang="en-IN" sz="1800" dirty="0">
                <a:solidFill>
                  <a:srgbClr val="00B050"/>
                </a:solidFill>
                <a:effectLst/>
                <a:latin typeface="Cambria" panose="02040503050406030204" pitchFamily="18" charset="0"/>
                <a:ea typeface="Cambria" panose="02040503050406030204" pitchFamily="18" charset="0"/>
                <a:cs typeface="Cambria" panose="02040503050406030204" pitchFamily="18" charset="0"/>
              </a:rPr>
              <a:t>reinforcement learning </a:t>
            </a: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based algorithms if appropriate datasets can be obtained. However, running and evaluating models based on a varied set of algorithms can only be made possible by utilizing cloud computing frameworks and infrastructure for model training, hyperparameter tuning and final prediction.</a:t>
            </a:r>
            <a:endParaRPr lang="en-IN" dirty="0"/>
          </a:p>
        </p:txBody>
      </p:sp>
    </p:spTree>
    <p:extLst>
      <p:ext uri="{BB962C8B-B14F-4D97-AF65-F5344CB8AC3E}">
        <p14:creationId xmlns:p14="http://schemas.microsoft.com/office/powerpoint/2010/main" val="32726297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169515-8C66-25B0-7BDD-2B2B0C4F2599}"/>
              </a:ext>
            </a:extLst>
          </p:cNvPr>
          <p:cNvSpPr>
            <a:spLocks noGrp="1"/>
          </p:cNvSpPr>
          <p:nvPr>
            <p:ph idx="1"/>
          </p:nvPr>
        </p:nvSpPr>
        <p:spPr>
          <a:xfrm>
            <a:off x="838200" y="2616199"/>
            <a:ext cx="10515600" cy="3560763"/>
          </a:xfrm>
        </p:spPr>
        <p:txBody>
          <a:bodyPr>
            <a:normAutofit/>
          </a:bodyPr>
          <a:lstStyle/>
          <a:p>
            <a:pPr marL="0" indent="0" algn="ctr">
              <a:buNone/>
            </a:pPr>
            <a:r>
              <a:rPr lang="en-US" sz="4400" dirty="0"/>
              <a:t>Thank You</a:t>
            </a:r>
            <a:endParaRPr lang="en-IN" sz="4400" dirty="0"/>
          </a:p>
        </p:txBody>
      </p:sp>
    </p:spTree>
    <p:extLst>
      <p:ext uri="{BB962C8B-B14F-4D97-AF65-F5344CB8AC3E}">
        <p14:creationId xmlns:p14="http://schemas.microsoft.com/office/powerpoint/2010/main" val="1421790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2F4AC33-B170-FE00-B254-3B0DD41988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0287" y="511703"/>
            <a:ext cx="10122953" cy="5093230"/>
          </a:xfrm>
          <a:prstGeom prst="rect">
            <a:avLst/>
          </a:prstGeom>
        </p:spPr>
      </p:pic>
    </p:spTree>
    <p:extLst>
      <p:ext uri="{BB962C8B-B14F-4D97-AF65-F5344CB8AC3E}">
        <p14:creationId xmlns:p14="http://schemas.microsoft.com/office/powerpoint/2010/main" val="1155341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B90F9-C92F-1496-12CD-FA56DEC1DE29}"/>
              </a:ext>
            </a:extLst>
          </p:cNvPr>
          <p:cNvSpPr>
            <a:spLocks noGrp="1"/>
          </p:cNvSpPr>
          <p:nvPr>
            <p:ph type="title"/>
          </p:nvPr>
        </p:nvSpPr>
        <p:spPr>
          <a:xfrm>
            <a:off x="838200" y="365126"/>
            <a:ext cx="10515600" cy="667808"/>
          </a:xfrm>
        </p:spPr>
        <p:txBody>
          <a:bodyPr>
            <a:normAutofit fontScale="90000"/>
          </a:bodyPr>
          <a:lstStyle/>
          <a:p>
            <a:r>
              <a:rPr lang="en-US" dirty="0"/>
              <a:t>Objective Of The Proposed Solution</a:t>
            </a:r>
            <a:endParaRPr lang="en-IN" dirty="0"/>
          </a:p>
        </p:txBody>
      </p:sp>
      <p:sp>
        <p:nvSpPr>
          <p:cNvPr id="3" name="Content Placeholder 2">
            <a:extLst>
              <a:ext uri="{FF2B5EF4-FFF2-40B4-BE49-F238E27FC236}">
                <a16:creationId xmlns:a16="http://schemas.microsoft.com/office/drawing/2014/main" id="{86C9A50D-C386-E183-FE84-0A8BECCC371C}"/>
              </a:ext>
            </a:extLst>
          </p:cNvPr>
          <p:cNvSpPr>
            <a:spLocks noGrp="1"/>
          </p:cNvSpPr>
          <p:nvPr>
            <p:ph idx="1"/>
          </p:nvPr>
        </p:nvSpPr>
        <p:spPr>
          <a:xfrm>
            <a:off x="838200" y="1032934"/>
            <a:ext cx="10515600" cy="5359399"/>
          </a:xfrm>
        </p:spPr>
        <p:txBody>
          <a:bodyPr>
            <a:noAutofit/>
          </a:bodyPr>
          <a:lstStyle/>
          <a:p>
            <a:pPr marL="20955" indent="0" algn="just">
              <a:lnSpc>
                <a:spcPct val="150000"/>
              </a:lnSpc>
              <a:spcAft>
                <a:spcPts val="800"/>
              </a:spcAft>
              <a:buNone/>
            </a:pPr>
            <a:r>
              <a:rPr lang="en-IN" sz="15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The objective of the proposed solution is to build a framework using AI (Including NLP and ML) in order to ensure a pleasant, personalized conversational experience with the machine as well as a swift resolution of service helpdesk query by routing the incident to the correct support executive/group who would be able to resolve the issue without further reassignment/tossing in the first place. </a:t>
            </a:r>
          </a:p>
          <a:p>
            <a:pPr marL="20955" indent="0" algn="just">
              <a:lnSpc>
                <a:spcPct val="150000"/>
              </a:lnSpc>
              <a:spcAft>
                <a:spcPts val="800"/>
              </a:spcAft>
              <a:buNone/>
            </a:pPr>
            <a:r>
              <a:rPr lang="en-IN" sz="1500" dirty="0">
                <a:solidFill>
                  <a:srgbClr val="000000"/>
                </a:solidFill>
                <a:latin typeface="Cambria" panose="02040503050406030204" pitchFamily="18" charset="0"/>
                <a:ea typeface="Cambria" panose="02040503050406030204" pitchFamily="18" charset="0"/>
                <a:cs typeface="Cambria" panose="02040503050406030204" pitchFamily="18" charset="0"/>
              </a:rPr>
              <a:t>Benefits:</a:t>
            </a:r>
            <a:endParaRPr lang="en-IN" sz="15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pPr marL="22225" indent="-1270" algn="just">
              <a:lnSpc>
                <a:spcPct val="107000"/>
              </a:lnSpc>
              <a:spcAft>
                <a:spcPts val="800"/>
              </a:spcAft>
            </a:pPr>
            <a:r>
              <a:rPr lang="en-IN" sz="15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	Reduced MTTR</a:t>
            </a:r>
          </a:p>
          <a:p>
            <a:pPr marL="22225" indent="-1270" algn="just">
              <a:lnSpc>
                <a:spcPct val="107000"/>
              </a:lnSpc>
              <a:spcAft>
                <a:spcPts val="800"/>
              </a:spcAft>
            </a:pPr>
            <a:r>
              <a:rPr lang="en-IN" sz="15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	Meeting SLAs</a:t>
            </a:r>
          </a:p>
          <a:p>
            <a:pPr marL="22225" indent="-1270" algn="just">
              <a:lnSpc>
                <a:spcPct val="107000"/>
              </a:lnSpc>
              <a:spcAft>
                <a:spcPts val="800"/>
              </a:spcAft>
            </a:pPr>
            <a:r>
              <a:rPr lang="en-IN" sz="15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	Significant decrease in operational costs</a:t>
            </a:r>
          </a:p>
          <a:p>
            <a:pPr marL="22225" indent="-1270" algn="just">
              <a:lnSpc>
                <a:spcPct val="107000"/>
              </a:lnSpc>
              <a:spcAft>
                <a:spcPts val="800"/>
              </a:spcAft>
            </a:pPr>
            <a:r>
              <a:rPr lang="en-IN" sz="15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	Significant improvement in terms of overall customer satisfaction</a:t>
            </a:r>
          </a:p>
          <a:p>
            <a:pPr marL="22225" indent="-1270" algn="just">
              <a:lnSpc>
                <a:spcPct val="107000"/>
              </a:lnSpc>
              <a:spcAft>
                <a:spcPts val="800"/>
              </a:spcAft>
            </a:pPr>
            <a:r>
              <a:rPr lang="en-IN" sz="15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	Personalized conversational experience. </a:t>
            </a:r>
          </a:p>
          <a:p>
            <a:pPr marL="0" indent="0">
              <a:buNone/>
            </a:pPr>
            <a:endParaRPr lang="en-IN" sz="1200" dirty="0"/>
          </a:p>
        </p:txBody>
      </p:sp>
    </p:spTree>
    <p:extLst>
      <p:ext uri="{BB962C8B-B14F-4D97-AF65-F5344CB8AC3E}">
        <p14:creationId xmlns:p14="http://schemas.microsoft.com/office/powerpoint/2010/main" val="3738349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7DB3274-D99B-2B99-3057-E63787454E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412" y="452173"/>
            <a:ext cx="10635401" cy="5389827"/>
          </a:xfrm>
          <a:prstGeom prst="rect">
            <a:avLst/>
          </a:prstGeom>
        </p:spPr>
      </p:pic>
    </p:spTree>
    <p:extLst>
      <p:ext uri="{BB962C8B-B14F-4D97-AF65-F5344CB8AC3E}">
        <p14:creationId xmlns:p14="http://schemas.microsoft.com/office/powerpoint/2010/main" val="2518308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93847-5D5A-E479-7AEB-917148063D27}"/>
              </a:ext>
            </a:extLst>
          </p:cNvPr>
          <p:cNvSpPr>
            <a:spLocks noGrp="1"/>
          </p:cNvSpPr>
          <p:nvPr>
            <p:ph type="title"/>
          </p:nvPr>
        </p:nvSpPr>
        <p:spPr>
          <a:xfrm>
            <a:off x="838200" y="365126"/>
            <a:ext cx="10515600" cy="710142"/>
          </a:xfrm>
        </p:spPr>
        <p:txBody>
          <a:bodyPr/>
          <a:lstStyle/>
          <a:p>
            <a:r>
              <a:rPr lang="en-US" dirty="0"/>
              <a:t>USP</a:t>
            </a:r>
            <a:endParaRPr lang="en-IN" dirty="0"/>
          </a:p>
        </p:txBody>
      </p:sp>
      <p:sp>
        <p:nvSpPr>
          <p:cNvPr id="3" name="Content Placeholder 2">
            <a:extLst>
              <a:ext uri="{FF2B5EF4-FFF2-40B4-BE49-F238E27FC236}">
                <a16:creationId xmlns:a16="http://schemas.microsoft.com/office/drawing/2014/main" id="{349AB8F3-EB43-736E-E38D-67C18DDBB8E1}"/>
              </a:ext>
            </a:extLst>
          </p:cNvPr>
          <p:cNvSpPr>
            <a:spLocks noGrp="1"/>
          </p:cNvSpPr>
          <p:nvPr>
            <p:ph idx="1"/>
          </p:nvPr>
        </p:nvSpPr>
        <p:spPr>
          <a:xfrm>
            <a:off x="838200" y="1168400"/>
            <a:ext cx="10515600" cy="5008563"/>
          </a:xfrm>
        </p:spPr>
        <p:txBody>
          <a:bodyPr>
            <a:normAutofit/>
          </a:bodyPr>
          <a:lstStyle/>
          <a:p>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The uniqueness of the solution lies in the fact that it plans to </a:t>
            </a:r>
            <a:r>
              <a:rPr lang="en-IN" sz="1800" dirty="0">
                <a:solidFill>
                  <a:schemeClr val="accent2">
                    <a:lumMod val="75000"/>
                  </a:schemeClr>
                </a:solidFill>
                <a:effectLst/>
                <a:latin typeface="Cambria" panose="02040503050406030204" pitchFamily="18" charset="0"/>
                <a:ea typeface="Cambria" panose="02040503050406030204" pitchFamily="18" charset="0"/>
                <a:cs typeface="Cambria" panose="02040503050406030204" pitchFamily="18" charset="0"/>
              </a:rPr>
              <a:t>utilize AI/ML </a:t>
            </a: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to ensure that the customer gets the </a:t>
            </a:r>
            <a:r>
              <a:rPr lang="en-IN" sz="1800" dirty="0">
                <a:solidFill>
                  <a:schemeClr val="accent1"/>
                </a:solidFill>
                <a:effectLst/>
                <a:latin typeface="Cambria" panose="02040503050406030204" pitchFamily="18" charset="0"/>
                <a:ea typeface="Cambria" panose="02040503050406030204" pitchFamily="18" charset="0"/>
                <a:cs typeface="Cambria" panose="02040503050406030204" pitchFamily="18" charset="0"/>
              </a:rPr>
              <a:t>resolution to their problem/issue as quickly as possible </a:t>
            </a: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with best possible experience while dealing with the machine or a live agent. For achieving the same, </a:t>
            </a:r>
            <a:r>
              <a:rPr lang="en-IN" sz="1800" dirty="0">
                <a:solidFill>
                  <a:schemeClr val="accent2">
                    <a:lumMod val="75000"/>
                  </a:schemeClr>
                </a:solidFill>
                <a:effectLst/>
                <a:latin typeface="Cambria" panose="02040503050406030204" pitchFamily="18" charset="0"/>
                <a:ea typeface="Cambria" panose="02040503050406030204" pitchFamily="18" charset="0"/>
                <a:cs typeface="Cambria" panose="02040503050406030204" pitchFamily="18" charset="0"/>
              </a:rPr>
              <a:t>real time voice transcription </a:t>
            </a: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(in case of voice calls) along with </a:t>
            </a:r>
            <a:r>
              <a:rPr lang="en-IN" sz="1800" dirty="0">
                <a:solidFill>
                  <a:schemeClr val="accent6">
                    <a:lumMod val="75000"/>
                  </a:schemeClr>
                </a:solidFill>
                <a:effectLst/>
                <a:latin typeface="Cambria" panose="02040503050406030204" pitchFamily="18" charset="0"/>
                <a:ea typeface="Cambria" panose="02040503050406030204" pitchFamily="18" charset="0"/>
                <a:cs typeface="Cambria" panose="02040503050406030204" pitchFamily="18" charset="0"/>
              </a:rPr>
              <a:t>sentiment analysis </a:t>
            </a: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will be used to determine the current mood of the customer. Based on the sentiment, and based on </a:t>
            </a:r>
            <a:r>
              <a:rPr lang="en-IN" sz="1800" dirty="0">
                <a:solidFill>
                  <a:schemeClr val="accent2">
                    <a:lumMod val="75000"/>
                  </a:schemeClr>
                </a:solidFill>
                <a:effectLst/>
                <a:latin typeface="Cambria" panose="02040503050406030204" pitchFamily="18" charset="0"/>
                <a:ea typeface="Cambria" panose="02040503050406030204" pitchFamily="18" charset="0"/>
                <a:cs typeface="Cambria" panose="02040503050406030204" pitchFamily="18" charset="0"/>
              </a:rPr>
              <a:t>recommendation from the engine </a:t>
            </a: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(with customer sentiment taken into account), the appropriate </a:t>
            </a:r>
            <a:r>
              <a:rPr lang="en-IN" sz="1800" dirty="0">
                <a:solidFill>
                  <a:srgbClr val="7030A0"/>
                </a:solidFill>
                <a:effectLst/>
                <a:latin typeface="Cambria" panose="02040503050406030204" pitchFamily="18" charset="0"/>
                <a:ea typeface="Cambria" panose="02040503050406030204" pitchFamily="18" charset="0"/>
                <a:cs typeface="Cambria" panose="02040503050406030204" pitchFamily="18" charset="0"/>
              </a:rPr>
              <a:t>support executive/group will be assigned </a:t>
            </a: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to resolve the customer’s issue. </a:t>
            </a:r>
          </a:p>
          <a:p>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This will result in </a:t>
            </a:r>
            <a:r>
              <a:rPr lang="en-IN" sz="1800" dirty="0">
                <a:solidFill>
                  <a:schemeClr val="accent1"/>
                </a:solidFill>
                <a:effectLst/>
                <a:latin typeface="Cambria" panose="02040503050406030204" pitchFamily="18" charset="0"/>
                <a:ea typeface="Cambria" panose="02040503050406030204" pitchFamily="18" charset="0"/>
                <a:cs typeface="Cambria" panose="02040503050406030204" pitchFamily="18" charset="0"/>
              </a:rPr>
              <a:t>minimization of incident reassignment </a:t>
            </a: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(i.e., tossing) as well as </a:t>
            </a:r>
            <a:r>
              <a:rPr lang="en-IN" sz="1800" dirty="0">
                <a:solidFill>
                  <a:schemeClr val="accent6">
                    <a:lumMod val="75000"/>
                  </a:schemeClr>
                </a:solidFill>
                <a:effectLst/>
                <a:latin typeface="Cambria" panose="02040503050406030204" pitchFamily="18" charset="0"/>
                <a:ea typeface="Cambria" panose="02040503050406030204" pitchFamily="18" charset="0"/>
                <a:cs typeface="Cambria" panose="02040503050406030204" pitchFamily="18" charset="0"/>
              </a:rPr>
              <a:t>faster resolution </a:t>
            </a: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and </a:t>
            </a:r>
            <a:r>
              <a:rPr lang="en-IN" sz="1800" dirty="0">
                <a:solidFill>
                  <a:schemeClr val="accent2">
                    <a:lumMod val="75000"/>
                  </a:schemeClr>
                </a:solidFill>
                <a:effectLst/>
                <a:latin typeface="Cambria" panose="02040503050406030204" pitchFamily="18" charset="0"/>
                <a:ea typeface="Cambria" panose="02040503050406030204" pitchFamily="18" charset="0"/>
                <a:cs typeface="Cambria" panose="02040503050406030204" pitchFamily="18" charset="0"/>
              </a:rPr>
              <a:t>improvement in terms of operational costs</a:t>
            </a: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 Also, when customer initiates the interaction with the helpdesk (via voice telephony-based call or chat), the engine will try to </a:t>
            </a:r>
            <a:r>
              <a:rPr lang="en-IN" sz="1800" dirty="0">
                <a:solidFill>
                  <a:schemeClr val="accent4">
                    <a:lumMod val="75000"/>
                  </a:schemeClr>
                </a:solidFill>
                <a:effectLst/>
                <a:latin typeface="Cambria" panose="02040503050406030204" pitchFamily="18" charset="0"/>
                <a:ea typeface="Cambria" panose="02040503050406030204" pitchFamily="18" charset="0"/>
                <a:cs typeface="Cambria" panose="02040503050406030204" pitchFamily="18" charset="0"/>
              </a:rPr>
              <a:t>predict and proactively </a:t>
            </a: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try to provide information and corresponding solution to the customer. This </a:t>
            </a:r>
            <a:r>
              <a:rPr lang="en-IN" sz="1800" dirty="0">
                <a:solidFill>
                  <a:srgbClr val="7030A0"/>
                </a:solidFill>
                <a:effectLst/>
                <a:latin typeface="Cambria" panose="02040503050406030204" pitchFamily="18" charset="0"/>
                <a:ea typeface="Cambria" panose="02040503050406030204" pitchFamily="18" charset="0"/>
                <a:cs typeface="Cambria" panose="02040503050406030204" pitchFamily="18" charset="0"/>
              </a:rPr>
              <a:t>proactive/prescriptive approach </a:t>
            </a: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in turn will result in a better customer experience leading to </a:t>
            </a:r>
            <a:r>
              <a:rPr lang="en-IN" sz="1800" dirty="0">
                <a:solidFill>
                  <a:schemeClr val="accent6">
                    <a:lumMod val="75000"/>
                  </a:schemeClr>
                </a:solidFill>
                <a:effectLst/>
                <a:latin typeface="Cambria" panose="02040503050406030204" pitchFamily="18" charset="0"/>
                <a:ea typeface="Cambria" panose="02040503050406030204" pitchFamily="18" charset="0"/>
                <a:cs typeface="Cambria" panose="02040503050406030204" pitchFamily="18" charset="0"/>
              </a:rPr>
              <a:t>increase in customer loyalty and trust</a:t>
            </a: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t>
            </a:r>
          </a:p>
          <a:p>
            <a:endParaRPr lang="en-IN" dirty="0"/>
          </a:p>
        </p:txBody>
      </p:sp>
    </p:spTree>
    <p:extLst>
      <p:ext uri="{BB962C8B-B14F-4D97-AF65-F5344CB8AC3E}">
        <p14:creationId xmlns:p14="http://schemas.microsoft.com/office/powerpoint/2010/main" val="4149150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A0A6D-A33C-8A65-508A-C859C728EEBE}"/>
              </a:ext>
            </a:extLst>
          </p:cNvPr>
          <p:cNvSpPr>
            <a:spLocks noGrp="1"/>
          </p:cNvSpPr>
          <p:nvPr>
            <p:ph type="title"/>
          </p:nvPr>
        </p:nvSpPr>
        <p:spPr>
          <a:xfrm>
            <a:off x="838200" y="365126"/>
            <a:ext cx="10515600" cy="456142"/>
          </a:xfrm>
        </p:spPr>
        <p:txBody>
          <a:bodyPr>
            <a:normAutofit fontScale="90000"/>
          </a:bodyPr>
          <a:lstStyle/>
          <a:p>
            <a:r>
              <a:rPr lang="en-US" dirty="0"/>
              <a:t>Solution Architecture</a:t>
            </a:r>
            <a:endParaRPr lang="en-IN" dirty="0"/>
          </a:p>
        </p:txBody>
      </p:sp>
      <p:pic>
        <p:nvPicPr>
          <p:cNvPr id="4" name="Content Placeholder 3">
            <a:extLst>
              <a:ext uri="{FF2B5EF4-FFF2-40B4-BE49-F238E27FC236}">
                <a16:creationId xmlns:a16="http://schemas.microsoft.com/office/drawing/2014/main" id="{F8A07D9E-77EB-BFCF-C554-DF1E34175E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025625"/>
            <a:ext cx="8746156" cy="5142871"/>
          </a:xfrm>
          <a:prstGeom prst="rect">
            <a:avLst/>
          </a:prstGeom>
        </p:spPr>
      </p:pic>
    </p:spTree>
    <p:extLst>
      <p:ext uri="{BB962C8B-B14F-4D97-AF65-F5344CB8AC3E}">
        <p14:creationId xmlns:p14="http://schemas.microsoft.com/office/powerpoint/2010/main" val="640417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DC7F3-145F-5402-FBF0-A57D00087A1D}"/>
              </a:ext>
            </a:extLst>
          </p:cNvPr>
          <p:cNvSpPr>
            <a:spLocks noGrp="1"/>
          </p:cNvSpPr>
          <p:nvPr>
            <p:ph type="title"/>
          </p:nvPr>
        </p:nvSpPr>
        <p:spPr>
          <a:xfrm>
            <a:off x="838200" y="365126"/>
            <a:ext cx="10515600" cy="557742"/>
          </a:xfrm>
        </p:spPr>
        <p:txBody>
          <a:bodyPr>
            <a:noAutofit/>
          </a:bodyPr>
          <a:lstStyle/>
          <a:p>
            <a:r>
              <a:rPr lang="en-US" sz="3600" dirty="0"/>
              <a:t>Process Workflow in </a:t>
            </a:r>
            <a:r>
              <a:rPr lang="en-US" sz="3600" dirty="0" err="1"/>
              <a:t>VoxImplantkit</a:t>
            </a:r>
            <a:r>
              <a:rPr lang="en-US" sz="3600" dirty="0"/>
              <a:t> and DialogFlow</a:t>
            </a:r>
            <a:endParaRPr lang="en-IN" sz="3600" dirty="0"/>
          </a:p>
        </p:txBody>
      </p:sp>
      <p:pic>
        <p:nvPicPr>
          <p:cNvPr id="4" name="Content Placeholder 3">
            <a:extLst>
              <a:ext uri="{FF2B5EF4-FFF2-40B4-BE49-F238E27FC236}">
                <a16:creationId xmlns:a16="http://schemas.microsoft.com/office/drawing/2014/main" id="{9E244361-E720-BAF5-8634-A380152BE4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10818"/>
            <a:ext cx="8068733" cy="2492115"/>
          </a:xfrm>
          <a:prstGeom prst="rect">
            <a:avLst/>
          </a:prstGeom>
        </p:spPr>
      </p:pic>
      <p:pic>
        <p:nvPicPr>
          <p:cNvPr id="5" name="Picture 4">
            <a:extLst>
              <a:ext uri="{FF2B5EF4-FFF2-40B4-BE49-F238E27FC236}">
                <a16:creationId xmlns:a16="http://schemas.microsoft.com/office/drawing/2014/main" id="{A59B2635-7EB1-AF96-114A-0A54F9053673}"/>
              </a:ext>
            </a:extLst>
          </p:cNvPr>
          <p:cNvPicPr>
            <a:picLocks noChangeAspect="1"/>
          </p:cNvPicPr>
          <p:nvPr/>
        </p:nvPicPr>
        <p:blipFill>
          <a:blip r:embed="rId3"/>
          <a:stretch>
            <a:fillRect/>
          </a:stretch>
        </p:blipFill>
        <p:spPr>
          <a:xfrm>
            <a:off x="838200" y="4088590"/>
            <a:ext cx="9829800" cy="1388731"/>
          </a:xfrm>
          <a:prstGeom prst="rect">
            <a:avLst/>
          </a:prstGeom>
        </p:spPr>
      </p:pic>
      <p:sp>
        <p:nvSpPr>
          <p:cNvPr id="6" name="TextBox 5">
            <a:extLst>
              <a:ext uri="{FF2B5EF4-FFF2-40B4-BE49-F238E27FC236}">
                <a16:creationId xmlns:a16="http://schemas.microsoft.com/office/drawing/2014/main" id="{811BAD5A-52D6-E2AC-A5F2-7B4276C50356}"/>
              </a:ext>
            </a:extLst>
          </p:cNvPr>
          <p:cNvSpPr txBox="1"/>
          <p:nvPr/>
        </p:nvSpPr>
        <p:spPr>
          <a:xfrm>
            <a:off x="9237134" y="2087543"/>
            <a:ext cx="1396023" cy="338554"/>
          </a:xfrm>
          <a:prstGeom prst="rect">
            <a:avLst/>
          </a:prstGeom>
          <a:noFill/>
        </p:spPr>
        <p:txBody>
          <a:bodyPr wrap="none" rtlCol="0">
            <a:spAutoFit/>
          </a:bodyPr>
          <a:lstStyle/>
          <a:p>
            <a:r>
              <a:rPr lang="en-IN" sz="1600" i="1" dirty="0" err="1"/>
              <a:t>VoxImplant</a:t>
            </a:r>
            <a:r>
              <a:rPr lang="en-IN" sz="1600" i="1" dirty="0"/>
              <a:t> Kit</a:t>
            </a:r>
          </a:p>
        </p:txBody>
      </p:sp>
      <p:sp>
        <p:nvSpPr>
          <p:cNvPr id="7" name="TextBox 6">
            <a:extLst>
              <a:ext uri="{FF2B5EF4-FFF2-40B4-BE49-F238E27FC236}">
                <a16:creationId xmlns:a16="http://schemas.microsoft.com/office/drawing/2014/main" id="{C5582C67-EC75-C85C-064C-C8EE373AF01E}"/>
              </a:ext>
            </a:extLst>
          </p:cNvPr>
          <p:cNvSpPr txBox="1"/>
          <p:nvPr/>
        </p:nvSpPr>
        <p:spPr>
          <a:xfrm>
            <a:off x="4233333" y="5862978"/>
            <a:ext cx="2049151" cy="338554"/>
          </a:xfrm>
          <a:prstGeom prst="rect">
            <a:avLst/>
          </a:prstGeom>
          <a:noFill/>
        </p:spPr>
        <p:txBody>
          <a:bodyPr wrap="none" rtlCol="0">
            <a:spAutoFit/>
          </a:bodyPr>
          <a:lstStyle/>
          <a:p>
            <a:r>
              <a:rPr lang="en-IN" sz="1600" i="1" dirty="0"/>
              <a:t>DialogFlow ES Console</a:t>
            </a:r>
          </a:p>
        </p:txBody>
      </p:sp>
    </p:spTree>
    <p:extLst>
      <p:ext uri="{BB962C8B-B14F-4D97-AF65-F5344CB8AC3E}">
        <p14:creationId xmlns:p14="http://schemas.microsoft.com/office/powerpoint/2010/main" val="793507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4E73D09-6FB3-6B8F-031F-8BE50C541E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2276" y="380999"/>
            <a:ext cx="7399724" cy="6167958"/>
          </a:xfrm>
          <a:prstGeom prst="rect">
            <a:avLst/>
          </a:prstGeom>
        </p:spPr>
      </p:pic>
    </p:spTree>
    <p:extLst>
      <p:ext uri="{BB962C8B-B14F-4D97-AF65-F5344CB8AC3E}">
        <p14:creationId xmlns:p14="http://schemas.microsoft.com/office/powerpoint/2010/main" val="7591301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2475</Words>
  <Application>Microsoft Office PowerPoint</Application>
  <PresentationFormat>Widescreen</PresentationFormat>
  <Paragraphs>192</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Cambria</vt:lpstr>
      <vt:lpstr>Symbol</vt:lpstr>
      <vt:lpstr>Office Theme</vt:lpstr>
      <vt:lpstr>Adaptive Customer Service Through Data Analytics And AI</vt:lpstr>
      <vt:lpstr>Problem Statement</vt:lpstr>
      <vt:lpstr>PowerPoint Presentation</vt:lpstr>
      <vt:lpstr>Objective Of The Proposed Solution</vt:lpstr>
      <vt:lpstr>PowerPoint Presentation</vt:lpstr>
      <vt:lpstr>USP</vt:lpstr>
      <vt:lpstr>Solution Architecture</vt:lpstr>
      <vt:lpstr>Process Workflow in VoxImplantkit and DialogFlow</vt:lpstr>
      <vt:lpstr>PowerPoint Presentation</vt:lpstr>
      <vt:lpstr>Infrastructure</vt:lpstr>
      <vt:lpstr>Dataset</vt:lpstr>
      <vt:lpstr>Feature Selection</vt:lpstr>
      <vt:lpstr>Data Preparation</vt:lpstr>
      <vt:lpstr>Models Considered</vt:lpstr>
      <vt:lpstr>Model Evaluation</vt:lpstr>
      <vt:lpstr>Sentiment Analysis</vt:lpstr>
      <vt:lpstr>Final Model Selection</vt:lpstr>
      <vt:lpstr>Sample Output 1 - Auto Assignment Based on Data Setup</vt:lpstr>
      <vt:lpstr>Sample Output 2 – Untriaged Case</vt:lpstr>
      <vt:lpstr>Sample Output 3 – Negative Sentiment</vt:lpstr>
      <vt:lpstr>Benefits Of Proposed Solution</vt:lpstr>
      <vt:lpstr>Benefits Of Proposed Solution(Continued)</vt:lpstr>
      <vt:lpstr>Threats To Validity</vt:lpstr>
      <vt:lpstr>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Adaptive Customer Service Through Data Analytics And AI</dc:title>
  <dc:creator>Abhishek Roy</dc:creator>
  <cp:lastModifiedBy>Abhishek Roy</cp:lastModifiedBy>
  <cp:revision>11</cp:revision>
  <dcterms:created xsi:type="dcterms:W3CDTF">2022-09-06T20:02:00Z</dcterms:created>
  <dcterms:modified xsi:type="dcterms:W3CDTF">2022-09-11T19:22:14Z</dcterms:modified>
</cp:coreProperties>
</file>