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371600"/>
            <a:ext cx="7315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Human and Mice Cohabitation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256032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Evolution, Adaptation, and Shared Environments</a:t>
            </a:r>
            <a:endParaRPr lang="en-US" sz="2000" dirty="0"/>
          </a:p>
        </p:txBody>
      </p:sp>
      <p:sp>
        <p:nvSpPr>
          <p:cNvPr id="4" name="Shape 2"/>
          <p:cNvSpPr/>
          <p:nvPr/>
        </p:nvSpPr>
        <p:spPr>
          <a:xfrm>
            <a:off x="1828800" y="3657600"/>
            <a:ext cx="5486400" cy="91440"/>
          </a:xfrm>
          <a:prstGeom prst="rect">
            <a:avLst/>
          </a:prstGeom>
          <a:solidFill>
            <a:srgbClr val="F18F01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of Human-Mouse Cohabitation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4389120" cy="3474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Continued evolutionary pressure from urbanization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Climate change impacts on distribution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Emerging technologies for management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Research opportunities in evolutionary biology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Balancing coexistence with human needs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5029200" y="1188720"/>
            <a:ext cx="3657600" cy="3474720"/>
          </a:xfrm>
          <a:prstGeom prst="rect">
            <a:avLst/>
          </a:prstGeom>
          <a:solidFill>
            <a:srgbClr val="F5F5F5"/>
          </a:solidFill>
          <a:ln w="25400">
            <a:solidFill>
              <a:srgbClr val="8B451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029200" y="256032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Placeholder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8412480" y="4754880"/>
            <a:ext cx="5486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57200" y="4937760"/>
            <a:ext cx="8229600" cy="45720"/>
          </a:xfrm>
          <a:prstGeom prst="rect">
            <a:avLst/>
          </a:prstGeom>
          <a:solidFill>
            <a:srgbClr val="F18F01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Human-Mouse Relationships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4389120" cy="3474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Mice have lived alongside humans for over 10,000 years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Commensal relationship: mice benefit, humans typically neutral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Found in human settlements worldwide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Three main species: house mouse, field mouse, deer mouse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Evolutionary pressure from human environments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5029200" y="1188720"/>
            <a:ext cx="3657600" cy="3474720"/>
          </a:xfrm>
          <a:prstGeom prst="rect">
            <a:avLst/>
          </a:prstGeom>
          <a:solidFill>
            <a:srgbClr val="F5F5F5"/>
          </a:solidFill>
          <a:ln w="25400">
            <a:solidFill>
              <a:srgbClr val="8B451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029200" y="256032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Placeholder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8412480" y="4754880"/>
            <a:ext cx="5486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57200" y="4937760"/>
            <a:ext cx="8229600" cy="45720"/>
          </a:xfrm>
          <a:prstGeom prst="rect">
            <a:avLst/>
          </a:prstGeom>
          <a:solidFill>
            <a:srgbClr val="F18F01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Historical Timeline of Cohabitation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4389120" cy="3474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8000 BCE: First agricultural settlements attract mice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3000 BCE: Mice spread via trade routes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1500s: Global colonization spreads house mice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1800s: Industrial revolution creates new habitats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1900s: Modern pest control methods develop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Present: Urban environments shape mouse evolution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5029200" y="1188720"/>
            <a:ext cx="3657600" cy="3474720"/>
          </a:xfrm>
          <a:prstGeom prst="rect">
            <a:avLst/>
          </a:prstGeom>
          <a:solidFill>
            <a:srgbClr val="F5F5F5"/>
          </a:solidFill>
          <a:ln w="25400">
            <a:solidFill>
              <a:srgbClr val="8B451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029200" y="256032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Placeholder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8412480" y="4754880"/>
            <a:ext cx="5486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57200" y="4937760"/>
            <a:ext cx="8229600" cy="45720"/>
          </a:xfrm>
          <a:prstGeom prst="rect">
            <a:avLst/>
          </a:prstGeom>
          <a:solidFill>
            <a:srgbClr val="F18F01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Mouse Evolution and Adaptation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4389120" cy="3474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Rapid reproductive cycle enables quick adaptation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Behavioral changes: increased neophobia in urban mice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Physical adaptations: smaller body size in cities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Dietary flexibility: omnivorous feeding strategies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Enhanced cognitive abilities for problem-solving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5029200" y="1188720"/>
            <a:ext cx="3657600" cy="3474720"/>
          </a:xfrm>
          <a:prstGeom prst="rect">
            <a:avLst/>
          </a:prstGeom>
          <a:solidFill>
            <a:srgbClr val="F5F5F5"/>
          </a:solidFill>
          <a:ln w="25400">
            <a:solidFill>
              <a:srgbClr val="8B451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029200" y="256032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Placeholder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8412480" y="4754880"/>
            <a:ext cx="5486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57200" y="4937760"/>
            <a:ext cx="8229600" cy="45720"/>
          </a:xfrm>
          <a:prstGeom prst="rect">
            <a:avLst/>
          </a:prstGeom>
          <a:solidFill>
            <a:srgbClr val="F18F01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Genetic Changes in Urban Mice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4389120" cy="3474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Mutations in coat color genes (Agouti locus)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Changes in metabolism for processed food diets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Stress response modifications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Immune system adaptations to urban pathogens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Circadian rhythm adjustments to artificial lighting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5029200" y="1188720"/>
            <a:ext cx="3657600" cy="3474720"/>
          </a:xfrm>
          <a:prstGeom prst="rect">
            <a:avLst/>
          </a:prstGeom>
          <a:solidFill>
            <a:srgbClr val="F5F5F5"/>
          </a:solidFill>
          <a:ln w="25400">
            <a:solidFill>
              <a:srgbClr val="8B451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029200" y="256032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Placeholder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8412480" y="4754880"/>
            <a:ext cx="5486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57200" y="4937760"/>
            <a:ext cx="8229600" cy="45720"/>
          </a:xfrm>
          <a:prstGeom prst="rect">
            <a:avLst/>
          </a:prstGeom>
          <a:solidFill>
            <a:srgbClr val="F18F01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Behavioral Adaptations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4389120" cy="3474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Increased wariness of new objects (neophobia)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Modified foraging patterns in human environments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Social structure changes in high-density areas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Learning to avoid traps and poisons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Exploiting human food storage and waste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5029200" y="1188720"/>
            <a:ext cx="3657600" cy="3474720"/>
          </a:xfrm>
          <a:prstGeom prst="rect">
            <a:avLst/>
          </a:prstGeom>
          <a:solidFill>
            <a:srgbClr val="F5F5F5"/>
          </a:solidFill>
          <a:ln w="25400">
            <a:solidFill>
              <a:srgbClr val="8B451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029200" y="256032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Placeholder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8412480" y="4754880"/>
            <a:ext cx="5486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57200" y="4937760"/>
            <a:ext cx="8229600" cy="45720"/>
          </a:xfrm>
          <a:prstGeom prst="rect">
            <a:avLst/>
          </a:prstGeom>
          <a:solidFill>
            <a:srgbClr val="F18F01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 on Human Society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4389120" cy="3474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Economic costs: $2 billion annually in crop damage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Disease transmission: 35+ pathogens carried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Property damage: gnawing and nesting behaviors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Positive aspects: laboratory research contributions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Cultural significance: folklore and symbolism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5029200" y="1188720"/>
            <a:ext cx="3657600" cy="3474720"/>
          </a:xfrm>
          <a:prstGeom prst="rect">
            <a:avLst/>
          </a:prstGeom>
          <a:solidFill>
            <a:srgbClr val="F5F5F5"/>
          </a:solidFill>
          <a:ln w="25400">
            <a:solidFill>
              <a:srgbClr val="8B451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029200" y="256032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Placeholder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8412480" y="4754880"/>
            <a:ext cx="5486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57200" y="4937760"/>
            <a:ext cx="8229600" cy="45720"/>
          </a:xfrm>
          <a:prstGeom prst="rect">
            <a:avLst/>
          </a:prstGeom>
          <a:solidFill>
            <a:srgbClr val="F18F01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Laboratory Mice: A Special Case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4389120" cy="3474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Domesticated for over 100 years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Genetic standardization for research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Behavioral differences from wild populations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Contributions to medical breakthroughs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Ethical considerations in research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5029200" y="1188720"/>
            <a:ext cx="3657600" cy="3474720"/>
          </a:xfrm>
          <a:prstGeom prst="rect">
            <a:avLst/>
          </a:prstGeom>
          <a:solidFill>
            <a:srgbClr val="F5F5F5"/>
          </a:solidFill>
          <a:ln w="25400">
            <a:solidFill>
              <a:srgbClr val="8B451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029200" y="256032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Placeholder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8412480" y="4754880"/>
            <a:ext cx="5486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57200" y="4937760"/>
            <a:ext cx="8229600" cy="45720"/>
          </a:xfrm>
          <a:prstGeom prst="rect">
            <a:avLst/>
          </a:prstGeom>
          <a:solidFill>
            <a:srgbClr val="F18F01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Modern Coexistence Strategies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4389120" cy="3474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Integrated pest management approaches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Habitat modification to reduce attraction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Biological control methods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Smart technology for monitoring</a:t>
            </a: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endParaRPr lang="en-US" sz="14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Sustainable coexistence models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5029200" y="1188720"/>
            <a:ext cx="3657600" cy="3474720"/>
          </a:xfrm>
          <a:prstGeom prst="rect">
            <a:avLst/>
          </a:prstGeom>
          <a:solidFill>
            <a:srgbClr val="F5F5F5"/>
          </a:solidFill>
          <a:ln w="25400">
            <a:solidFill>
              <a:srgbClr val="8B451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029200" y="256032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Placeholder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8412480" y="4754880"/>
            <a:ext cx="5486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8B451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57200" y="4937760"/>
            <a:ext cx="8229600" cy="45720"/>
          </a:xfrm>
          <a:prstGeom prst="rect">
            <a:avLst/>
          </a:prstGeom>
          <a:solidFill>
            <a:srgbClr val="F18F01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and Mice Cohabitation and Evolution</dc:title>
  <dc:subject>Evolutionary Biology and Human-Animal Interactions</dc:subject>
  <dc:creator>Presentation Generator</dc:creator>
  <cp:lastModifiedBy>Presentation Generator</cp:lastModifiedBy>
  <cp:revision>1</cp:revision>
  <dcterms:created xsi:type="dcterms:W3CDTF">2025-09-12T00:36:25Z</dcterms:created>
  <dcterms:modified xsi:type="dcterms:W3CDTF">2025-09-12T00:36:25Z</dcterms:modified>
</cp:coreProperties>
</file>