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371600"/>
            <a:ext cx="7315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1E3A8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AI Coding in 2050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0" y="256032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EA580C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 Future of Programming with Artificial Intelligence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1828800" y="3840480"/>
            <a:ext cx="5486400" cy="73152"/>
          </a:xfrm>
          <a:prstGeom prst="rect">
            <a:avLst/>
          </a:prstGeom>
          <a:solidFill>
            <a:srgbClr val="F59E0B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1E3A8A"/>
                </a:solidFill>
              </a:rPr>
              <a:t>Predictions for 2050</a:t>
            </a:r>
            <a:endParaRPr lang="en-US" sz="2400" dirty="0"/>
          </a:p>
        </p:txBody>
      </p:sp>
      <p:graphicFrame>
        <p:nvGraphicFramePr>
          <p:cNvPr id="11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1371600"/>
          <a:ext cx="7315200" cy="3200400"/>
        </p:xfrm>
        <a:graphic>
          <a:graphicData uri="http://schemas.openxmlformats.org/drawingml/2006/table">
            <a:tbl>
              <a:tblPr/>
              <a:tblGrid>
                <a:gridCol w="2926080"/>
                <a:gridCol w="1645920"/>
                <a:gridCol w="1645920"/>
              </a:tblGrid>
              <a:tr h="64008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Technology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Impact Level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Timeline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dirty="0">
                          <a:solidFill>
                            <a:srgbClr val="1F2937"/>
                          </a:solidFill>
                        </a:rPr>
                        <a:t>AI Code Generation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b="1" dirty="0">
                          <a:solidFill>
                            <a:srgbClr val="EA580C"/>
                          </a:solidFill>
                        </a:rPr>
                        <a:t>Very High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dirty="0">
                          <a:solidFill>
                            <a:srgbClr val="1F2937"/>
                          </a:solidFill>
                        </a:rPr>
                        <a:t>2026-2030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dirty="0">
                          <a:solidFill>
                            <a:srgbClr val="1F2937"/>
                          </a:solidFill>
                        </a:rPr>
                        <a:t>Quantum Computing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b="1" dirty="0">
                          <a:solidFill>
                            <a:srgbClr val="EA580C"/>
                          </a:solidFill>
                        </a:rPr>
                        <a:t>High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dirty="0">
                          <a:solidFill>
                            <a:srgbClr val="1F2937"/>
                          </a:solidFill>
                        </a:rPr>
                        <a:t>2030-2040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dirty="0">
                          <a:solidFill>
                            <a:srgbClr val="1F2937"/>
                          </a:solidFill>
                        </a:rPr>
                        <a:t>Brain-Computer Interfaces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b="1" dirty="0">
                          <a:solidFill>
                            <a:srgbClr val="EA580C"/>
                          </a:solidFill>
                        </a:rPr>
                        <a:t>Medium-High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dirty="0">
                          <a:solidFill>
                            <a:srgbClr val="1F2937"/>
                          </a:solidFill>
                        </a:rPr>
                        <a:t>2035-2050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dirty="0">
                          <a:solidFill>
                            <a:srgbClr val="1F2937"/>
                          </a:solidFill>
                        </a:rPr>
                        <a:t>Universal Programming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b="1" dirty="0">
                          <a:solidFill>
                            <a:srgbClr val="EA580C"/>
                          </a:solidFill>
                        </a:rPr>
                        <a:t>Very High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100" dirty="0">
                          <a:solidFill>
                            <a:srgbClr val="1F2937"/>
                          </a:solidFill>
                        </a:rPr>
                        <a:t>2040-2050</a:t>
                      </a:r>
                      <a:endParaRPr lang="en-US" sz="11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59E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E3A8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AI &amp; Human Developers:</a:t>
            </a:r>
            <a:endParaRPr lang="en-US" sz="3200" dirty="0"/>
          </a:p>
          <a:p>
            <a:pPr algn="ctr" indent="0" marL="0">
              <a:buNone/>
            </a:pPr>
            <a:r>
              <a:rPr lang="en-US" sz="3200" b="1" dirty="0">
                <a:solidFill>
                  <a:srgbClr val="1E3A8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Perfect Partnership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2286000"/>
            <a:ext cx="7315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By 2050, AI will amplify human creativity, not replace it.</a:t>
            </a:r>
            <a:endParaRPr lang="en-US" sz="2000" dirty="0"/>
          </a:p>
          <a:p>
            <a:pPr algn="ctr" indent="0" marL="0">
              <a:buNone/>
            </a:pPr>
            <a:r>
              <a:rPr lang="en-US" sz="20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Developers will focus on vision, strategy, and innovation</a:t>
            </a:r>
            <a:endParaRPr lang="en-US" sz="2000" dirty="0"/>
          </a:p>
          <a:p>
            <a:pPr algn="ctr" indent="0" marL="0">
              <a:buNone/>
            </a:pPr>
            <a:r>
              <a:rPr lang="en-US" sz="20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while AI handles implementation details.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914400" y="3657600"/>
            <a:ext cx="7315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EA580C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Embrace the AI coding revolution.</a:t>
            </a:r>
            <a:endParaRPr lang="en-US" sz="1800" dirty="0"/>
          </a:p>
          <a:p>
            <a:pPr algn="ctr" indent="0" marL="0">
              <a:buNone/>
            </a:pPr>
            <a:r>
              <a:rPr lang="en-US" sz="1800" b="1" dirty="0">
                <a:solidFill>
                  <a:srgbClr val="EA580C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Start learning and adapting today.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E3A8A"/>
                </a:solidFill>
              </a:rPr>
              <a:t>AI-Powered Development Revolution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1E3A8A"/>
                </a:solidFill>
              </a:rPr>
              <a:t>Natural Language Coding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411480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1F2937"/>
                </a:solidFill>
              </a:rPr>
              <a:t>Developers will write code using plain English instructions. AI understands context and generates production-ready code from simple descriptions like "create a user authentication system" or "build a data visualization dashboard."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338328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EA580C"/>
                </a:solidFill>
              </a:rPr>
              <a:t>Intelligent Debugging &amp; Optimization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3931920"/>
            <a:ext cx="41148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1F2937"/>
                </a:solidFill>
              </a:rPr>
              <a:t>AI analyzes entire codebases instantly, identifying bugs, performance bottlenecks, and security vulnerabilities before they reach production. Automatic code optimization reduces runtime by 40-60%.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486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E3A8A"/>
                </a:solidFill>
              </a:rPr>
              <a:t>The AI Development Workflow of Tomorrow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54864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Idea → AI generates initial architecture and codebase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Natural language refinements for specific requirements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Automated testing and continuous integration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Real-time performance monitoring and optimization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Predictive bug detection and prevention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Automatic documentation and API generation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Continuous learning from successful patterns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Cross-platform deployment optimization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6400800" y="1188720"/>
            <a:ext cx="2286000" cy="3200400"/>
          </a:xfrm>
          <a:prstGeom prst="rect">
            <a:avLst/>
          </a:prstGeom>
          <a:solidFill>
            <a:srgbClr val="F3F4F6"/>
          </a:solidFill>
          <a:ln w="25400">
            <a:solidFill>
              <a:srgbClr val="1E3A8A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0" y="1828800"/>
            <a:ext cx="2286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1E3A8A"/>
                </a:solidFill>
              </a:rPr>
              <a:t>AI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1E3A8A"/>
                </a:solidFill>
              </a:rPr>
              <a:t>Workflow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1E3A8A"/>
                </a:solidFill>
              </a:rPr>
              <a:t>Visualization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1E3A8A"/>
                </a:solidFill>
              </a:rPr>
              <a:t>AI Development Paradigms</a:t>
            </a:r>
            <a:endParaRPr lang="en-US" sz="2400" dirty="0"/>
          </a:p>
        </p:txBody>
      </p:sp>
      <p:pic>
        <p:nvPicPr>
          <p:cNvPr id="3" name="Image 0" descr="C:\Users\jayve\projects\Presto\presto\assets-images-png\svgrepo-icons-graphics\technology-idea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143000" y="1371600"/>
            <a:ext cx="1371600" cy="1371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292608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3A8A"/>
                </a:solidFill>
              </a:rPr>
              <a:t>Contextual Code Generation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457200" y="3566160"/>
            <a:ext cx="27432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AI understands project context and generates code that fits existing architecture patterns.</a:t>
            </a:r>
            <a:endParaRPr lang="en-US" sz="1200" dirty="0"/>
          </a:p>
        </p:txBody>
      </p:sp>
      <p:pic>
        <p:nvPicPr>
          <p:cNvPr id="6" name="Image 1" descr="C:\Users\jayve\projects\Presto\presto\assets-images-png\svgrepo-icons-graphics\business-strategy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886200" y="1371600"/>
            <a:ext cx="1371600" cy="13716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200400" y="292608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3A8A"/>
                </a:solidFill>
              </a:rPr>
              <a:t>Intelligent Testing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3200400" y="3566160"/>
            <a:ext cx="27432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Automated test generation with edge case detection and comprehensive coverage analysis.</a:t>
            </a:r>
            <a:endParaRPr lang="en-US" sz="1200" dirty="0"/>
          </a:p>
        </p:txBody>
      </p:sp>
      <p:pic>
        <p:nvPicPr>
          <p:cNvPr id="9" name="Image 2" descr="C:\Users\jayve\projects\Presto\presto\assets-images-png\svgrepo-icons-graphics\technology-2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629400" y="1371600"/>
            <a:ext cx="1371600" cy="13716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43600" y="292608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3A8A"/>
                </a:solidFill>
              </a:rPr>
              <a:t>Predictive Architecture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5943600" y="3566160"/>
            <a:ext cx="27432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AI designs scalable system architectures based on usage patterns and requirements.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1E3A8A"/>
                </a:solidFill>
              </a:rPr>
              <a:t>AI Coding Skills Comparison 2024 vs 2050</a:t>
            </a:r>
            <a:endParaRPr lang="en-US" sz="2400" dirty="0"/>
          </a:p>
        </p:txBody>
      </p:sp>
      <p:pic>
        <p:nvPicPr>
          <p:cNvPr id="3" name="Image 0" descr="C:\Users\jayve\projects\Presto\presto\assets-images-png\svgrepo-icons-graphics\technology-idea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143000" y="1371600"/>
            <a:ext cx="1371600" cy="1371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292608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3A8A"/>
                </a:solidFill>
              </a:rPr>
              <a:t>Debugging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457200" y="3566160"/>
            <a:ext cx="27432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From hours of manual work to seconds with AI-powered analysis.</a:t>
            </a:r>
            <a:endParaRPr lang="en-US" sz="1200" dirty="0"/>
          </a:p>
        </p:txBody>
      </p:sp>
      <p:pic>
        <p:nvPicPr>
          <p:cNvPr id="6" name="Image 1" descr="C:\Users\jayve\projects\Presto\presto\assets-images-png\svgrepo-icons-graphics\business-strategy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886200" y="1371600"/>
            <a:ext cx="1371600" cy="13716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200400" y="292608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3A8A"/>
                </a:solidFill>
              </a:rPr>
              <a:t>Learning Curve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3200400" y="3566160"/>
            <a:ext cx="27432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Weeks of learning new frameworks reduced to minutes with AI-guided onboarding.</a:t>
            </a:r>
            <a:endParaRPr lang="en-US" sz="1200" dirty="0"/>
          </a:p>
        </p:txBody>
      </p:sp>
      <p:pic>
        <p:nvPicPr>
          <p:cNvPr id="9" name="Image 2" descr="C:\Users\jayve\projects\Presto\presto\assets-images-png\svgrepo-icons-graphics\technology-2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629400" y="1371600"/>
            <a:ext cx="1371600" cy="13716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43600" y="292608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3A8A"/>
                </a:solidFill>
              </a:rPr>
              <a:t>Code Quality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5943600" y="3566160"/>
            <a:ext cx="27432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Manual code reviews replaced by real-time, AI-driven quality assurance.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E3A8A"/>
                </a:solidFill>
              </a:rPr>
              <a:t>Future AI Development Environments</a:t>
            </a:r>
            <a:endParaRPr lang="en-US" sz="2400" dirty="0"/>
          </a:p>
        </p:txBody>
      </p:sp>
      <p:pic>
        <p:nvPicPr>
          <p:cNvPr id="3" name="Image 0" descr="C:\Users\jayve\projects\Presto\presto\assets-images-png\svgrepo-icons-graphics\technology-ide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188720"/>
            <a:ext cx="1097280" cy="10972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246888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E3A8A"/>
                </a:solidFill>
              </a:rPr>
              <a:t>Neural IDE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457200" y="3017520"/>
            <a:ext cx="27432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AI learns developer preferences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Predictive code completion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Automated refactoring suggestions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Context-aware debugging</a:t>
            </a:r>
            <a:endParaRPr lang="en-US" sz="1200" dirty="0"/>
          </a:p>
        </p:txBody>
      </p:sp>
      <p:pic>
        <p:nvPicPr>
          <p:cNvPr id="6" name="Image 1" descr="C:\Users\jayve\projects\Presto\presto\assets-images-png\svgrepo-icons-graphics\business-strateg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0" y="1188720"/>
            <a:ext cx="1097280" cy="109728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383280" y="246888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E3A8A"/>
                </a:solidFill>
              </a:rPr>
              <a:t>Voice Programming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3383280" y="3017520"/>
            <a:ext cx="27432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Natural language coding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Voice dictation capabilities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Multi-language support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Real-time collaboration</a:t>
            </a:r>
            <a:endParaRPr lang="en-US" sz="1200" dirty="0"/>
          </a:p>
        </p:txBody>
      </p:sp>
      <p:pic>
        <p:nvPicPr>
          <p:cNvPr id="9" name="Image 2" descr="C:\Users\jayve\projects\Presto\presto\assets-images-png\svgrepo-icons-graphics\medical-cros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760" y="1188720"/>
            <a:ext cx="1097280" cy="10972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309360" y="246888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E3A8A"/>
                </a:solidFill>
              </a:rPr>
              <a:t>AR Debugging</a:t>
            </a:r>
            <a:endParaRPr lang="en-US" sz="1800" dirty="0"/>
          </a:p>
        </p:txBody>
      </p:sp>
      <p:sp>
        <p:nvSpPr>
          <p:cNvPr id="11" name="Text 6"/>
          <p:cNvSpPr/>
          <p:nvPr/>
        </p:nvSpPr>
        <p:spPr>
          <a:xfrm>
            <a:off x="6309360" y="3017520"/>
            <a:ext cx="27432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3D code visualization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Augmented reality interface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Brain-computer integration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1F2937"/>
                </a:solidFill>
              </a:rPr>
              <a:t>Quantum acceleration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657600" cy="5143500"/>
          </a:xfrm>
          <a:prstGeom prst="rect">
            <a:avLst/>
          </a:prstGeom>
          <a:solidFill>
            <a:srgbClr val="1E3A8A"/>
          </a:solidFill>
          <a:ln w="25400">
            <a:solidFill>
              <a:srgbClr val="EA580C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0" y="73152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REDEFINING</a:t>
            </a:r>
            <a:endParaRPr lang="en-US" sz="2800" dirty="0"/>
          </a:p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CODING</a:t>
            </a:r>
            <a:endParaRPr lang="en-US" sz="2800" dirty="0"/>
          </a:p>
          <a:p>
            <a:pPr algn="ctr"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STANDARDS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274320" y="2011680"/>
            <a:ext cx="310896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AI transforms software development from manual craftsmanship to intelligent orchestration, where developers direct sophisticated AI systems through natural language and intent.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274320" y="3657600"/>
            <a:ext cx="31089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EA580C"/>
                </a:solidFill>
              </a:rPr>
              <a:t>95% Code</a:t>
            </a:r>
            <a:endParaRPr lang="en-US" sz="2000" dirty="0"/>
          </a:p>
          <a:p>
            <a:pPr algn="ctr" indent="0" marL="0">
              <a:buNone/>
            </a:pPr>
            <a:r>
              <a:rPr lang="en-US" sz="2000" b="1" dirty="0">
                <a:solidFill>
                  <a:srgbClr val="EA580C"/>
                </a:solidFill>
              </a:rPr>
              <a:t>Generation</a:t>
            </a:r>
            <a:endParaRPr lang="en-US" sz="2000" dirty="0"/>
          </a:p>
          <a:p>
            <a:pPr algn="ctr" indent="0" marL="0">
              <a:buNone/>
            </a:pPr>
            <a:r>
              <a:rPr lang="en-US" sz="2000" b="1" dirty="0">
                <a:solidFill>
                  <a:srgbClr val="EA580C"/>
                </a:solidFill>
              </a:rPr>
              <a:t>Automation</a:t>
            </a:r>
            <a:endParaRPr lang="en-US" sz="2000" dirty="0"/>
          </a:p>
        </p:txBody>
      </p:sp>
      <p:sp>
        <p:nvSpPr>
          <p:cNvPr id="6" name="Shape 4"/>
          <p:cNvSpPr/>
          <p:nvPr/>
        </p:nvSpPr>
        <p:spPr>
          <a:xfrm>
            <a:off x="3840480" y="731520"/>
            <a:ext cx="5029200" cy="1828800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7" name="Text 5"/>
          <p:cNvSpPr/>
          <p:nvPr/>
        </p:nvSpPr>
        <p:spPr>
          <a:xfrm>
            <a:off x="3840480" y="1280160"/>
            <a:ext cx="5029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1E3A8A"/>
                </a:solidFill>
              </a:rPr>
              <a:t>AI Code Generation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3840480" y="2926080"/>
            <a:ext cx="5029200" cy="1828800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9" name="Text 7"/>
          <p:cNvSpPr/>
          <p:nvPr/>
        </p:nvSpPr>
        <p:spPr>
          <a:xfrm>
            <a:off x="3840480" y="3474720"/>
            <a:ext cx="5029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1E3A8A"/>
                </a:solidFill>
              </a:rPr>
              <a:t>AI Code Review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1E3A8A"/>
                </a:solidFill>
              </a:rPr>
              <a:t>AI Coding Tools of 2050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914400" y="1371600"/>
            <a:ext cx="914400" cy="914400"/>
          </a:xfrm>
          <a:prstGeom prst="ellipse">
            <a:avLst/>
          </a:prstGeom>
          <a:solidFill>
            <a:srgbClr val="1E3A8A"/>
          </a:solidFill>
          <a:ln/>
        </p:spPr>
      </p:sp>
      <p:sp>
        <p:nvSpPr>
          <p:cNvPr id="4" name="Text 2"/>
          <p:cNvSpPr/>
          <p:nvPr/>
        </p:nvSpPr>
        <p:spPr>
          <a:xfrm>
            <a:off x="914400" y="137160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AI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31520" y="2560320"/>
            <a:ext cx="12801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3A8A"/>
                </a:solidFill>
              </a:rPr>
              <a:t>NeuraCode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31520" y="3017520"/>
            <a:ext cx="12801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Neural network-based IDE with predictive code completion and instant refactoring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31520" y="411480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</a:rPr>
              <a:t>• Predictive coding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731520" y="438912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</a:rPr>
              <a:t>• Auto-refactoring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731520" y="466344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</a:rPr>
              <a:t>• Bug prevention</a:t>
            </a:r>
            <a:endParaRPr lang="en-US" sz="1000" dirty="0"/>
          </a:p>
        </p:txBody>
      </p:sp>
      <p:sp>
        <p:nvSpPr>
          <p:cNvPr id="10" name="Shape 8"/>
          <p:cNvSpPr/>
          <p:nvPr/>
        </p:nvSpPr>
        <p:spPr>
          <a:xfrm>
            <a:off x="3474720" y="1371600"/>
            <a:ext cx="914400" cy="914400"/>
          </a:xfrm>
          <a:prstGeom prst="ellipse">
            <a:avLst/>
          </a:prstGeom>
          <a:solidFill>
            <a:srgbClr val="1E3A8A"/>
          </a:solidFill>
          <a:ln/>
        </p:spPr>
      </p:sp>
      <p:sp>
        <p:nvSpPr>
          <p:cNvPr id="11" name="Text 9"/>
          <p:cNvSpPr/>
          <p:nvPr/>
        </p:nvSpPr>
        <p:spPr>
          <a:xfrm>
            <a:off x="3474720" y="137160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AI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3291840" y="2560320"/>
            <a:ext cx="12801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3A8A"/>
                </a:solidFill>
              </a:rPr>
              <a:t>QuantumDebug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3291840" y="3017520"/>
            <a:ext cx="12801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Quantum-accelerated debugging with instant codebase analysis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291840" y="411480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</a:rPr>
              <a:t>• Instant analysis</a:t>
            </a:r>
            <a:endParaRPr lang="en-US" sz="1000" dirty="0"/>
          </a:p>
        </p:txBody>
      </p:sp>
      <p:sp>
        <p:nvSpPr>
          <p:cNvPr id="15" name="Text 13"/>
          <p:cNvSpPr/>
          <p:nvPr/>
        </p:nvSpPr>
        <p:spPr>
          <a:xfrm>
            <a:off x="3291840" y="438912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</a:rPr>
              <a:t>• Quantum speedup</a:t>
            </a:r>
            <a:endParaRPr lang="en-US" sz="1000" dirty="0"/>
          </a:p>
        </p:txBody>
      </p:sp>
      <p:sp>
        <p:nvSpPr>
          <p:cNvPr id="16" name="Text 14"/>
          <p:cNvSpPr/>
          <p:nvPr/>
        </p:nvSpPr>
        <p:spPr>
          <a:xfrm>
            <a:off x="3291840" y="466344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</a:rPr>
              <a:t>• Pattern recognition</a:t>
            </a:r>
            <a:endParaRPr lang="en-US" sz="1000" dirty="0"/>
          </a:p>
        </p:txBody>
      </p:sp>
      <p:sp>
        <p:nvSpPr>
          <p:cNvPr id="17" name="Shape 15"/>
          <p:cNvSpPr/>
          <p:nvPr/>
        </p:nvSpPr>
        <p:spPr>
          <a:xfrm>
            <a:off x="6035040" y="1371600"/>
            <a:ext cx="914400" cy="914400"/>
          </a:xfrm>
          <a:prstGeom prst="ellipse">
            <a:avLst/>
          </a:prstGeom>
          <a:solidFill>
            <a:srgbClr val="1E3A8A"/>
          </a:solidFill>
          <a:ln/>
        </p:spPr>
      </p:sp>
      <p:sp>
        <p:nvSpPr>
          <p:cNvPr id="18" name="Text 16"/>
          <p:cNvSpPr/>
          <p:nvPr/>
        </p:nvSpPr>
        <p:spPr>
          <a:xfrm>
            <a:off x="6035040" y="1371600"/>
            <a:ext cx="914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AI</a:t>
            </a:r>
            <a:endParaRPr lang="en-US" sz="2000" dirty="0"/>
          </a:p>
        </p:txBody>
      </p:sp>
      <p:sp>
        <p:nvSpPr>
          <p:cNvPr id="19" name="Text 17"/>
          <p:cNvSpPr/>
          <p:nvPr/>
        </p:nvSpPr>
        <p:spPr>
          <a:xfrm>
            <a:off x="5852160" y="2560320"/>
            <a:ext cx="12801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1E3A8A"/>
                </a:solidFill>
              </a:rPr>
              <a:t>SynthoTest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5852160" y="3017520"/>
            <a:ext cx="128016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AI-generated comprehensive test suites with perfect coverage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5852160" y="411480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</a:rPr>
              <a:t>• Auto test generation</a:t>
            </a:r>
            <a:endParaRPr lang="en-US" sz="1000" dirty="0"/>
          </a:p>
        </p:txBody>
      </p:sp>
      <p:sp>
        <p:nvSpPr>
          <p:cNvPr id="22" name="Text 20"/>
          <p:cNvSpPr/>
          <p:nvPr/>
        </p:nvSpPr>
        <p:spPr>
          <a:xfrm>
            <a:off x="5852160" y="438912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</a:rPr>
              <a:t>• Edge case detection</a:t>
            </a:r>
            <a:endParaRPr lang="en-US" sz="1000" dirty="0"/>
          </a:p>
        </p:txBody>
      </p:sp>
      <p:sp>
        <p:nvSpPr>
          <p:cNvPr id="23" name="Text 21"/>
          <p:cNvSpPr/>
          <p:nvPr/>
        </p:nvSpPr>
        <p:spPr>
          <a:xfrm>
            <a:off x="5852160" y="4663440"/>
            <a:ext cx="1280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</a:rPr>
              <a:t>• Performance validation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1E3A8A"/>
                </a:solidFill>
              </a:rPr>
              <a:t>Ethical Considerations in AI Coding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54864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How do we maintain human creativity and problem-solving skills?</a:t>
            </a:r>
            <a:pPr algn="l"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Who is responsible for bugs and errors in AI-generated code?</a:t>
            </a:r>
            <a:pPr algn="l"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How do we ensure AI systems don't perpetuate existing biases?</a:t>
            </a:r>
            <a:pPr algn="l"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What happens to traditional coding jobs and career paths?</a:t>
            </a:r>
            <a:pPr algn="l"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How do we balance automation efficiency with human oversight?</a:t>
            </a:r>
            <a:pPr algn="l" marL="342900" indent="-342900"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</a:rPr>
              <a:t>What are the security implications of AI-generated code?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Coding in 2050</dc:title>
  <dc:subject>Exploring the future of programming with artificial intelligence</dc:subject>
  <dc:creator>AI Coding 2050 Generator</dc:creator>
  <cp:lastModifiedBy>AI Coding 2050 Generator</cp:lastModifiedBy>
  <cp:revision>1</cp:revision>
  <dcterms:created xsi:type="dcterms:W3CDTF">2025-09-12T01:33:19Z</dcterms:created>
  <dcterms:modified xsi:type="dcterms:W3CDTF">2025-09-12T01:33:19Z</dcterms:modified>
</cp:coreProperties>
</file>