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2E7D32"/>
        </a:solidFill>
      </p:bgPr>
    </p:bg>
    <p:spTree>
      <p:nvGrpSpPr>
        <p:cNvPr id="1" name=""/>
        <p:cNvGrpSpPr/>
        <p:nvPr/>
      </p:nvGrpSpPr>
      <p:grpSpPr>
        <a:xfrm>
          <a:off x="0" y="0"/>
          <a:ext cx="0" cy="0"/>
          <a:chOff x="0" y="0"/>
          <a:chExt cx="0" cy="0"/>
        </a:xfrm>
      </p:grpSpPr>
      <p:sp>
        <p:nvSpPr>
          <p:cNvPr id="2" name="Text 0"/>
          <p:cNvSpPr/>
          <p:nvPr/>
        </p:nvSpPr>
        <p:spPr>
          <a:xfrm>
            <a:off x="914400" y="1371600"/>
            <a:ext cx="7315200" cy="1097280"/>
          </a:xfrm>
          <a:prstGeom prst="rect">
            <a:avLst/>
          </a:prstGeom>
          <a:noFill/>
          <a:ln/>
        </p:spPr>
        <p:txBody>
          <a:bodyPr wrap="square" rtlCol="0" anchor="ctr"/>
          <a:lstStyle/>
          <a:p>
            <a:pPr algn="ctr" indent="0" marL="0">
              <a:buNone/>
            </a:pPr>
            <a:r>
              <a:rPr lang="en-US" sz="4400" b="1" dirty="0">
                <a:solidFill>
                  <a:srgbClr val="FFFFFF"/>
                </a:solidFill>
                <a:latin typeface="Arial" pitchFamily="34" charset="0"/>
                <a:ea typeface="Arial" pitchFamily="34" charset="-122"/>
                <a:cs typeface="Arial" pitchFamily="34" charset="-120"/>
              </a:rPr>
              <a:t>Dynamic Layout Showcase</a:t>
            </a:r>
            <a:endParaRPr lang="en-US" sz="4400" dirty="0"/>
          </a:p>
        </p:txBody>
      </p:sp>
      <p:sp>
        <p:nvSpPr>
          <p:cNvPr id="3" name="Text 1"/>
          <p:cNvSpPr/>
          <p:nvPr/>
        </p:nvSpPr>
        <p:spPr>
          <a:xfrm>
            <a:off x="914400" y="2560320"/>
            <a:ext cx="7315200" cy="731520"/>
          </a:xfrm>
          <a:prstGeom prst="rect">
            <a:avLst/>
          </a:prstGeom>
          <a:noFill/>
          <a:ln/>
        </p:spPr>
        <p:txBody>
          <a:bodyPr wrap="square" rtlCol="0" anchor="ctr"/>
          <a:lstStyle/>
          <a:p>
            <a:pPr algn="ctr" indent="0" marL="0">
              <a:buNone/>
            </a:pPr>
            <a:r>
              <a:rPr lang="en-US" sz="2400" dirty="0">
                <a:solidFill>
                  <a:srgbClr val="FFFFFF"/>
                </a:solidFill>
                <a:latin typeface="Arial" pitchFamily="34" charset="0"/>
                <a:ea typeface="Arial" pitchFamily="34" charset="-122"/>
                <a:cs typeface="Arial" pitchFamily="34" charset="-120"/>
              </a:rPr>
              <a:t>10 Slides Demonstrating Advanced Layout Techniques</a:t>
            </a:r>
            <a:endParaRPr lang="en-US" sz="2400" dirty="0"/>
          </a:p>
        </p:txBody>
      </p:sp>
      <p:sp>
        <p:nvSpPr>
          <p:cNvPr id="4" name="Text 2"/>
          <p:cNvSpPr/>
          <p:nvPr/>
        </p:nvSpPr>
        <p:spPr>
          <a:xfrm>
            <a:off x="914400" y="4114800"/>
            <a:ext cx="7315200" cy="457200"/>
          </a:xfrm>
          <a:prstGeom prst="rect">
            <a:avLst/>
          </a:prstGeom>
          <a:noFill/>
          <a:ln/>
        </p:spPr>
        <p:txBody>
          <a:bodyPr wrap="square" rtlCol="0" anchor="ctr"/>
          <a:lstStyle/>
          <a:p>
            <a:pPr algn="ctr" indent="0" marL="0">
              <a:buNone/>
            </a:pPr>
            <a:r>
              <a:rPr lang="en-US" sz="1600" dirty="0">
                <a:solidFill>
                  <a:srgbClr val="FFFFFF"/>
                </a:solidFill>
                <a:latin typeface="Arial" pitchFamily="34" charset="0"/>
                <a:ea typeface="Arial" pitchFamily="34" charset="-122"/>
                <a:cs typeface="Arial" pitchFamily="34" charset="-120"/>
              </a:rPr>
              <a:t>Generated on 9/11/2025</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2E7D32"/>
        </a:solidFill>
      </p:bgPr>
    </p:bg>
    <p:spTree>
      <p:nvGrpSpPr>
        <p:cNvPr id="1" name=""/>
        <p:cNvGrpSpPr/>
        <p:nvPr/>
      </p:nvGrpSpPr>
      <p:grpSpPr>
        <a:xfrm>
          <a:off x="0" y="0"/>
          <a:ext cx="0" cy="0"/>
          <a:chOff x="0" y="0"/>
          <a:chExt cx="0" cy="0"/>
        </a:xfrm>
      </p:grpSpPr>
      <p:sp>
        <p:nvSpPr>
          <p:cNvPr id="2" name="Text 0"/>
          <p:cNvSpPr/>
          <p:nvPr/>
        </p:nvSpPr>
        <p:spPr>
          <a:xfrm>
            <a:off x="914400" y="914400"/>
            <a:ext cx="7315200" cy="731520"/>
          </a:xfrm>
          <a:prstGeom prst="rect">
            <a:avLst/>
          </a:prstGeom>
          <a:noFill/>
          <a:ln/>
        </p:spPr>
        <p:txBody>
          <a:bodyPr wrap="square" rtlCol="0" anchor="ctr"/>
          <a:lstStyle/>
          <a:p>
            <a:pPr algn="ctr" indent="0" marL="0">
              <a:buNone/>
            </a:pPr>
            <a:r>
              <a:rPr lang="en-US" sz="3200" b="1" dirty="0">
                <a:solidFill>
                  <a:srgbClr val="FFFFFF"/>
                </a:solidFill>
                <a:latin typeface="Arial" pitchFamily="34" charset="0"/>
                <a:ea typeface="Arial" pitchFamily="34" charset="-122"/>
                <a:cs typeface="Arial" pitchFamily="34" charset="-120"/>
              </a:rPr>
              <a:t>Layout Showcase Complete</a:t>
            </a:r>
            <a:endParaRPr lang="en-US" sz="3200" dirty="0"/>
          </a:p>
        </p:txBody>
      </p:sp>
      <p:sp>
        <p:nvSpPr>
          <p:cNvPr id="3" name="Text 1"/>
          <p:cNvSpPr/>
          <p:nvPr/>
        </p:nvSpPr>
        <p:spPr>
          <a:xfrm>
            <a:off x="1828800" y="2011680"/>
            <a:ext cx="5486400" cy="1828800"/>
          </a:xfrm>
          <a:prstGeom prst="rect">
            <a:avLst/>
          </a:prstGeom>
          <a:noFill/>
          <a:ln/>
        </p:spPr>
        <p:txBody>
          <a:bodyPr wrap="square" rtlCol="0" anchor="ctr"/>
          <a:lstStyle/>
          <a:p>
            <a:pPr algn="l" indent="0" marL="0">
              <a:lnSpc>
                <a:spcPts val="2400"/>
              </a:lnSpc>
              <a:buNone/>
            </a:pPr>
            <a:r>
              <a:rPr lang="en-US" sz="1600" dirty="0">
                <a:solidFill>
                  <a:srgbClr val="FFFFFF"/>
                </a:solidFill>
                <a:latin typeface="Arial" pitchFamily="34" charset="0"/>
                <a:ea typeface="Arial" pitchFamily="34" charset="-122"/>
                <a:cs typeface="Arial" pitchFamily="34" charset="-120"/>
              </a:rPr>
              <a:t>✓ Image Left, Text Right Layout</a:t>
            </a:r>
            <a:endParaRPr lang="en-US" sz="1600" dirty="0"/>
          </a:p>
          <a:p>
            <a:pPr algn="l" indent="0" marL="0">
              <a:lnSpc>
                <a:spcPts val="2400"/>
              </a:lnSpc>
              <a:buNone/>
            </a:pPr>
            <a:r>
              <a:rPr lang="en-US" sz="1600" dirty="0">
                <a:solidFill>
                  <a:srgbClr val="FFFFFF"/>
                </a:solidFill>
                <a:latin typeface="Arial" pitchFamily="34" charset="0"/>
                <a:ea typeface="Arial" pitchFamily="34" charset="-122"/>
                <a:cs typeface="Arial" pitchFamily="34" charset="-120"/>
              </a:rPr>
              <a:t>✓ Three Columns with Icons</a:t>
            </a:r>
            <a:endParaRPr lang="en-US" sz="1600" dirty="0"/>
          </a:p>
          <a:p>
            <a:pPr algn="l" indent="0" marL="0">
              <a:lnSpc>
                <a:spcPts val="2400"/>
              </a:lnSpc>
              <a:buNone/>
            </a:pPr>
            <a:r>
              <a:rPr lang="en-US" sz="1600" dirty="0">
                <a:solidFill>
                  <a:srgbClr val="FFFFFF"/>
                </a:solidFill>
                <a:latin typeface="Arial" pitchFamily="34" charset="0"/>
                <a:ea typeface="Arial" pitchFamily="34" charset="-122"/>
                <a:cs typeface="Arial" pitchFamily="34" charset="-120"/>
              </a:rPr>
              <a:t>✓ Stacked Content Layout</a:t>
            </a:r>
            <a:endParaRPr lang="en-US" sz="1600" dirty="0"/>
          </a:p>
          <a:p>
            <a:pPr algn="l" indent="0" marL="0">
              <a:lnSpc>
                <a:spcPts val="2400"/>
              </a:lnSpc>
              <a:buNone/>
            </a:pPr>
            <a:r>
              <a:rPr lang="en-US" sz="1600" dirty="0">
                <a:solidFill>
                  <a:srgbClr val="FFFFFF"/>
                </a:solidFill>
                <a:latin typeface="Arial" pitchFamily="34" charset="0"/>
                <a:ea typeface="Arial" pitchFamily="34" charset="-122"/>
                <a:cs typeface="Arial" pitchFamily="34" charset="-120"/>
              </a:rPr>
              <a:t>✓ Hero and Dashboard Styles</a:t>
            </a:r>
            <a:endParaRPr lang="en-US" sz="1600" dirty="0"/>
          </a:p>
          <a:p>
            <a:pPr algn="l" indent="0" marL="0">
              <a:lnSpc>
                <a:spcPts val="2400"/>
              </a:lnSpc>
              <a:buNone/>
            </a:pPr>
            <a:r>
              <a:rPr lang="en-US" sz="1600" dirty="0">
                <a:solidFill>
                  <a:srgbClr val="FFFFFF"/>
                </a:solidFill>
                <a:latin typeface="Arial" pitchFamily="34" charset="0"/>
                <a:ea typeface="Arial" pitchFamily="34" charset="-122"/>
                <a:cs typeface="Arial" pitchFamily="34" charset="-120"/>
              </a:rPr>
              <a:t>✓ Timeline and Comparison Views</a:t>
            </a:r>
            <a:endParaRPr lang="en-US" sz="1600" dirty="0"/>
          </a:p>
          <a:p>
            <a:pPr algn="l" indent="0" marL="0">
              <a:lnSpc>
                <a:spcPts val="2400"/>
              </a:lnSpc>
              <a:buNone/>
            </a:pPr>
            <a:r>
              <a:rPr lang="en-US" sz="1600" dirty="0">
                <a:solidFill>
                  <a:srgbClr val="FFFFFF"/>
                </a:solidFill>
                <a:latin typeface="Arial" pitchFamily="34" charset="0"/>
                <a:ea typeface="Arial" pitchFamily="34" charset="-122"/>
                <a:cs typeface="Arial" pitchFamily="34" charset="-120"/>
              </a:rPr>
              <a:t>✓ Infographic Elements</a:t>
            </a:r>
            <a:endParaRPr lang="en-US" sz="1600" dirty="0"/>
          </a:p>
        </p:txBody>
      </p:sp>
      <p:sp>
        <p:nvSpPr>
          <p:cNvPr id="4" name="Text 2"/>
          <p:cNvSpPr/>
          <p:nvPr/>
        </p:nvSpPr>
        <p:spPr>
          <a:xfrm>
            <a:off x="914400" y="4389120"/>
            <a:ext cx="7315200" cy="365760"/>
          </a:xfrm>
          <a:prstGeom prst="rect">
            <a:avLst/>
          </a:prstGeom>
          <a:noFill/>
          <a:ln/>
        </p:spPr>
        <p:txBody>
          <a:bodyPr wrap="square" rtlCol="0" anchor="ctr"/>
          <a:lstStyle/>
          <a:p>
            <a:pPr algn="ctr" indent="0" marL="0">
              <a:buNone/>
            </a:pPr>
            <a:r>
              <a:rPr lang="en-US" sz="1400" dirty="0">
                <a:solidFill>
                  <a:srgbClr val="FFFFFF"/>
                </a:solidFill>
                <a:latin typeface="Arial" pitchFamily="34" charset="0"/>
                <a:ea typeface="Arial" pitchFamily="34" charset="-122"/>
                <a:cs typeface="Arial" pitchFamily="34" charset="-120"/>
              </a:rPr>
              <a:t>Dynamic Presentation System - Versatile Layout Engine</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274320"/>
            <a:ext cx="8229600" cy="548640"/>
          </a:xfrm>
          <a:prstGeom prst="rect">
            <a:avLst/>
          </a:prstGeom>
          <a:noFill/>
          <a:ln/>
        </p:spPr>
        <p:txBody>
          <a:bodyPr wrap="square" rtlCol="0" anchor="ctr"/>
          <a:lstStyle/>
          <a:p>
            <a:pPr indent="0" marL="0">
              <a:buNone/>
            </a:pPr>
            <a:r>
              <a:rPr lang="en-US" sz="2800" b="1" dirty="0">
                <a:solidFill>
                  <a:srgbClr val="2E7D32"/>
                </a:solidFill>
                <a:latin typeface="Arial" pitchFamily="34" charset="0"/>
                <a:ea typeface="Arial" pitchFamily="34" charset="-122"/>
                <a:cs typeface="Arial" pitchFamily="34" charset="-120"/>
              </a:rPr>
              <a:t>Layout Type 1: Image Left, Text Right</a:t>
            </a:r>
            <a:endParaRPr lang="en-US" sz="2800" dirty="0"/>
          </a:p>
        </p:txBody>
      </p:sp>
      <p:sp>
        <p:nvSpPr>
          <p:cNvPr id="3" name="Shape 1"/>
          <p:cNvSpPr/>
          <p:nvPr/>
        </p:nvSpPr>
        <p:spPr>
          <a:xfrm>
            <a:off x="457200" y="1097280"/>
            <a:ext cx="3657600" cy="3200400"/>
          </a:xfrm>
          <a:prstGeom prst="rect">
            <a:avLst/>
          </a:prstGeom>
          <a:solidFill>
            <a:srgbClr val="F5F5F5"/>
          </a:solidFill>
          <a:ln w="12700">
            <a:solidFill>
              <a:srgbClr val="E0E0E0"/>
            </a:solidFill>
            <a:prstDash val="solid"/>
          </a:ln>
        </p:spPr>
      </p:sp>
      <p:sp>
        <p:nvSpPr>
          <p:cNvPr id="4" name="Text 2"/>
          <p:cNvSpPr/>
          <p:nvPr/>
        </p:nvSpPr>
        <p:spPr>
          <a:xfrm>
            <a:off x="457200" y="2468880"/>
            <a:ext cx="3657600" cy="731520"/>
          </a:xfrm>
          <a:prstGeom prst="rect">
            <a:avLst/>
          </a:prstGeom>
          <a:noFill/>
          <a:ln/>
        </p:spPr>
        <p:txBody>
          <a:bodyPr wrap="square" rtlCol="0" anchor="ctr"/>
          <a:lstStyle/>
          <a:p>
            <a:pPr algn="ctr" indent="0" marL="0">
              <a:buNone/>
            </a:pPr>
            <a:r>
              <a:rPr lang="en-US" sz="1600" dirty="0">
                <a:solidFill>
                  <a:srgbClr val="212121"/>
                </a:solidFill>
                <a:latin typeface="Arial" pitchFamily="34" charset="0"/>
                <a:ea typeface="Arial" pitchFamily="34" charset="-122"/>
                <a:cs typeface="Arial" pitchFamily="34" charset="-120"/>
              </a:rPr>
              <a:t>Infographic</a:t>
            </a:r>
            <a:endParaRPr lang="en-US" sz="1600" dirty="0"/>
          </a:p>
          <a:p>
            <a:pPr algn="ctr" indent="0" marL="0">
              <a:buNone/>
            </a:pPr>
            <a:r>
              <a:rPr lang="en-US" sz="1600" dirty="0">
                <a:solidFill>
                  <a:srgbClr val="212121"/>
                </a:solidFill>
                <a:latin typeface="Arial" pitchFamily="34" charset="0"/>
                <a:ea typeface="Arial" pitchFamily="34" charset="-122"/>
                <a:cs typeface="Arial" pitchFamily="34" charset="-120"/>
              </a:rPr>
              <a:t>Placeholder</a:t>
            </a:r>
            <a:endParaRPr lang="en-US" sz="1600" dirty="0"/>
          </a:p>
        </p:txBody>
      </p:sp>
      <p:sp>
        <p:nvSpPr>
          <p:cNvPr id="5" name="Text 3"/>
          <p:cNvSpPr/>
          <p:nvPr/>
        </p:nvSpPr>
        <p:spPr>
          <a:xfrm>
            <a:off x="4572000" y="1097280"/>
            <a:ext cx="4114800" cy="548640"/>
          </a:xfrm>
          <a:prstGeom prst="rect">
            <a:avLst/>
          </a:prstGeom>
          <a:noFill/>
          <a:ln/>
        </p:spPr>
        <p:txBody>
          <a:bodyPr wrap="square" rtlCol="0" anchor="ctr"/>
          <a:lstStyle/>
          <a:p>
            <a:pPr indent="0" marL="0">
              <a:buNone/>
            </a:pPr>
            <a:r>
              <a:rPr lang="en-US" sz="2400" b="1" dirty="0">
                <a:solidFill>
                  <a:srgbClr val="1976D2"/>
                </a:solidFill>
                <a:latin typeface="Arial" pitchFamily="34" charset="0"/>
                <a:ea typeface="Arial" pitchFamily="34" charset="-122"/>
                <a:cs typeface="Arial" pitchFamily="34" charset="-120"/>
              </a:rPr>
              <a:t>Strategic Business Growth</a:t>
            </a:r>
            <a:endParaRPr lang="en-US" sz="2400" dirty="0"/>
          </a:p>
        </p:txBody>
      </p:sp>
      <p:sp>
        <p:nvSpPr>
          <p:cNvPr id="6" name="Text 4"/>
          <p:cNvSpPr/>
          <p:nvPr/>
        </p:nvSpPr>
        <p:spPr>
          <a:xfrm>
            <a:off x="4572000" y="1828800"/>
            <a:ext cx="4114800" cy="2468880"/>
          </a:xfrm>
          <a:prstGeom prst="rect">
            <a:avLst/>
          </a:prstGeom>
          <a:noFill/>
          <a:ln/>
        </p:spPr>
        <p:txBody>
          <a:bodyPr wrap="square" rtlCol="0" anchor="ctr"/>
          <a:lstStyle/>
          <a:p>
            <a:pPr indent="0" marL="0">
              <a:lnSpc>
                <a:spcPts val="2000"/>
              </a:lnSpc>
              <a:buNone/>
            </a:pPr>
            <a:r>
              <a:rPr lang="en-US" sz="1400" dirty="0">
                <a:solidFill>
                  <a:srgbClr val="212121"/>
                </a:solidFill>
                <a:latin typeface="Arial" pitchFamily="34" charset="0"/>
                <a:ea typeface="Arial" pitchFamily="34" charset="-122"/>
                <a:cs typeface="Arial" pitchFamily="34" charset="-120"/>
              </a:rPr>
              <a:t>Our comprehensive approach to business development focuses on sustainable growth strategies that deliver measurable results. We combine innovative thinking with proven methodologies to help organizations achieve their strategic objectives.</a:t>
            </a:r>
            <a:endParaRPr lang="en-US" sz="1400" dirty="0"/>
          </a:p>
          <a:p>
            <a:pPr indent="0" marL="0">
              <a:lnSpc>
                <a:spcPts val="2000"/>
              </a:lnSpc>
              <a:buNone/>
            </a:pPr>
            <a:endParaRPr lang="en-US" sz="1400" dirty="0"/>
          </a:p>
          <a:p>
            <a:pPr indent="0" marL="0">
              <a:lnSpc>
                <a:spcPts val="2000"/>
              </a:lnSpc>
              <a:buNone/>
            </a:pPr>
            <a:r>
              <a:rPr lang="en-US" sz="1400" dirty="0">
                <a:solidFill>
                  <a:srgbClr val="212121"/>
                </a:solidFill>
                <a:latin typeface="Arial" pitchFamily="34" charset="0"/>
                <a:ea typeface="Arial" pitchFamily="34" charset="-122"/>
                <a:cs typeface="Arial" pitchFamily="34" charset="-120"/>
              </a:rPr>
              <a:t>Key benefits include:</a:t>
            </a:r>
            <a:endParaRPr lang="en-US" sz="1400" dirty="0"/>
          </a:p>
          <a:p>
            <a:pPr indent="0" marL="0">
              <a:lnSpc>
                <a:spcPts val="2000"/>
              </a:lnSpc>
              <a:buNone/>
            </a:pPr>
            <a:r>
              <a:rPr lang="en-US" sz="1400" dirty="0">
                <a:solidFill>
                  <a:srgbClr val="212121"/>
                </a:solidFill>
                <a:latin typeface="Arial" pitchFamily="34" charset="0"/>
                <a:ea typeface="Arial" pitchFamily="34" charset="-122"/>
                <a:cs typeface="Arial" pitchFamily="34" charset="-120"/>
              </a:rPr>
              <a:t>• Enhanced operational efficiency</a:t>
            </a:r>
            <a:endParaRPr lang="en-US" sz="1400" dirty="0"/>
          </a:p>
          <a:p>
            <a:pPr indent="0" marL="0">
              <a:lnSpc>
                <a:spcPts val="2000"/>
              </a:lnSpc>
              <a:buNone/>
            </a:pPr>
            <a:r>
              <a:rPr lang="en-US" sz="1400" dirty="0">
                <a:solidFill>
                  <a:srgbClr val="212121"/>
                </a:solidFill>
                <a:latin typeface="Arial" pitchFamily="34" charset="0"/>
                <a:ea typeface="Arial" pitchFamily="34" charset="-122"/>
                <a:cs typeface="Arial" pitchFamily="34" charset="-120"/>
              </a:rPr>
              <a:t>• Improved market positioning</a:t>
            </a:r>
            <a:endParaRPr lang="en-US" sz="1400" dirty="0"/>
          </a:p>
          <a:p>
            <a:pPr indent="0" marL="0">
              <a:lnSpc>
                <a:spcPts val="2000"/>
              </a:lnSpc>
              <a:buNone/>
            </a:pPr>
            <a:r>
              <a:rPr lang="en-US" sz="1400" dirty="0">
                <a:solidFill>
                  <a:srgbClr val="212121"/>
                </a:solidFill>
                <a:latin typeface="Arial" pitchFamily="34" charset="0"/>
                <a:ea typeface="Arial" pitchFamily="34" charset="-122"/>
                <a:cs typeface="Arial" pitchFamily="34" charset="-120"/>
              </a:rPr>
              <a:t>• Sustainable competitive advantage</a:t>
            </a:r>
            <a:endParaRPr lang="en-US" sz="1400" dirty="0"/>
          </a:p>
          <a:p>
            <a:pPr indent="0" marL="0">
              <a:lnSpc>
                <a:spcPts val="2000"/>
              </a:lnSpc>
              <a:buNone/>
            </a:pPr>
            <a:r>
              <a:rPr lang="en-US" sz="1400" dirty="0">
                <a:solidFill>
                  <a:srgbClr val="212121"/>
                </a:solidFill>
                <a:latin typeface="Arial" pitchFamily="34" charset="0"/>
                <a:ea typeface="Arial" pitchFamily="34" charset="-122"/>
                <a:cs typeface="Arial" pitchFamily="34" charset="-120"/>
              </a:rPr>
              <a:t>• Measurable ROI improvements</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274320"/>
            <a:ext cx="8229600" cy="548640"/>
          </a:xfrm>
          <a:prstGeom prst="rect">
            <a:avLst/>
          </a:prstGeom>
          <a:noFill/>
          <a:ln/>
        </p:spPr>
        <p:txBody>
          <a:bodyPr wrap="square" rtlCol="0" anchor="ctr"/>
          <a:lstStyle/>
          <a:p>
            <a:pPr indent="0" marL="0">
              <a:buNone/>
            </a:pPr>
            <a:r>
              <a:rPr lang="en-US" sz="2800" b="1" dirty="0">
                <a:solidFill>
                  <a:srgbClr val="2E7D32"/>
                </a:solidFill>
                <a:latin typeface="Arial" pitchFamily="34" charset="0"/>
                <a:ea typeface="Arial" pitchFamily="34" charset="-122"/>
                <a:cs typeface="Arial" pitchFamily="34" charset="-120"/>
              </a:rPr>
              <a:t>Layout Type 2: Three Columns with Icons</a:t>
            </a:r>
            <a:endParaRPr lang="en-US" sz="2800" dirty="0"/>
          </a:p>
        </p:txBody>
      </p:sp>
      <p:sp>
        <p:nvSpPr>
          <p:cNvPr id="3" name="Shape 1"/>
          <p:cNvSpPr/>
          <p:nvPr/>
        </p:nvSpPr>
        <p:spPr>
          <a:xfrm>
            <a:off x="1645920" y="1737360"/>
            <a:ext cx="731520" cy="731520"/>
          </a:xfrm>
          <a:prstGeom prst="ellipse">
            <a:avLst/>
          </a:prstGeom>
          <a:solidFill>
            <a:srgbClr val="FF8F00"/>
          </a:solidFill>
          <a:ln w="12700">
            <a:solidFill>
              <a:srgbClr val="E0E0E0"/>
            </a:solidFill>
            <a:prstDash val="solid"/>
          </a:ln>
        </p:spPr>
      </p:sp>
      <p:sp>
        <p:nvSpPr>
          <p:cNvPr id="4" name="Text 2"/>
          <p:cNvSpPr/>
          <p:nvPr/>
        </p:nvSpPr>
        <p:spPr>
          <a:xfrm>
            <a:off x="731520" y="2651760"/>
            <a:ext cx="2560320" cy="457200"/>
          </a:xfrm>
          <a:prstGeom prst="rect">
            <a:avLst/>
          </a:prstGeom>
          <a:noFill/>
          <a:ln/>
        </p:spPr>
        <p:txBody>
          <a:bodyPr wrap="square" rtlCol="0" anchor="ctr"/>
          <a:lstStyle/>
          <a:p>
            <a:pPr algn="ctr" indent="0" marL="0">
              <a:buNone/>
            </a:pPr>
            <a:r>
              <a:rPr lang="en-US" sz="2000" b="1" dirty="0">
                <a:solidFill>
                  <a:srgbClr val="1976D2"/>
                </a:solidFill>
                <a:latin typeface="Arial" pitchFamily="34" charset="0"/>
                <a:ea typeface="Arial" pitchFamily="34" charset="-122"/>
                <a:cs typeface="Arial" pitchFamily="34" charset="-120"/>
              </a:rPr>
              <a:t>Innovation</a:t>
            </a:r>
            <a:endParaRPr lang="en-US" sz="2000" dirty="0"/>
          </a:p>
        </p:txBody>
      </p:sp>
      <p:sp>
        <p:nvSpPr>
          <p:cNvPr id="5" name="Text 3"/>
          <p:cNvSpPr/>
          <p:nvPr/>
        </p:nvSpPr>
        <p:spPr>
          <a:xfrm>
            <a:off x="731520" y="3200400"/>
            <a:ext cx="2560320" cy="2011680"/>
          </a:xfrm>
          <a:prstGeom prst="rect">
            <a:avLst/>
          </a:prstGeom>
          <a:noFill/>
          <a:ln/>
        </p:spPr>
        <p:txBody>
          <a:bodyPr wrap="square" rtlCol="0" anchor="ctr"/>
          <a:lstStyle/>
          <a:p>
            <a:pPr algn="l" indent="0" marL="0">
              <a:lnSpc>
                <a:spcPts val="1800"/>
              </a:lnSpc>
              <a:buNone/>
            </a:pPr>
            <a:r>
              <a:rPr lang="en-US" sz="1200" dirty="0">
                <a:solidFill>
                  <a:srgbClr val="212121"/>
                </a:solidFill>
                <a:latin typeface="Arial" pitchFamily="34" charset="0"/>
                <a:ea typeface="Arial" pitchFamily="34" charset="-122"/>
                <a:cs typeface="Arial" pitchFamily="34" charset="-120"/>
              </a:rPr>
              <a:t>Drive breakthrough solutions through creative thinking and cutting-edge technology. Our innovation framework helps organizations stay ahead of market trends and deliver exceptional value to customers.</a:t>
            </a:r>
            <a:endParaRPr lang="en-US" sz="1200" dirty="0"/>
          </a:p>
        </p:txBody>
      </p:sp>
      <p:sp>
        <p:nvSpPr>
          <p:cNvPr id="6" name="Shape 4"/>
          <p:cNvSpPr/>
          <p:nvPr/>
        </p:nvSpPr>
        <p:spPr>
          <a:xfrm>
            <a:off x="4754880" y="1737360"/>
            <a:ext cx="731520" cy="731520"/>
          </a:xfrm>
          <a:prstGeom prst="ellipse">
            <a:avLst/>
          </a:prstGeom>
          <a:solidFill>
            <a:srgbClr val="FF8F00"/>
          </a:solidFill>
          <a:ln w="12700">
            <a:solidFill>
              <a:srgbClr val="E0E0E0"/>
            </a:solidFill>
            <a:prstDash val="solid"/>
          </a:ln>
        </p:spPr>
      </p:sp>
      <p:sp>
        <p:nvSpPr>
          <p:cNvPr id="7" name="Text 5"/>
          <p:cNvSpPr/>
          <p:nvPr/>
        </p:nvSpPr>
        <p:spPr>
          <a:xfrm>
            <a:off x="3840480" y="2651760"/>
            <a:ext cx="2560320" cy="457200"/>
          </a:xfrm>
          <a:prstGeom prst="rect">
            <a:avLst/>
          </a:prstGeom>
          <a:noFill/>
          <a:ln/>
        </p:spPr>
        <p:txBody>
          <a:bodyPr wrap="square" rtlCol="0" anchor="ctr"/>
          <a:lstStyle/>
          <a:p>
            <a:pPr algn="ctr" indent="0" marL="0">
              <a:buNone/>
            </a:pPr>
            <a:r>
              <a:rPr lang="en-US" sz="2000" b="1" dirty="0">
                <a:solidFill>
                  <a:srgbClr val="1976D2"/>
                </a:solidFill>
                <a:latin typeface="Arial" pitchFamily="34" charset="0"/>
                <a:ea typeface="Arial" pitchFamily="34" charset="-122"/>
                <a:cs typeface="Arial" pitchFamily="34" charset="-120"/>
              </a:rPr>
              <a:t>Efficiency</a:t>
            </a:r>
            <a:endParaRPr lang="en-US" sz="2000" dirty="0"/>
          </a:p>
        </p:txBody>
      </p:sp>
      <p:sp>
        <p:nvSpPr>
          <p:cNvPr id="8" name="Text 6"/>
          <p:cNvSpPr/>
          <p:nvPr/>
        </p:nvSpPr>
        <p:spPr>
          <a:xfrm>
            <a:off x="3840480" y="3200400"/>
            <a:ext cx="2560320" cy="2011680"/>
          </a:xfrm>
          <a:prstGeom prst="rect">
            <a:avLst/>
          </a:prstGeom>
          <a:noFill/>
          <a:ln/>
        </p:spPr>
        <p:txBody>
          <a:bodyPr wrap="square" rtlCol="0" anchor="ctr"/>
          <a:lstStyle/>
          <a:p>
            <a:pPr algn="l" indent="0" marL="0">
              <a:lnSpc>
                <a:spcPts val="1800"/>
              </a:lnSpc>
              <a:buNone/>
            </a:pPr>
            <a:r>
              <a:rPr lang="en-US" sz="1200" dirty="0">
                <a:solidFill>
                  <a:srgbClr val="212121"/>
                </a:solidFill>
                <a:latin typeface="Arial" pitchFamily="34" charset="0"/>
                <a:ea typeface="Arial" pitchFamily="34" charset="-122"/>
                <a:cs typeface="Arial" pitchFamily="34" charset="-120"/>
              </a:rPr>
              <a:t>Optimize processes and workflows to maximize productivity and minimize waste. Our systematic approach to operational excellence ensures sustainable performance improvements.</a:t>
            </a:r>
            <a:endParaRPr lang="en-US" sz="1200" dirty="0"/>
          </a:p>
        </p:txBody>
      </p:sp>
      <p:sp>
        <p:nvSpPr>
          <p:cNvPr id="9" name="Shape 7"/>
          <p:cNvSpPr/>
          <p:nvPr/>
        </p:nvSpPr>
        <p:spPr>
          <a:xfrm>
            <a:off x="7863840" y="1737360"/>
            <a:ext cx="731520" cy="731520"/>
          </a:xfrm>
          <a:prstGeom prst="ellipse">
            <a:avLst/>
          </a:prstGeom>
          <a:solidFill>
            <a:srgbClr val="FF8F00"/>
          </a:solidFill>
          <a:ln w="12700">
            <a:solidFill>
              <a:srgbClr val="E0E0E0"/>
            </a:solidFill>
            <a:prstDash val="solid"/>
          </a:ln>
        </p:spPr>
      </p:sp>
      <p:sp>
        <p:nvSpPr>
          <p:cNvPr id="10" name="Text 8"/>
          <p:cNvSpPr/>
          <p:nvPr/>
        </p:nvSpPr>
        <p:spPr>
          <a:xfrm>
            <a:off x="6949440" y="2651760"/>
            <a:ext cx="2560320" cy="457200"/>
          </a:xfrm>
          <a:prstGeom prst="rect">
            <a:avLst/>
          </a:prstGeom>
          <a:noFill/>
          <a:ln/>
        </p:spPr>
        <p:txBody>
          <a:bodyPr wrap="square" rtlCol="0" anchor="ctr"/>
          <a:lstStyle/>
          <a:p>
            <a:pPr algn="ctr" indent="0" marL="0">
              <a:buNone/>
            </a:pPr>
            <a:r>
              <a:rPr lang="en-US" sz="2000" b="1" dirty="0">
                <a:solidFill>
                  <a:srgbClr val="1976D2"/>
                </a:solidFill>
                <a:latin typeface="Arial" pitchFamily="34" charset="0"/>
                <a:ea typeface="Arial" pitchFamily="34" charset="-122"/>
                <a:cs typeface="Arial" pitchFamily="34" charset="-120"/>
              </a:rPr>
              <a:t>Growth</a:t>
            </a:r>
            <a:endParaRPr lang="en-US" sz="2000" dirty="0"/>
          </a:p>
        </p:txBody>
      </p:sp>
      <p:sp>
        <p:nvSpPr>
          <p:cNvPr id="11" name="Text 9"/>
          <p:cNvSpPr/>
          <p:nvPr/>
        </p:nvSpPr>
        <p:spPr>
          <a:xfrm>
            <a:off x="6949440" y="3200400"/>
            <a:ext cx="2560320" cy="2011680"/>
          </a:xfrm>
          <a:prstGeom prst="rect">
            <a:avLst/>
          </a:prstGeom>
          <a:noFill/>
          <a:ln/>
        </p:spPr>
        <p:txBody>
          <a:bodyPr wrap="square" rtlCol="0" anchor="ctr"/>
          <a:lstStyle/>
          <a:p>
            <a:pPr algn="l" indent="0" marL="0">
              <a:lnSpc>
                <a:spcPts val="1800"/>
              </a:lnSpc>
              <a:buNone/>
            </a:pPr>
            <a:r>
              <a:rPr lang="en-US" sz="1200" dirty="0">
                <a:solidFill>
                  <a:srgbClr val="212121"/>
                </a:solidFill>
                <a:latin typeface="Arial" pitchFamily="34" charset="0"/>
                <a:ea typeface="Arial" pitchFamily="34" charset="-122"/>
                <a:cs typeface="Arial" pitchFamily="34" charset="-120"/>
              </a:rPr>
              <a:t>Scale your business with strategic planning and execution. Our growth strategies are designed to expand market reach while maintaining quality and customer satisfaction.</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274320"/>
            <a:ext cx="8229600" cy="548640"/>
          </a:xfrm>
          <a:prstGeom prst="rect">
            <a:avLst/>
          </a:prstGeom>
          <a:noFill/>
          <a:ln/>
        </p:spPr>
        <p:txBody>
          <a:bodyPr wrap="square" rtlCol="0" anchor="ctr"/>
          <a:lstStyle/>
          <a:p>
            <a:pPr indent="0" marL="0">
              <a:buNone/>
            </a:pPr>
            <a:r>
              <a:rPr lang="en-US" sz="2800" b="1" dirty="0">
                <a:solidFill>
                  <a:srgbClr val="2E7D32"/>
                </a:solidFill>
                <a:latin typeface="Arial" pitchFamily="34" charset="0"/>
                <a:ea typeface="Arial" pitchFamily="34" charset="-122"/>
                <a:cs typeface="Arial" pitchFamily="34" charset="-120"/>
              </a:rPr>
              <a:t>Layout Type 3: Stacked Content Layout</a:t>
            </a:r>
            <a:endParaRPr lang="en-US" sz="2800" dirty="0"/>
          </a:p>
        </p:txBody>
      </p:sp>
      <p:sp>
        <p:nvSpPr>
          <p:cNvPr id="3" name="Shape 1"/>
          <p:cNvSpPr/>
          <p:nvPr/>
        </p:nvSpPr>
        <p:spPr>
          <a:xfrm>
            <a:off x="457200" y="1097280"/>
            <a:ext cx="3657600" cy="1645920"/>
          </a:xfrm>
          <a:prstGeom prst="rect">
            <a:avLst/>
          </a:prstGeom>
          <a:solidFill>
            <a:srgbClr val="F5F5F5"/>
          </a:solidFill>
          <a:ln w="12700">
            <a:solidFill>
              <a:srgbClr val="E0E0E0"/>
            </a:solidFill>
            <a:prstDash val="solid"/>
          </a:ln>
        </p:spPr>
      </p:sp>
      <p:sp>
        <p:nvSpPr>
          <p:cNvPr id="4" name="Text 2"/>
          <p:cNvSpPr/>
          <p:nvPr/>
        </p:nvSpPr>
        <p:spPr>
          <a:xfrm>
            <a:off x="457200" y="1737360"/>
            <a:ext cx="3657600" cy="365760"/>
          </a:xfrm>
          <a:prstGeom prst="rect">
            <a:avLst/>
          </a:prstGeom>
          <a:noFill/>
          <a:ln/>
        </p:spPr>
        <p:txBody>
          <a:bodyPr wrap="square" rtlCol="0" anchor="ctr"/>
          <a:lstStyle/>
          <a:p>
            <a:pPr algn="ctr" indent="0" marL="0">
              <a:buNone/>
            </a:pPr>
            <a:r>
              <a:rPr lang="en-US" sz="1400" dirty="0">
                <a:solidFill>
                  <a:srgbClr val="212121"/>
                </a:solidFill>
              </a:rPr>
              <a:t>Image 1</a:t>
            </a:r>
            <a:endParaRPr lang="en-US" sz="1400" dirty="0"/>
          </a:p>
          <a:p>
            <a:pPr algn="ctr" indent="0" marL="0">
              <a:buNone/>
            </a:pPr>
            <a:r>
              <a:rPr lang="en-US" sz="1400" dirty="0">
                <a:solidFill>
                  <a:srgbClr val="212121"/>
                </a:solidFill>
              </a:rPr>
              <a:t>Placeholder</a:t>
            </a:r>
            <a:endParaRPr lang="en-US" sz="1400" dirty="0"/>
          </a:p>
        </p:txBody>
      </p:sp>
      <p:sp>
        <p:nvSpPr>
          <p:cNvPr id="5" name="Shape 3"/>
          <p:cNvSpPr/>
          <p:nvPr/>
        </p:nvSpPr>
        <p:spPr>
          <a:xfrm>
            <a:off x="457200" y="2926080"/>
            <a:ext cx="3657600" cy="1645920"/>
          </a:xfrm>
          <a:prstGeom prst="rect">
            <a:avLst/>
          </a:prstGeom>
          <a:solidFill>
            <a:srgbClr val="F5F5F5"/>
          </a:solidFill>
          <a:ln w="12700">
            <a:solidFill>
              <a:srgbClr val="E0E0E0"/>
            </a:solidFill>
            <a:prstDash val="solid"/>
          </a:ln>
        </p:spPr>
      </p:sp>
      <p:sp>
        <p:nvSpPr>
          <p:cNvPr id="6" name="Text 4"/>
          <p:cNvSpPr/>
          <p:nvPr/>
        </p:nvSpPr>
        <p:spPr>
          <a:xfrm>
            <a:off x="457200" y="3566160"/>
            <a:ext cx="3657600" cy="365760"/>
          </a:xfrm>
          <a:prstGeom prst="rect">
            <a:avLst/>
          </a:prstGeom>
          <a:noFill/>
          <a:ln/>
        </p:spPr>
        <p:txBody>
          <a:bodyPr wrap="square" rtlCol="0" anchor="ctr"/>
          <a:lstStyle/>
          <a:p>
            <a:pPr algn="ctr" indent="0" marL="0">
              <a:buNone/>
            </a:pPr>
            <a:r>
              <a:rPr lang="en-US" sz="1400" dirty="0">
                <a:solidFill>
                  <a:srgbClr val="212121"/>
                </a:solidFill>
              </a:rPr>
              <a:t>Image 2</a:t>
            </a:r>
            <a:endParaRPr lang="en-US" sz="1400" dirty="0"/>
          </a:p>
          <a:p>
            <a:pPr algn="ctr" indent="0" marL="0">
              <a:buNone/>
            </a:pPr>
            <a:r>
              <a:rPr lang="en-US" sz="1400" dirty="0">
                <a:solidFill>
                  <a:srgbClr val="212121"/>
                </a:solidFill>
              </a:rPr>
              <a:t>Placeholder</a:t>
            </a:r>
            <a:endParaRPr lang="en-US" sz="1400" dirty="0"/>
          </a:p>
        </p:txBody>
      </p:sp>
      <p:sp>
        <p:nvSpPr>
          <p:cNvPr id="7" name="Text 5"/>
          <p:cNvSpPr/>
          <p:nvPr/>
        </p:nvSpPr>
        <p:spPr>
          <a:xfrm>
            <a:off x="4572000" y="1097280"/>
            <a:ext cx="4114800" cy="365760"/>
          </a:xfrm>
          <a:prstGeom prst="rect">
            <a:avLst/>
          </a:prstGeom>
          <a:noFill/>
          <a:ln/>
        </p:spPr>
        <p:txBody>
          <a:bodyPr wrap="square" rtlCol="0" anchor="ctr"/>
          <a:lstStyle/>
          <a:p>
            <a:pPr indent="0" marL="0">
              <a:buNone/>
            </a:pPr>
            <a:r>
              <a:rPr lang="en-US" sz="1800" b="1" dirty="0">
                <a:solidFill>
                  <a:srgbClr val="1976D2"/>
                </a:solidFill>
                <a:latin typeface="Arial" pitchFamily="34" charset="0"/>
                <a:ea typeface="Arial" pitchFamily="34" charset="-122"/>
                <a:cs typeface="Arial" pitchFamily="34" charset="-120"/>
              </a:rPr>
              <a:t>Digital Transformation Strategy</a:t>
            </a:r>
            <a:endParaRPr lang="en-US" sz="1800" dirty="0"/>
          </a:p>
        </p:txBody>
      </p:sp>
      <p:sp>
        <p:nvSpPr>
          <p:cNvPr id="8" name="Text 6"/>
          <p:cNvSpPr/>
          <p:nvPr/>
        </p:nvSpPr>
        <p:spPr>
          <a:xfrm>
            <a:off x="4572000" y="1554480"/>
            <a:ext cx="4114800" cy="1188720"/>
          </a:xfrm>
          <a:prstGeom prst="rect">
            <a:avLst/>
          </a:prstGeom>
          <a:noFill/>
          <a:ln/>
        </p:spPr>
        <p:txBody>
          <a:bodyPr wrap="square" rtlCol="0" anchor="ctr"/>
          <a:lstStyle/>
          <a:p>
            <a:pPr indent="0" marL="0">
              <a:lnSpc>
                <a:spcPts val="1800"/>
              </a:lnSpc>
              <a:buNone/>
            </a:pPr>
            <a:r>
              <a:rPr lang="en-US" sz="1300" dirty="0">
                <a:solidFill>
                  <a:srgbClr val="212121"/>
                </a:solidFill>
                <a:latin typeface="Arial" pitchFamily="34" charset="0"/>
                <a:ea typeface="Arial" pitchFamily="34" charset="-122"/>
                <a:cs typeface="Arial" pitchFamily="34" charset="-120"/>
              </a:rPr>
              <a:t>Modern businesses require comprehensive digital transformation strategies to remain competitive. Our approach integrates technology, processes, and people to create sustainable change that drives growth and innovation. We focus on practical implementation that delivers immediate value while building long-term capabilities.</a:t>
            </a:r>
            <a:endParaRPr lang="en-US" sz="1300" dirty="0"/>
          </a:p>
        </p:txBody>
      </p:sp>
      <p:sp>
        <p:nvSpPr>
          <p:cNvPr id="9" name="Text 7"/>
          <p:cNvSpPr/>
          <p:nvPr/>
        </p:nvSpPr>
        <p:spPr>
          <a:xfrm>
            <a:off x="4572000" y="2926080"/>
            <a:ext cx="4114800" cy="365760"/>
          </a:xfrm>
          <a:prstGeom prst="rect">
            <a:avLst/>
          </a:prstGeom>
          <a:noFill/>
          <a:ln/>
        </p:spPr>
        <p:txBody>
          <a:bodyPr wrap="square" rtlCol="0" anchor="ctr"/>
          <a:lstStyle/>
          <a:p>
            <a:pPr indent="0" marL="0">
              <a:buNone/>
            </a:pPr>
            <a:r>
              <a:rPr lang="en-US" sz="1800" b="1" dirty="0">
                <a:solidFill>
                  <a:srgbClr val="1976D2"/>
                </a:solidFill>
                <a:latin typeface="Arial" pitchFamily="34" charset="0"/>
                <a:ea typeface="Arial" pitchFamily="34" charset="-122"/>
                <a:cs typeface="Arial" pitchFamily="34" charset="-120"/>
              </a:rPr>
              <a:t>Implementation Excellence</a:t>
            </a:r>
            <a:endParaRPr lang="en-US" sz="1800" dirty="0"/>
          </a:p>
        </p:txBody>
      </p:sp>
      <p:sp>
        <p:nvSpPr>
          <p:cNvPr id="10" name="Text 8"/>
          <p:cNvSpPr/>
          <p:nvPr/>
        </p:nvSpPr>
        <p:spPr>
          <a:xfrm>
            <a:off x="4572000" y="3383280"/>
            <a:ext cx="4114800" cy="1188720"/>
          </a:xfrm>
          <a:prstGeom prst="rect">
            <a:avLst/>
          </a:prstGeom>
          <a:noFill/>
          <a:ln/>
        </p:spPr>
        <p:txBody>
          <a:bodyPr wrap="square" rtlCol="0" anchor="ctr"/>
          <a:lstStyle/>
          <a:p>
            <a:pPr indent="0" marL="0">
              <a:lnSpc>
                <a:spcPts val="1800"/>
              </a:lnSpc>
              <a:buNone/>
            </a:pPr>
            <a:r>
              <a:rPr lang="en-US" sz="1300" dirty="0">
                <a:solidFill>
                  <a:srgbClr val="212121"/>
                </a:solidFill>
                <a:latin typeface="Arial" pitchFamily="34" charset="0"/>
                <a:ea typeface="Arial" pitchFamily="34" charset="-122"/>
                <a:cs typeface="Arial" pitchFamily="34" charset="-120"/>
              </a:rPr>
              <a:t>Success depends on flawless execution and continuous optimization. Our implementation methodology ensures smooth transitions, minimal disruption, and maximum adoption. We provide comprehensive support throughout the transformation journey, from initial planning to full deployment and beyond.</a:t>
            </a:r>
            <a:endParaRPr lang="en-US" sz="13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1976D2"/>
        </a:solidFill>
      </p:bgPr>
    </p:bg>
    <p:spTree>
      <p:nvGrpSpPr>
        <p:cNvPr id="1" name=""/>
        <p:cNvGrpSpPr/>
        <p:nvPr/>
      </p:nvGrpSpPr>
      <p:grpSpPr>
        <a:xfrm>
          <a:off x="0" y="0"/>
          <a:ext cx="0" cy="0"/>
          <a:chOff x="0" y="0"/>
          <a:chExt cx="0" cy="0"/>
        </a:xfrm>
      </p:grpSpPr>
      <p:sp>
        <p:nvSpPr>
          <p:cNvPr id="2" name="Text 0"/>
          <p:cNvSpPr/>
          <p:nvPr/>
        </p:nvSpPr>
        <p:spPr>
          <a:xfrm>
            <a:off x="914400" y="1371600"/>
            <a:ext cx="7315200" cy="914400"/>
          </a:xfrm>
          <a:prstGeom prst="rect">
            <a:avLst/>
          </a:prstGeom>
          <a:noFill/>
          <a:ln/>
        </p:spPr>
        <p:txBody>
          <a:bodyPr wrap="square" rtlCol="0" anchor="ctr"/>
          <a:lstStyle/>
          <a:p>
            <a:pPr algn="ctr" indent="0" marL="0">
              <a:buNone/>
            </a:pPr>
            <a:r>
              <a:rPr lang="en-US" sz="4000" b="1" dirty="0">
                <a:solidFill>
                  <a:srgbClr val="FFFFFF"/>
                </a:solidFill>
                <a:latin typeface="Arial" pitchFamily="34" charset="0"/>
                <a:ea typeface="Arial" pitchFamily="34" charset="-122"/>
                <a:cs typeface="Arial" pitchFamily="34" charset="-120"/>
              </a:rPr>
              <a:t>Transform Your Business</a:t>
            </a:r>
            <a:endParaRPr lang="en-US" sz="4000" dirty="0"/>
          </a:p>
        </p:txBody>
      </p:sp>
      <p:sp>
        <p:nvSpPr>
          <p:cNvPr id="3" name="Text 1"/>
          <p:cNvSpPr/>
          <p:nvPr/>
        </p:nvSpPr>
        <p:spPr>
          <a:xfrm>
            <a:off x="914400" y="2468880"/>
            <a:ext cx="7315200" cy="731520"/>
          </a:xfrm>
          <a:prstGeom prst="rect">
            <a:avLst/>
          </a:prstGeom>
          <a:noFill/>
          <a:ln/>
        </p:spPr>
        <p:txBody>
          <a:bodyPr wrap="square" rtlCol="0" anchor="ctr"/>
          <a:lstStyle/>
          <a:p>
            <a:pPr algn="ctr" indent="0" marL="0">
              <a:buNone/>
            </a:pPr>
            <a:r>
              <a:rPr lang="en-US" sz="2000" dirty="0">
                <a:solidFill>
                  <a:srgbClr val="FFFFFF"/>
                </a:solidFill>
                <a:latin typeface="Arial" pitchFamily="34" charset="0"/>
                <a:ea typeface="Arial" pitchFamily="34" charset="-122"/>
                <a:cs typeface="Arial" pitchFamily="34" charset="-120"/>
              </a:rPr>
              <a:t>Unlock potential through strategic innovation and operational excellence</a:t>
            </a:r>
            <a:endParaRPr lang="en-US" sz="2000" dirty="0"/>
          </a:p>
        </p:txBody>
      </p:sp>
      <p:sp>
        <p:nvSpPr>
          <p:cNvPr id="4" name="Shape 2"/>
          <p:cNvSpPr/>
          <p:nvPr/>
        </p:nvSpPr>
        <p:spPr>
          <a:xfrm>
            <a:off x="3657600" y="3474720"/>
            <a:ext cx="1828800" cy="548640"/>
          </a:xfrm>
          <a:prstGeom prst="rect">
            <a:avLst>
              <a:gd name="adj" fmla="val 16667"/>
            </a:avLst>
          </a:prstGeom>
          <a:solidFill>
            <a:srgbClr val="FF8F00"/>
          </a:solidFill>
          <a:ln w="12700">
            <a:solidFill>
              <a:srgbClr val="FF8F00"/>
            </a:solidFill>
            <a:prstDash val="solid"/>
          </a:ln>
        </p:spPr>
      </p:sp>
      <p:sp>
        <p:nvSpPr>
          <p:cNvPr id="5" name="Text 3"/>
          <p:cNvSpPr/>
          <p:nvPr/>
        </p:nvSpPr>
        <p:spPr>
          <a:xfrm>
            <a:off x="3657600" y="3474720"/>
            <a:ext cx="1828800" cy="548640"/>
          </a:xfrm>
          <a:prstGeom prst="rect">
            <a:avLst/>
          </a:prstGeom>
          <a:noFill/>
          <a:ln/>
        </p:spPr>
        <p:txBody>
          <a:bodyPr wrap="square" rtlCol="0" anchor="ctr"/>
          <a:lstStyle/>
          <a:p>
            <a:pPr algn="ctr" indent="0" marL="0">
              <a:buNone/>
            </a:pPr>
            <a:r>
              <a:rPr lang="en-US" sz="1600" b="1" dirty="0">
                <a:solidFill>
                  <a:srgbClr val="FFFFFF"/>
                </a:solidFill>
                <a:latin typeface="Arial" pitchFamily="34" charset="0"/>
                <a:ea typeface="Arial" pitchFamily="34" charset="-122"/>
                <a:cs typeface="Arial" pitchFamily="34" charset="-120"/>
              </a:rPr>
              <a:t>Get Started</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274320"/>
            <a:ext cx="8229600" cy="548640"/>
          </a:xfrm>
          <a:prstGeom prst="rect">
            <a:avLst/>
          </a:prstGeom>
          <a:noFill/>
          <a:ln/>
        </p:spPr>
        <p:txBody>
          <a:bodyPr wrap="square" rtlCol="0" anchor="ctr"/>
          <a:lstStyle/>
          <a:p>
            <a:pPr indent="0" marL="0">
              <a:buNone/>
            </a:pPr>
            <a:r>
              <a:rPr lang="en-US" sz="2800" b="1" dirty="0">
                <a:solidFill>
                  <a:srgbClr val="2E7D32"/>
                </a:solidFill>
                <a:latin typeface="Arial" pitchFamily="34" charset="0"/>
                <a:ea typeface="Arial" pitchFamily="34" charset="-122"/>
                <a:cs typeface="Arial" pitchFamily="34" charset="-120"/>
              </a:rPr>
              <a:t>Performance Dashboard</a:t>
            </a:r>
            <a:endParaRPr lang="en-US" sz="2800" dirty="0"/>
          </a:p>
        </p:txBody>
      </p:sp>
      <p:sp>
        <p:nvSpPr>
          <p:cNvPr id="3" name="Shape 1"/>
          <p:cNvSpPr/>
          <p:nvPr/>
        </p:nvSpPr>
        <p:spPr>
          <a:xfrm>
            <a:off x="457200" y="1371600"/>
            <a:ext cx="1828800" cy="1097280"/>
          </a:xfrm>
          <a:prstGeom prst="rect">
            <a:avLst>
              <a:gd name="adj" fmla="val 8333"/>
            </a:avLst>
          </a:prstGeom>
          <a:solidFill>
            <a:srgbClr val="F5F5F5"/>
          </a:solidFill>
          <a:ln w="12700">
            <a:solidFill>
              <a:srgbClr val="E0E0E0"/>
            </a:solidFill>
            <a:prstDash val="solid"/>
          </a:ln>
        </p:spPr>
      </p:sp>
      <p:sp>
        <p:nvSpPr>
          <p:cNvPr id="4" name="Text 2"/>
          <p:cNvSpPr/>
          <p:nvPr/>
        </p:nvSpPr>
        <p:spPr>
          <a:xfrm>
            <a:off x="457200" y="1554480"/>
            <a:ext cx="1828800" cy="457200"/>
          </a:xfrm>
          <a:prstGeom prst="rect">
            <a:avLst/>
          </a:prstGeom>
          <a:noFill/>
          <a:ln/>
        </p:spPr>
        <p:txBody>
          <a:bodyPr wrap="square" rtlCol="0" anchor="ctr"/>
          <a:lstStyle/>
          <a:p>
            <a:pPr algn="ctr" indent="0" marL="0">
              <a:buNone/>
            </a:pPr>
            <a:r>
              <a:rPr lang="en-US" sz="2400" b="1" dirty="0">
                <a:solidFill>
                  <a:srgbClr val="4CAF50"/>
                </a:solidFill>
                <a:latin typeface="Arial" pitchFamily="34" charset="0"/>
                <a:ea typeface="Arial" pitchFamily="34" charset="-122"/>
                <a:cs typeface="Arial" pitchFamily="34" charset="-120"/>
              </a:rPr>
              <a:t>+24%</a:t>
            </a:r>
            <a:endParaRPr lang="en-US" sz="2400" dirty="0"/>
          </a:p>
        </p:txBody>
      </p:sp>
      <p:sp>
        <p:nvSpPr>
          <p:cNvPr id="5" name="Text 3"/>
          <p:cNvSpPr/>
          <p:nvPr/>
        </p:nvSpPr>
        <p:spPr>
          <a:xfrm>
            <a:off x="457200" y="2011680"/>
            <a:ext cx="1828800" cy="27432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Revenue Growth</a:t>
            </a:r>
            <a:endParaRPr lang="en-US" sz="1200" dirty="0"/>
          </a:p>
        </p:txBody>
      </p:sp>
      <p:sp>
        <p:nvSpPr>
          <p:cNvPr id="6" name="Shape 4"/>
          <p:cNvSpPr/>
          <p:nvPr/>
        </p:nvSpPr>
        <p:spPr>
          <a:xfrm>
            <a:off x="2514600" y="1371600"/>
            <a:ext cx="1828800" cy="1097280"/>
          </a:xfrm>
          <a:prstGeom prst="rect">
            <a:avLst>
              <a:gd name="adj" fmla="val 8333"/>
            </a:avLst>
          </a:prstGeom>
          <a:solidFill>
            <a:srgbClr val="F5F5F5"/>
          </a:solidFill>
          <a:ln w="12700">
            <a:solidFill>
              <a:srgbClr val="E0E0E0"/>
            </a:solidFill>
            <a:prstDash val="solid"/>
          </a:ln>
        </p:spPr>
      </p:sp>
      <p:sp>
        <p:nvSpPr>
          <p:cNvPr id="7" name="Text 5"/>
          <p:cNvSpPr/>
          <p:nvPr/>
        </p:nvSpPr>
        <p:spPr>
          <a:xfrm>
            <a:off x="2514600" y="1554480"/>
            <a:ext cx="1828800" cy="457200"/>
          </a:xfrm>
          <a:prstGeom prst="rect">
            <a:avLst/>
          </a:prstGeom>
          <a:noFill/>
          <a:ln/>
        </p:spPr>
        <p:txBody>
          <a:bodyPr wrap="square" rtlCol="0" anchor="ctr"/>
          <a:lstStyle/>
          <a:p>
            <a:pPr algn="ctr" indent="0" marL="0">
              <a:buNone/>
            </a:pPr>
            <a:r>
              <a:rPr lang="en-US" sz="2400" b="1" dirty="0">
                <a:solidFill>
                  <a:srgbClr val="1976D2"/>
                </a:solidFill>
                <a:latin typeface="Arial" pitchFamily="34" charset="0"/>
                <a:ea typeface="Arial" pitchFamily="34" charset="-122"/>
                <a:cs typeface="Arial" pitchFamily="34" charset="-120"/>
              </a:rPr>
              <a:t>94%</a:t>
            </a:r>
            <a:endParaRPr lang="en-US" sz="2400" dirty="0"/>
          </a:p>
        </p:txBody>
      </p:sp>
      <p:sp>
        <p:nvSpPr>
          <p:cNvPr id="8" name="Text 6"/>
          <p:cNvSpPr/>
          <p:nvPr/>
        </p:nvSpPr>
        <p:spPr>
          <a:xfrm>
            <a:off x="2514600" y="2011680"/>
            <a:ext cx="1828800" cy="27432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Customer Satisfaction</a:t>
            </a:r>
            <a:endParaRPr lang="en-US" sz="1200" dirty="0"/>
          </a:p>
        </p:txBody>
      </p:sp>
      <p:sp>
        <p:nvSpPr>
          <p:cNvPr id="9" name="Shape 7"/>
          <p:cNvSpPr/>
          <p:nvPr/>
        </p:nvSpPr>
        <p:spPr>
          <a:xfrm>
            <a:off x="4572000" y="1371600"/>
            <a:ext cx="1828800" cy="1097280"/>
          </a:xfrm>
          <a:prstGeom prst="rect">
            <a:avLst>
              <a:gd name="adj" fmla="val 8333"/>
            </a:avLst>
          </a:prstGeom>
          <a:solidFill>
            <a:srgbClr val="F5F5F5"/>
          </a:solidFill>
          <a:ln w="12700">
            <a:solidFill>
              <a:srgbClr val="E0E0E0"/>
            </a:solidFill>
            <a:prstDash val="solid"/>
          </a:ln>
        </p:spPr>
      </p:sp>
      <p:sp>
        <p:nvSpPr>
          <p:cNvPr id="10" name="Text 8"/>
          <p:cNvSpPr/>
          <p:nvPr/>
        </p:nvSpPr>
        <p:spPr>
          <a:xfrm>
            <a:off x="4572000" y="1554480"/>
            <a:ext cx="1828800" cy="457200"/>
          </a:xfrm>
          <a:prstGeom prst="rect">
            <a:avLst/>
          </a:prstGeom>
          <a:noFill/>
          <a:ln/>
        </p:spPr>
        <p:txBody>
          <a:bodyPr wrap="square" rtlCol="0" anchor="ctr"/>
          <a:lstStyle/>
          <a:p>
            <a:pPr algn="ctr" indent="0" marL="0">
              <a:buNone/>
            </a:pPr>
            <a:r>
              <a:rPr lang="en-US" sz="2400" b="1" dirty="0">
                <a:solidFill>
                  <a:srgbClr val="FF8F00"/>
                </a:solidFill>
                <a:latin typeface="Arial" pitchFamily="34" charset="0"/>
                <a:ea typeface="Arial" pitchFamily="34" charset="-122"/>
                <a:cs typeface="Arial" pitchFamily="34" charset="-120"/>
              </a:rPr>
              <a:t>+12%</a:t>
            </a:r>
            <a:endParaRPr lang="en-US" sz="2400" dirty="0"/>
          </a:p>
        </p:txBody>
      </p:sp>
      <p:sp>
        <p:nvSpPr>
          <p:cNvPr id="11" name="Text 9"/>
          <p:cNvSpPr/>
          <p:nvPr/>
        </p:nvSpPr>
        <p:spPr>
          <a:xfrm>
            <a:off x="4572000" y="2011680"/>
            <a:ext cx="1828800" cy="27432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Market Share</a:t>
            </a:r>
            <a:endParaRPr lang="en-US" sz="1200" dirty="0"/>
          </a:p>
        </p:txBody>
      </p:sp>
      <p:sp>
        <p:nvSpPr>
          <p:cNvPr id="12" name="Shape 10"/>
          <p:cNvSpPr/>
          <p:nvPr/>
        </p:nvSpPr>
        <p:spPr>
          <a:xfrm>
            <a:off x="6629400" y="1371600"/>
            <a:ext cx="1828800" cy="1097280"/>
          </a:xfrm>
          <a:prstGeom prst="rect">
            <a:avLst>
              <a:gd name="adj" fmla="val 8333"/>
            </a:avLst>
          </a:prstGeom>
          <a:solidFill>
            <a:srgbClr val="F5F5F5"/>
          </a:solidFill>
          <a:ln w="12700">
            <a:solidFill>
              <a:srgbClr val="E0E0E0"/>
            </a:solidFill>
            <a:prstDash val="solid"/>
          </a:ln>
        </p:spPr>
      </p:sp>
      <p:sp>
        <p:nvSpPr>
          <p:cNvPr id="13" name="Text 11"/>
          <p:cNvSpPr/>
          <p:nvPr/>
        </p:nvSpPr>
        <p:spPr>
          <a:xfrm>
            <a:off x="6629400" y="1554480"/>
            <a:ext cx="1828800" cy="457200"/>
          </a:xfrm>
          <a:prstGeom prst="rect">
            <a:avLst/>
          </a:prstGeom>
          <a:noFill/>
          <a:ln/>
        </p:spPr>
        <p:txBody>
          <a:bodyPr wrap="square" rtlCol="0" anchor="ctr"/>
          <a:lstStyle/>
          <a:p>
            <a:pPr algn="ctr" indent="0" marL="0">
              <a:buNone/>
            </a:pPr>
            <a:r>
              <a:rPr lang="en-US" sz="2400" b="1" dirty="0">
                <a:solidFill>
                  <a:srgbClr val="2E7D32"/>
                </a:solidFill>
                <a:latin typeface="Arial" pitchFamily="34" charset="0"/>
                <a:ea typeface="Arial" pitchFamily="34" charset="-122"/>
                <a:cs typeface="Arial" pitchFamily="34" charset="-120"/>
              </a:rPr>
              <a:t>+18%</a:t>
            </a:r>
            <a:endParaRPr lang="en-US" sz="2400" dirty="0"/>
          </a:p>
        </p:txBody>
      </p:sp>
      <p:sp>
        <p:nvSpPr>
          <p:cNvPr id="14" name="Text 12"/>
          <p:cNvSpPr/>
          <p:nvPr/>
        </p:nvSpPr>
        <p:spPr>
          <a:xfrm>
            <a:off x="6629400" y="2011680"/>
            <a:ext cx="1828800" cy="27432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Efficiency Gain</a:t>
            </a:r>
            <a:endParaRPr lang="en-US" sz="1200" dirty="0"/>
          </a:p>
        </p:txBody>
      </p:sp>
      <p:sp>
        <p:nvSpPr>
          <p:cNvPr id="15" name="Shape 13"/>
          <p:cNvSpPr/>
          <p:nvPr/>
        </p:nvSpPr>
        <p:spPr>
          <a:xfrm>
            <a:off x="914400" y="2743200"/>
            <a:ext cx="7315200" cy="1828800"/>
          </a:xfrm>
          <a:prstGeom prst="rect">
            <a:avLst/>
          </a:prstGeom>
          <a:solidFill>
            <a:srgbClr val="F5F5F5"/>
          </a:solidFill>
          <a:ln w="12700">
            <a:solidFill>
              <a:srgbClr val="E0E0E0"/>
            </a:solidFill>
            <a:prstDash val="solid"/>
          </a:ln>
        </p:spPr>
      </p:sp>
      <p:sp>
        <p:nvSpPr>
          <p:cNvPr id="16" name="Text 14"/>
          <p:cNvSpPr/>
          <p:nvPr/>
        </p:nvSpPr>
        <p:spPr>
          <a:xfrm>
            <a:off x="914400" y="3383280"/>
            <a:ext cx="7315200" cy="548640"/>
          </a:xfrm>
          <a:prstGeom prst="rect">
            <a:avLst/>
          </a:prstGeom>
          <a:noFill/>
          <a:ln/>
        </p:spPr>
        <p:txBody>
          <a:bodyPr wrap="square" rtlCol="0" anchor="ctr"/>
          <a:lstStyle/>
          <a:p>
            <a:pPr algn="ctr" indent="0" marL="0">
              <a:buNone/>
            </a:pPr>
            <a:r>
              <a:rPr lang="en-US" sz="1600" dirty="0">
                <a:solidFill>
                  <a:srgbClr val="212121"/>
                </a:solidFill>
                <a:latin typeface="Arial" pitchFamily="34" charset="0"/>
                <a:ea typeface="Arial" pitchFamily="34" charset="-122"/>
                <a:cs typeface="Arial" pitchFamily="34" charset="-120"/>
              </a:rPr>
              <a:t>Performance Trends Chart</a:t>
            </a:r>
            <a:endParaRPr lang="en-US" sz="1600" dirty="0"/>
          </a:p>
          <a:p>
            <a:pPr algn="ctr" indent="0" marL="0">
              <a:buNone/>
            </a:pPr>
            <a:r>
              <a:rPr lang="en-US" sz="1600" dirty="0">
                <a:solidFill>
                  <a:srgbClr val="212121"/>
                </a:solidFill>
                <a:latin typeface="Arial" pitchFamily="34" charset="0"/>
                <a:ea typeface="Arial" pitchFamily="34" charset="-122"/>
                <a:cs typeface="Arial" pitchFamily="34" charset="-120"/>
              </a:rPr>
              <a:t>(Interactive Dashboard Element)</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274320"/>
            <a:ext cx="8229600" cy="548640"/>
          </a:xfrm>
          <a:prstGeom prst="rect">
            <a:avLst/>
          </a:prstGeom>
          <a:noFill/>
          <a:ln/>
        </p:spPr>
        <p:txBody>
          <a:bodyPr wrap="square" rtlCol="0" anchor="ctr"/>
          <a:lstStyle/>
          <a:p>
            <a:pPr indent="0" marL="0">
              <a:buNone/>
            </a:pPr>
            <a:r>
              <a:rPr lang="en-US" sz="2800" b="1" dirty="0">
                <a:solidFill>
                  <a:srgbClr val="2E7D32"/>
                </a:solidFill>
                <a:latin typeface="Arial" pitchFamily="34" charset="0"/>
                <a:ea typeface="Arial" pitchFamily="34" charset="-122"/>
                <a:cs typeface="Arial" pitchFamily="34" charset="-120"/>
              </a:rPr>
              <a:t>Implementation Timeline</a:t>
            </a:r>
            <a:endParaRPr lang="en-US" sz="2800" dirty="0"/>
          </a:p>
        </p:txBody>
      </p:sp>
      <p:sp>
        <p:nvSpPr>
          <p:cNvPr id="3" name="Shape 1"/>
          <p:cNvSpPr/>
          <p:nvPr/>
        </p:nvSpPr>
        <p:spPr>
          <a:xfrm>
            <a:off x="914400" y="2286000"/>
            <a:ext cx="7315200" cy="0"/>
          </a:xfrm>
          <a:prstGeom prst="line">
            <a:avLst/>
          </a:prstGeom>
          <a:noFill/>
          <a:ln w="38100">
            <a:solidFill>
              <a:srgbClr val="1976D2"/>
            </a:solidFill>
            <a:prstDash val="solid"/>
          </a:ln>
        </p:spPr>
      </p:sp>
      <p:sp>
        <p:nvSpPr>
          <p:cNvPr id="4" name="Shape 2"/>
          <p:cNvSpPr/>
          <p:nvPr/>
        </p:nvSpPr>
        <p:spPr>
          <a:xfrm>
            <a:off x="1280160" y="2194560"/>
            <a:ext cx="182880" cy="182880"/>
          </a:xfrm>
          <a:prstGeom prst="ellipse">
            <a:avLst/>
          </a:prstGeom>
          <a:solidFill>
            <a:srgbClr val="FF8F00"/>
          </a:solidFill>
          <a:ln w="25400">
            <a:solidFill>
              <a:srgbClr val="1976D2"/>
            </a:solidFill>
            <a:prstDash val="solid"/>
          </a:ln>
        </p:spPr>
      </p:sp>
      <p:sp>
        <p:nvSpPr>
          <p:cNvPr id="5" name="Text 3"/>
          <p:cNvSpPr/>
          <p:nvPr/>
        </p:nvSpPr>
        <p:spPr>
          <a:xfrm>
            <a:off x="685800" y="1554480"/>
            <a:ext cx="1371600" cy="274320"/>
          </a:xfrm>
          <a:prstGeom prst="rect">
            <a:avLst/>
          </a:prstGeom>
          <a:noFill/>
          <a:ln/>
        </p:spPr>
        <p:txBody>
          <a:bodyPr wrap="square" rtlCol="0" anchor="ctr"/>
          <a:lstStyle/>
          <a:p>
            <a:pPr algn="ctr" indent="0" marL="0">
              <a:buNone/>
            </a:pPr>
            <a:r>
              <a:rPr lang="en-US" sz="1400" b="1" dirty="0">
                <a:solidFill>
                  <a:srgbClr val="1976D2"/>
                </a:solidFill>
                <a:latin typeface="Arial" pitchFamily="34" charset="0"/>
                <a:ea typeface="Arial" pitchFamily="34" charset="-122"/>
                <a:cs typeface="Arial" pitchFamily="34" charset="-120"/>
              </a:rPr>
              <a:t>Planning</a:t>
            </a:r>
            <a:endParaRPr lang="en-US" sz="1400" dirty="0"/>
          </a:p>
        </p:txBody>
      </p:sp>
      <p:sp>
        <p:nvSpPr>
          <p:cNvPr id="6" name="Text 4"/>
          <p:cNvSpPr/>
          <p:nvPr/>
        </p:nvSpPr>
        <p:spPr>
          <a:xfrm>
            <a:off x="685800" y="1828800"/>
            <a:ext cx="1371600" cy="182880"/>
          </a:xfrm>
          <a:prstGeom prst="rect">
            <a:avLst/>
          </a:prstGeom>
          <a:noFill/>
          <a:ln/>
        </p:spPr>
        <p:txBody>
          <a:bodyPr wrap="square" rtlCol="0" anchor="ctr"/>
          <a:lstStyle/>
          <a:p>
            <a:pPr algn="ctr" indent="0" marL="0">
              <a:buNone/>
            </a:pPr>
            <a:r>
              <a:rPr lang="en-US" sz="1000" dirty="0">
                <a:solidFill>
                  <a:srgbClr val="FF8F00"/>
                </a:solidFill>
                <a:latin typeface="Arial" pitchFamily="34" charset="0"/>
                <a:ea typeface="Arial" pitchFamily="34" charset="-122"/>
                <a:cs typeface="Arial" pitchFamily="34" charset="-120"/>
              </a:rPr>
              <a:t>2 weeks</a:t>
            </a:r>
            <a:endParaRPr lang="en-US" sz="1000" dirty="0"/>
          </a:p>
        </p:txBody>
      </p:sp>
      <p:sp>
        <p:nvSpPr>
          <p:cNvPr id="7" name="Text 5"/>
          <p:cNvSpPr/>
          <p:nvPr/>
        </p:nvSpPr>
        <p:spPr>
          <a:xfrm>
            <a:off x="457200" y="2560320"/>
            <a:ext cx="1828800" cy="914400"/>
          </a:xfrm>
          <a:prstGeom prst="rect">
            <a:avLst/>
          </a:prstGeom>
          <a:noFill/>
          <a:ln/>
        </p:spPr>
        <p:txBody>
          <a:bodyPr wrap="square" rtlCol="0" anchor="ctr"/>
          <a:lstStyle/>
          <a:p>
            <a:pPr algn="ctr" indent="0" marL="0">
              <a:lnSpc>
                <a:spcPts val="1400"/>
              </a:lnSpc>
              <a:buNone/>
            </a:pPr>
            <a:r>
              <a:rPr lang="en-US" sz="1000" dirty="0">
                <a:solidFill>
                  <a:srgbClr val="212121"/>
                </a:solidFill>
                <a:latin typeface="Arial" pitchFamily="34" charset="0"/>
                <a:ea typeface="Arial" pitchFamily="34" charset="-122"/>
                <a:cs typeface="Arial" pitchFamily="34" charset="-120"/>
              </a:rPr>
              <a:t>Strategic analysis and roadmap development</a:t>
            </a:r>
            <a:endParaRPr lang="en-US" sz="1000" dirty="0"/>
          </a:p>
        </p:txBody>
      </p:sp>
      <p:sp>
        <p:nvSpPr>
          <p:cNvPr id="8" name="Shape 6"/>
          <p:cNvSpPr/>
          <p:nvPr/>
        </p:nvSpPr>
        <p:spPr>
          <a:xfrm>
            <a:off x="3291840" y="2194560"/>
            <a:ext cx="182880" cy="182880"/>
          </a:xfrm>
          <a:prstGeom prst="ellipse">
            <a:avLst/>
          </a:prstGeom>
          <a:solidFill>
            <a:srgbClr val="FF8F00"/>
          </a:solidFill>
          <a:ln w="25400">
            <a:solidFill>
              <a:srgbClr val="1976D2"/>
            </a:solidFill>
            <a:prstDash val="solid"/>
          </a:ln>
        </p:spPr>
      </p:sp>
      <p:sp>
        <p:nvSpPr>
          <p:cNvPr id="9" name="Text 7"/>
          <p:cNvSpPr/>
          <p:nvPr/>
        </p:nvSpPr>
        <p:spPr>
          <a:xfrm>
            <a:off x="2697480" y="1554480"/>
            <a:ext cx="1371600" cy="274320"/>
          </a:xfrm>
          <a:prstGeom prst="rect">
            <a:avLst/>
          </a:prstGeom>
          <a:noFill/>
          <a:ln/>
        </p:spPr>
        <p:txBody>
          <a:bodyPr wrap="square" rtlCol="0" anchor="ctr"/>
          <a:lstStyle/>
          <a:p>
            <a:pPr algn="ctr" indent="0" marL="0">
              <a:buNone/>
            </a:pPr>
            <a:r>
              <a:rPr lang="en-US" sz="1400" b="1" dirty="0">
                <a:solidFill>
                  <a:srgbClr val="1976D2"/>
                </a:solidFill>
                <a:latin typeface="Arial" pitchFamily="34" charset="0"/>
                <a:ea typeface="Arial" pitchFamily="34" charset="-122"/>
                <a:cs typeface="Arial" pitchFamily="34" charset="-120"/>
              </a:rPr>
              <a:t>Design</a:t>
            </a:r>
            <a:endParaRPr lang="en-US" sz="1400" dirty="0"/>
          </a:p>
        </p:txBody>
      </p:sp>
      <p:sp>
        <p:nvSpPr>
          <p:cNvPr id="10" name="Text 8"/>
          <p:cNvSpPr/>
          <p:nvPr/>
        </p:nvSpPr>
        <p:spPr>
          <a:xfrm>
            <a:off x="2697480" y="1828800"/>
            <a:ext cx="1371600" cy="182880"/>
          </a:xfrm>
          <a:prstGeom prst="rect">
            <a:avLst/>
          </a:prstGeom>
          <a:noFill/>
          <a:ln/>
        </p:spPr>
        <p:txBody>
          <a:bodyPr wrap="square" rtlCol="0" anchor="ctr"/>
          <a:lstStyle/>
          <a:p>
            <a:pPr algn="ctr" indent="0" marL="0">
              <a:buNone/>
            </a:pPr>
            <a:r>
              <a:rPr lang="en-US" sz="1000" dirty="0">
                <a:solidFill>
                  <a:srgbClr val="FF8F00"/>
                </a:solidFill>
                <a:latin typeface="Arial" pitchFamily="34" charset="0"/>
                <a:ea typeface="Arial" pitchFamily="34" charset="-122"/>
                <a:cs typeface="Arial" pitchFamily="34" charset="-120"/>
              </a:rPr>
              <a:t>3 weeks</a:t>
            </a:r>
            <a:endParaRPr lang="en-US" sz="1000" dirty="0"/>
          </a:p>
        </p:txBody>
      </p:sp>
      <p:sp>
        <p:nvSpPr>
          <p:cNvPr id="11" name="Text 9"/>
          <p:cNvSpPr/>
          <p:nvPr/>
        </p:nvSpPr>
        <p:spPr>
          <a:xfrm>
            <a:off x="2468880" y="2560320"/>
            <a:ext cx="1828800" cy="914400"/>
          </a:xfrm>
          <a:prstGeom prst="rect">
            <a:avLst/>
          </a:prstGeom>
          <a:noFill/>
          <a:ln/>
        </p:spPr>
        <p:txBody>
          <a:bodyPr wrap="square" rtlCol="0" anchor="ctr"/>
          <a:lstStyle/>
          <a:p>
            <a:pPr algn="ctr" indent="0" marL="0">
              <a:lnSpc>
                <a:spcPts val="1400"/>
              </a:lnSpc>
              <a:buNone/>
            </a:pPr>
            <a:r>
              <a:rPr lang="en-US" sz="1000" dirty="0">
                <a:solidFill>
                  <a:srgbClr val="212121"/>
                </a:solidFill>
                <a:latin typeface="Arial" pitchFamily="34" charset="0"/>
                <a:ea typeface="Arial" pitchFamily="34" charset="-122"/>
                <a:cs typeface="Arial" pitchFamily="34" charset="-120"/>
              </a:rPr>
              <a:t>Solution architecture and prototyping</a:t>
            </a:r>
            <a:endParaRPr lang="en-US" sz="1000" dirty="0"/>
          </a:p>
        </p:txBody>
      </p:sp>
      <p:sp>
        <p:nvSpPr>
          <p:cNvPr id="12" name="Shape 10"/>
          <p:cNvSpPr/>
          <p:nvPr/>
        </p:nvSpPr>
        <p:spPr>
          <a:xfrm>
            <a:off x="5303520" y="2194560"/>
            <a:ext cx="182880" cy="182880"/>
          </a:xfrm>
          <a:prstGeom prst="ellipse">
            <a:avLst/>
          </a:prstGeom>
          <a:solidFill>
            <a:srgbClr val="FF8F00"/>
          </a:solidFill>
          <a:ln w="25400">
            <a:solidFill>
              <a:srgbClr val="1976D2"/>
            </a:solidFill>
            <a:prstDash val="solid"/>
          </a:ln>
        </p:spPr>
      </p:sp>
      <p:sp>
        <p:nvSpPr>
          <p:cNvPr id="13" name="Text 11"/>
          <p:cNvSpPr/>
          <p:nvPr/>
        </p:nvSpPr>
        <p:spPr>
          <a:xfrm>
            <a:off x="4709160" y="1554480"/>
            <a:ext cx="1371600" cy="274320"/>
          </a:xfrm>
          <a:prstGeom prst="rect">
            <a:avLst/>
          </a:prstGeom>
          <a:noFill/>
          <a:ln/>
        </p:spPr>
        <p:txBody>
          <a:bodyPr wrap="square" rtlCol="0" anchor="ctr"/>
          <a:lstStyle/>
          <a:p>
            <a:pPr algn="ctr" indent="0" marL="0">
              <a:buNone/>
            </a:pPr>
            <a:r>
              <a:rPr lang="en-US" sz="1400" b="1" dirty="0">
                <a:solidFill>
                  <a:srgbClr val="1976D2"/>
                </a:solidFill>
                <a:latin typeface="Arial" pitchFamily="34" charset="0"/>
                <a:ea typeface="Arial" pitchFamily="34" charset="-122"/>
                <a:cs typeface="Arial" pitchFamily="34" charset="-120"/>
              </a:rPr>
              <a:t>Development</a:t>
            </a:r>
            <a:endParaRPr lang="en-US" sz="1400" dirty="0"/>
          </a:p>
        </p:txBody>
      </p:sp>
      <p:sp>
        <p:nvSpPr>
          <p:cNvPr id="14" name="Text 12"/>
          <p:cNvSpPr/>
          <p:nvPr/>
        </p:nvSpPr>
        <p:spPr>
          <a:xfrm>
            <a:off x="4709160" y="1828800"/>
            <a:ext cx="1371600" cy="182880"/>
          </a:xfrm>
          <a:prstGeom prst="rect">
            <a:avLst/>
          </a:prstGeom>
          <a:noFill/>
          <a:ln/>
        </p:spPr>
        <p:txBody>
          <a:bodyPr wrap="square" rtlCol="0" anchor="ctr"/>
          <a:lstStyle/>
          <a:p>
            <a:pPr algn="ctr" indent="0" marL="0">
              <a:buNone/>
            </a:pPr>
            <a:r>
              <a:rPr lang="en-US" sz="1000" dirty="0">
                <a:solidFill>
                  <a:srgbClr val="FF8F00"/>
                </a:solidFill>
                <a:latin typeface="Arial" pitchFamily="34" charset="0"/>
                <a:ea typeface="Arial" pitchFamily="34" charset="-122"/>
                <a:cs typeface="Arial" pitchFamily="34" charset="-120"/>
              </a:rPr>
              <a:t>6 weeks</a:t>
            </a:r>
            <a:endParaRPr lang="en-US" sz="1000" dirty="0"/>
          </a:p>
        </p:txBody>
      </p:sp>
      <p:sp>
        <p:nvSpPr>
          <p:cNvPr id="15" name="Text 13"/>
          <p:cNvSpPr/>
          <p:nvPr/>
        </p:nvSpPr>
        <p:spPr>
          <a:xfrm>
            <a:off x="4480560" y="2560320"/>
            <a:ext cx="1828800" cy="914400"/>
          </a:xfrm>
          <a:prstGeom prst="rect">
            <a:avLst/>
          </a:prstGeom>
          <a:noFill/>
          <a:ln/>
        </p:spPr>
        <p:txBody>
          <a:bodyPr wrap="square" rtlCol="0" anchor="ctr"/>
          <a:lstStyle/>
          <a:p>
            <a:pPr algn="ctr" indent="0" marL="0">
              <a:lnSpc>
                <a:spcPts val="1400"/>
              </a:lnSpc>
              <a:buNone/>
            </a:pPr>
            <a:r>
              <a:rPr lang="en-US" sz="1000" dirty="0">
                <a:solidFill>
                  <a:srgbClr val="212121"/>
                </a:solidFill>
                <a:latin typeface="Arial" pitchFamily="34" charset="0"/>
                <a:ea typeface="Arial" pitchFamily="34" charset="-122"/>
                <a:cs typeface="Arial" pitchFamily="34" charset="-120"/>
              </a:rPr>
              <a:t>Implementation and testing</a:t>
            </a:r>
            <a:endParaRPr lang="en-US" sz="1000" dirty="0"/>
          </a:p>
        </p:txBody>
      </p:sp>
      <p:sp>
        <p:nvSpPr>
          <p:cNvPr id="16" name="Shape 14"/>
          <p:cNvSpPr/>
          <p:nvPr/>
        </p:nvSpPr>
        <p:spPr>
          <a:xfrm>
            <a:off x="7315200" y="2194560"/>
            <a:ext cx="182880" cy="182880"/>
          </a:xfrm>
          <a:prstGeom prst="ellipse">
            <a:avLst/>
          </a:prstGeom>
          <a:solidFill>
            <a:srgbClr val="FF8F00"/>
          </a:solidFill>
          <a:ln w="25400">
            <a:solidFill>
              <a:srgbClr val="1976D2"/>
            </a:solidFill>
            <a:prstDash val="solid"/>
          </a:ln>
        </p:spPr>
      </p:sp>
      <p:sp>
        <p:nvSpPr>
          <p:cNvPr id="17" name="Text 15"/>
          <p:cNvSpPr/>
          <p:nvPr/>
        </p:nvSpPr>
        <p:spPr>
          <a:xfrm>
            <a:off x="6720840" y="1554480"/>
            <a:ext cx="1371600" cy="274320"/>
          </a:xfrm>
          <a:prstGeom prst="rect">
            <a:avLst/>
          </a:prstGeom>
          <a:noFill/>
          <a:ln/>
        </p:spPr>
        <p:txBody>
          <a:bodyPr wrap="square" rtlCol="0" anchor="ctr"/>
          <a:lstStyle/>
          <a:p>
            <a:pPr algn="ctr" indent="0" marL="0">
              <a:buNone/>
            </a:pPr>
            <a:r>
              <a:rPr lang="en-US" sz="1400" b="1" dirty="0">
                <a:solidFill>
                  <a:srgbClr val="1976D2"/>
                </a:solidFill>
                <a:latin typeface="Arial" pitchFamily="34" charset="0"/>
                <a:ea typeface="Arial" pitchFamily="34" charset="-122"/>
                <a:cs typeface="Arial" pitchFamily="34" charset="-120"/>
              </a:rPr>
              <a:t>Deployment</a:t>
            </a:r>
            <a:endParaRPr lang="en-US" sz="1400" dirty="0"/>
          </a:p>
        </p:txBody>
      </p:sp>
      <p:sp>
        <p:nvSpPr>
          <p:cNvPr id="18" name="Text 16"/>
          <p:cNvSpPr/>
          <p:nvPr/>
        </p:nvSpPr>
        <p:spPr>
          <a:xfrm>
            <a:off x="6720840" y="1828800"/>
            <a:ext cx="1371600" cy="182880"/>
          </a:xfrm>
          <a:prstGeom prst="rect">
            <a:avLst/>
          </a:prstGeom>
          <a:noFill/>
          <a:ln/>
        </p:spPr>
        <p:txBody>
          <a:bodyPr wrap="square" rtlCol="0" anchor="ctr"/>
          <a:lstStyle/>
          <a:p>
            <a:pPr algn="ctr" indent="0" marL="0">
              <a:buNone/>
            </a:pPr>
            <a:r>
              <a:rPr lang="en-US" sz="1000" dirty="0">
                <a:solidFill>
                  <a:srgbClr val="FF8F00"/>
                </a:solidFill>
                <a:latin typeface="Arial" pitchFamily="34" charset="0"/>
                <a:ea typeface="Arial" pitchFamily="34" charset="-122"/>
                <a:cs typeface="Arial" pitchFamily="34" charset="-120"/>
              </a:rPr>
              <a:t>2 weeks</a:t>
            </a:r>
            <a:endParaRPr lang="en-US" sz="1000" dirty="0"/>
          </a:p>
        </p:txBody>
      </p:sp>
      <p:sp>
        <p:nvSpPr>
          <p:cNvPr id="19" name="Text 17"/>
          <p:cNvSpPr/>
          <p:nvPr/>
        </p:nvSpPr>
        <p:spPr>
          <a:xfrm>
            <a:off x="6492240" y="2560320"/>
            <a:ext cx="1828800" cy="914400"/>
          </a:xfrm>
          <a:prstGeom prst="rect">
            <a:avLst/>
          </a:prstGeom>
          <a:noFill/>
          <a:ln/>
        </p:spPr>
        <p:txBody>
          <a:bodyPr wrap="square" rtlCol="0" anchor="ctr"/>
          <a:lstStyle/>
          <a:p>
            <a:pPr algn="ctr" indent="0" marL="0">
              <a:lnSpc>
                <a:spcPts val="1400"/>
              </a:lnSpc>
              <a:buNone/>
            </a:pPr>
            <a:r>
              <a:rPr lang="en-US" sz="1000" dirty="0">
                <a:solidFill>
                  <a:srgbClr val="212121"/>
                </a:solidFill>
                <a:latin typeface="Arial" pitchFamily="34" charset="0"/>
                <a:ea typeface="Arial" pitchFamily="34" charset="-122"/>
                <a:cs typeface="Arial" pitchFamily="34" charset="-120"/>
              </a:rPr>
              <a:t>Go-live and optimization</a:t>
            </a:r>
            <a:endParaRPr lang="en-US" sz="1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274320"/>
            <a:ext cx="8229600" cy="548640"/>
          </a:xfrm>
          <a:prstGeom prst="rect">
            <a:avLst/>
          </a:prstGeom>
          <a:noFill/>
          <a:ln/>
        </p:spPr>
        <p:txBody>
          <a:bodyPr wrap="square" rtlCol="0" anchor="ctr"/>
          <a:lstStyle/>
          <a:p>
            <a:pPr indent="0" marL="0">
              <a:buNone/>
            </a:pPr>
            <a:r>
              <a:rPr lang="en-US" sz="2800" b="1" dirty="0">
                <a:solidFill>
                  <a:srgbClr val="2E7D32"/>
                </a:solidFill>
                <a:latin typeface="Arial" pitchFamily="34" charset="0"/>
                <a:ea typeface="Arial" pitchFamily="34" charset="-122"/>
                <a:cs typeface="Arial" pitchFamily="34" charset="-120"/>
              </a:rPr>
              <a:t>Solution Comparison</a:t>
            </a:r>
            <a:endParaRPr lang="en-US" sz="2800" dirty="0"/>
          </a:p>
        </p:txBody>
      </p:sp>
      <p:sp>
        <p:nvSpPr>
          <p:cNvPr id="3" name="Shape 1"/>
          <p:cNvSpPr/>
          <p:nvPr/>
        </p:nvSpPr>
        <p:spPr>
          <a:xfrm>
            <a:off x="914400" y="1097280"/>
            <a:ext cx="1828800" cy="457200"/>
          </a:xfrm>
          <a:prstGeom prst="rect">
            <a:avLst/>
          </a:prstGeom>
          <a:solidFill>
            <a:srgbClr val="1976D2"/>
          </a:solidFill>
          <a:ln w="12700">
            <a:solidFill>
              <a:srgbClr val="E0E0E0"/>
            </a:solidFill>
            <a:prstDash val="solid"/>
          </a:ln>
        </p:spPr>
      </p:sp>
      <p:sp>
        <p:nvSpPr>
          <p:cNvPr id="4" name="Text 2"/>
          <p:cNvSpPr/>
          <p:nvPr/>
        </p:nvSpPr>
        <p:spPr>
          <a:xfrm>
            <a:off x="914400" y="1097280"/>
            <a:ext cx="1828800" cy="457200"/>
          </a:xfrm>
          <a:prstGeom prst="rect">
            <a:avLst/>
          </a:prstGeom>
          <a:noFill/>
          <a:ln/>
        </p:spPr>
        <p:txBody>
          <a:bodyPr wrap="square" rtlCol="0" anchor="ctr"/>
          <a:lstStyle/>
          <a:p>
            <a:pPr algn="ctr" indent="0" marL="0">
              <a:buNone/>
            </a:pPr>
            <a:r>
              <a:rPr lang="en-US" sz="1400" b="1" dirty="0">
                <a:solidFill>
                  <a:srgbClr val="FFFFFF"/>
                </a:solidFill>
                <a:latin typeface="Arial" pitchFamily="34" charset="0"/>
                <a:ea typeface="Arial" pitchFamily="34" charset="-122"/>
                <a:cs typeface="Arial" pitchFamily="34" charset="-120"/>
              </a:rPr>
              <a:t>Features</a:t>
            </a:r>
            <a:endParaRPr lang="en-US" sz="1400" dirty="0"/>
          </a:p>
        </p:txBody>
      </p:sp>
      <p:sp>
        <p:nvSpPr>
          <p:cNvPr id="5" name="Shape 3"/>
          <p:cNvSpPr/>
          <p:nvPr/>
        </p:nvSpPr>
        <p:spPr>
          <a:xfrm>
            <a:off x="2743200" y="1097280"/>
            <a:ext cx="1828800" cy="457200"/>
          </a:xfrm>
          <a:prstGeom prst="rect">
            <a:avLst/>
          </a:prstGeom>
          <a:solidFill>
            <a:srgbClr val="1976D2"/>
          </a:solidFill>
          <a:ln w="12700">
            <a:solidFill>
              <a:srgbClr val="E0E0E0"/>
            </a:solidFill>
            <a:prstDash val="solid"/>
          </a:ln>
        </p:spPr>
      </p:sp>
      <p:sp>
        <p:nvSpPr>
          <p:cNvPr id="6" name="Text 4"/>
          <p:cNvSpPr/>
          <p:nvPr/>
        </p:nvSpPr>
        <p:spPr>
          <a:xfrm>
            <a:off x="2743200" y="1097280"/>
            <a:ext cx="1828800" cy="457200"/>
          </a:xfrm>
          <a:prstGeom prst="rect">
            <a:avLst/>
          </a:prstGeom>
          <a:noFill/>
          <a:ln/>
        </p:spPr>
        <p:txBody>
          <a:bodyPr wrap="square" rtlCol="0" anchor="ctr"/>
          <a:lstStyle/>
          <a:p>
            <a:pPr algn="ctr" indent="0" marL="0">
              <a:buNone/>
            </a:pPr>
            <a:r>
              <a:rPr lang="en-US" sz="1400" b="1" dirty="0">
                <a:solidFill>
                  <a:srgbClr val="FFFFFF"/>
                </a:solidFill>
                <a:latin typeface="Arial" pitchFamily="34" charset="0"/>
                <a:ea typeface="Arial" pitchFamily="34" charset="-122"/>
                <a:cs typeface="Arial" pitchFamily="34" charset="-120"/>
              </a:rPr>
              <a:t>Basic</a:t>
            </a:r>
            <a:endParaRPr lang="en-US" sz="1400" dirty="0"/>
          </a:p>
        </p:txBody>
      </p:sp>
      <p:sp>
        <p:nvSpPr>
          <p:cNvPr id="7" name="Shape 5"/>
          <p:cNvSpPr/>
          <p:nvPr/>
        </p:nvSpPr>
        <p:spPr>
          <a:xfrm>
            <a:off x="4572000" y="1097280"/>
            <a:ext cx="1828800" cy="457200"/>
          </a:xfrm>
          <a:prstGeom prst="rect">
            <a:avLst/>
          </a:prstGeom>
          <a:solidFill>
            <a:srgbClr val="1976D2"/>
          </a:solidFill>
          <a:ln w="12700">
            <a:solidFill>
              <a:srgbClr val="E0E0E0"/>
            </a:solidFill>
            <a:prstDash val="solid"/>
          </a:ln>
        </p:spPr>
      </p:sp>
      <p:sp>
        <p:nvSpPr>
          <p:cNvPr id="8" name="Text 6"/>
          <p:cNvSpPr/>
          <p:nvPr/>
        </p:nvSpPr>
        <p:spPr>
          <a:xfrm>
            <a:off x="4572000" y="1097280"/>
            <a:ext cx="1828800" cy="457200"/>
          </a:xfrm>
          <a:prstGeom prst="rect">
            <a:avLst/>
          </a:prstGeom>
          <a:noFill/>
          <a:ln/>
        </p:spPr>
        <p:txBody>
          <a:bodyPr wrap="square" rtlCol="0" anchor="ctr"/>
          <a:lstStyle/>
          <a:p>
            <a:pPr algn="ctr" indent="0" marL="0">
              <a:buNone/>
            </a:pPr>
            <a:r>
              <a:rPr lang="en-US" sz="1400" b="1" dirty="0">
                <a:solidFill>
                  <a:srgbClr val="FFFFFF"/>
                </a:solidFill>
                <a:latin typeface="Arial" pitchFamily="34" charset="0"/>
                <a:ea typeface="Arial" pitchFamily="34" charset="-122"/>
                <a:cs typeface="Arial" pitchFamily="34" charset="-120"/>
              </a:rPr>
              <a:t>Premium</a:t>
            </a:r>
            <a:endParaRPr lang="en-US" sz="1400" dirty="0"/>
          </a:p>
        </p:txBody>
      </p:sp>
      <p:sp>
        <p:nvSpPr>
          <p:cNvPr id="9" name="Shape 7"/>
          <p:cNvSpPr/>
          <p:nvPr/>
        </p:nvSpPr>
        <p:spPr>
          <a:xfrm>
            <a:off x="6400800" y="1097280"/>
            <a:ext cx="1828800" cy="457200"/>
          </a:xfrm>
          <a:prstGeom prst="rect">
            <a:avLst/>
          </a:prstGeom>
          <a:solidFill>
            <a:srgbClr val="1976D2"/>
          </a:solidFill>
          <a:ln w="12700">
            <a:solidFill>
              <a:srgbClr val="E0E0E0"/>
            </a:solidFill>
            <a:prstDash val="solid"/>
          </a:ln>
        </p:spPr>
      </p:sp>
      <p:sp>
        <p:nvSpPr>
          <p:cNvPr id="10" name="Text 8"/>
          <p:cNvSpPr/>
          <p:nvPr/>
        </p:nvSpPr>
        <p:spPr>
          <a:xfrm>
            <a:off x="6400800" y="1097280"/>
            <a:ext cx="1828800" cy="457200"/>
          </a:xfrm>
          <a:prstGeom prst="rect">
            <a:avLst/>
          </a:prstGeom>
          <a:noFill/>
          <a:ln/>
        </p:spPr>
        <p:txBody>
          <a:bodyPr wrap="square" rtlCol="0" anchor="ctr"/>
          <a:lstStyle/>
          <a:p>
            <a:pPr algn="ctr" indent="0" marL="0">
              <a:buNone/>
            </a:pPr>
            <a:r>
              <a:rPr lang="en-US" sz="1400" b="1" dirty="0">
                <a:solidFill>
                  <a:srgbClr val="FFFFFF"/>
                </a:solidFill>
                <a:latin typeface="Arial" pitchFamily="34" charset="0"/>
                <a:ea typeface="Arial" pitchFamily="34" charset="-122"/>
                <a:cs typeface="Arial" pitchFamily="34" charset="-120"/>
              </a:rPr>
              <a:t>Enterprise</a:t>
            </a:r>
            <a:endParaRPr lang="en-US" sz="1400" dirty="0"/>
          </a:p>
        </p:txBody>
      </p:sp>
      <p:sp>
        <p:nvSpPr>
          <p:cNvPr id="11" name="Shape 9"/>
          <p:cNvSpPr/>
          <p:nvPr/>
        </p:nvSpPr>
        <p:spPr>
          <a:xfrm>
            <a:off x="914400" y="1554480"/>
            <a:ext cx="1828800" cy="457200"/>
          </a:xfrm>
          <a:prstGeom prst="rect">
            <a:avLst/>
          </a:prstGeom>
          <a:solidFill>
            <a:srgbClr val="F5F5F5"/>
          </a:solidFill>
          <a:ln w="12700">
            <a:solidFill>
              <a:srgbClr val="E0E0E0"/>
            </a:solidFill>
            <a:prstDash val="solid"/>
          </a:ln>
        </p:spPr>
      </p:sp>
      <p:sp>
        <p:nvSpPr>
          <p:cNvPr id="12" name="Text 10"/>
          <p:cNvSpPr/>
          <p:nvPr/>
        </p:nvSpPr>
        <p:spPr>
          <a:xfrm>
            <a:off x="914400" y="1554480"/>
            <a:ext cx="1828800" cy="457200"/>
          </a:xfrm>
          <a:prstGeom prst="rect">
            <a:avLst/>
          </a:prstGeom>
          <a:noFill/>
          <a:ln/>
        </p:spPr>
        <p:txBody>
          <a:bodyPr wrap="square" rtlCol="0" anchor="ctr"/>
          <a:lstStyle/>
          <a:p>
            <a:pPr algn="ctr" indent="0" marL="0">
              <a:buNone/>
            </a:pPr>
            <a:r>
              <a:rPr lang="en-US" sz="1200" b="1" dirty="0">
                <a:solidFill>
                  <a:srgbClr val="212121"/>
                </a:solidFill>
                <a:latin typeface="Arial" pitchFamily="34" charset="0"/>
                <a:ea typeface="Arial" pitchFamily="34" charset="-122"/>
                <a:cs typeface="Arial" pitchFamily="34" charset="-120"/>
              </a:rPr>
              <a:t>Scalability</a:t>
            </a:r>
            <a:endParaRPr lang="en-US" sz="1200" dirty="0"/>
          </a:p>
        </p:txBody>
      </p:sp>
      <p:sp>
        <p:nvSpPr>
          <p:cNvPr id="13" name="Shape 11"/>
          <p:cNvSpPr/>
          <p:nvPr/>
        </p:nvSpPr>
        <p:spPr>
          <a:xfrm>
            <a:off x="2743200" y="1554480"/>
            <a:ext cx="1828800" cy="457200"/>
          </a:xfrm>
          <a:prstGeom prst="rect">
            <a:avLst/>
          </a:prstGeom>
          <a:solidFill>
            <a:srgbClr val="FFFFFF"/>
          </a:solidFill>
          <a:ln w="12700">
            <a:solidFill>
              <a:srgbClr val="E0E0E0"/>
            </a:solidFill>
            <a:prstDash val="solid"/>
          </a:ln>
        </p:spPr>
      </p:sp>
      <p:sp>
        <p:nvSpPr>
          <p:cNvPr id="14" name="Text 12"/>
          <p:cNvSpPr/>
          <p:nvPr/>
        </p:nvSpPr>
        <p:spPr>
          <a:xfrm>
            <a:off x="2743200" y="1554480"/>
            <a:ext cx="1828800" cy="45720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a:t>
            </a:r>
            <a:endParaRPr lang="en-US" sz="1200" dirty="0"/>
          </a:p>
        </p:txBody>
      </p:sp>
      <p:sp>
        <p:nvSpPr>
          <p:cNvPr id="15" name="Shape 13"/>
          <p:cNvSpPr/>
          <p:nvPr/>
        </p:nvSpPr>
        <p:spPr>
          <a:xfrm>
            <a:off x="4572000" y="1554480"/>
            <a:ext cx="1828800" cy="457200"/>
          </a:xfrm>
          <a:prstGeom prst="rect">
            <a:avLst/>
          </a:prstGeom>
          <a:solidFill>
            <a:srgbClr val="FFFFFF"/>
          </a:solidFill>
          <a:ln w="12700">
            <a:solidFill>
              <a:srgbClr val="E0E0E0"/>
            </a:solidFill>
            <a:prstDash val="solid"/>
          </a:ln>
        </p:spPr>
      </p:sp>
      <p:sp>
        <p:nvSpPr>
          <p:cNvPr id="16" name="Text 14"/>
          <p:cNvSpPr/>
          <p:nvPr/>
        </p:nvSpPr>
        <p:spPr>
          <a:xfrm>
            <a:off x="4572000" y="1554480"/>
            <a:ext cx="1828800" cy="45720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a:t>
            </a:r>
            <a:endParaRPr lang="en-US" sz="1200" dirty="0"/>
          </a:p>
        </p:txBody>
      </p:sp>
      <p:sp>
        <p:nvSpPr>
          <p:cNvPr id="17" name="Shape 15"/>
          <p:cNvSpPr/>
          <p:nvPr/>
        </p:nvSpPr>
        <p:spPr>
          <a:xfrm>
            <a:off x="6400800" y="1554480"/>
            <a:ext cx="1828800" cy="457200"/>
          </a:xfrm>
          <a:prstGeom prst="rect">
            <a:avLst/>
          </a:prstGeom>
          <a:solidFill>
            <a:srgbClr val="FFFFFF"/>
          </a:solidFill>
          <a:ln w="12700">
            <a:solidFill>
              <a:srgbClr val="E0E0E0"/>
            </a:solidFill>
            <a:prstDash val="solid"/>
          </a:ln>
        </p:spPr>
      </p:sp>
      <p:sp>
        <p:nvSpPr>
          <p:cNvPr id="18" name="Text 16"/>
          <p:cNvSpPr/>
          <p:nvPr/>
        </p:nvSpPr>
        <p:spPr>
          <a:xfrm>
            <a:off x="6400800" y="1554480"/>
            <a:ext cx="1828800" cy="45720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a:t>
            </a:r>
            <a:endParaRPr lang="en-US" sz="1200" dirty="0"/>
          </a:p>
        </p:txBody>
      </p:sp>
      <p:sp>
        <p:nvSpPr>
          <p:cNvPr id="19" name="Shape 17"/>
          <p:cNvSpPr/>
          <p:nvPr/>
        </p:nvSpPr>
        <p:spPr>
          <a:xfrm>
            <a:off x="914400" y="2011680"/>
            <a:ext cx="1828800" cy="457200"/>
          </a:xfrm>
          <a:prstGeom prst="rect">
            <a:avLst/>
          </a:prstGeom>
          <a:solidFill>
            <a:srgbClr val="F5F5F5"/>
          </a:solidFill>
          <a:ln w="12700">
            <a:solidFill>
              <a:srgbClr val="E0E0E0"/>
            </a:solidFill>
            <a:prstDash val="solid"/>
          </a:ln>
        </p:spPr>
      </p:sp>
      <p:sp>
        <p:nvSpPr>
          <p:cNvPr id="20" name="Text 18"/>
          <p:cNvSpPr/>
          <p:nvPr/>
        </p:nvSpPr>
        <p:spPr>
          <a:xfrm>
            <a:off x="914400" y="2011680"/>
            <a:ext cx="1828800" cy="457200"/>
          </a:xfrm>
          <a:prstGeom prst="rect">
            <a:avLst/>
          </a:prstGeom>
          <a:noFill/>
          <a:ln/>
        </p:spPr>
        <p:txBody>
          <a:bodyPr wrap="square" rtlCol="0" anchor="ctr"/>
          <a:lstStyle/>
          <a:p>
            <a:pPr algn="ctr" indent="0" marL="0">
              <a:buNone/>
            </a:pPr>
            <a:r>
              <a:rPr lang="en-US" sz="1200" b="1" dirty="0">
                <a:solidFill>
                  <a:srgbClr val="212121"/>
                </a:solidFill>
                <a:latin typeface="Arial" pitchFamily="34" charset="0"/>
                <a:ea typeface="Arial" pitchFamily="34" charset="-122"/>
                <a:cs typeface="Arial" pitchFamily="34" charset="-120"/>
              </a:rPr>
              <a:t>Security</a:t>
            </a:r>
            <a:endParaRPr lang="en-US" sz="1200" dirty="0"/>
          </a:p>
        </p:txBody>
      </p:sp>
      <p:sp>
        <p:nvSpPr>
          <p:cNvPr id="21" name="Shape 19"/>
          <p:cNvSpPr/>
          <p:nvPr/>
        </p:nvSpPr>
        <p:spPr>
          <a:xfrm>
            <a:off x="2743200" y="2011680"/>
            <a:ext cx="1828800" cy="457200"/>
          </a:xfrm>
          <a:prstGeom prst="rect">
            <a:avLst/>
          </a:prstGeom>
          <a:solidFill>
            <a:srgbClr val="FFFFFF"/>
          </a:solidFill>
          <a:ln w="12700">
            <a:solidFill>
              <a:srgbClr val="E0E0E0"/>
            </a:solidFill>
            <a:prstDash val="solid"/>
          </a:ln>
        </p:spPr>
      </p:sp>
      <p:sp>
        <p:nvSpPr>
          <p:cNvPr id="22" name="Text 20"/>
          <p:cNvSpPr/>
          <p:nvPr/>
        </p:nvSpPr>
        <p:spPr>
          <a:xfrm>
            <a:off x="2743200" y="2011680"/>
            <a:ext cx="1828800" cy="45720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a:t>
            </a:r>
            <a:endParaRPr lang="en-US" sz="1200" dirty="0"/>
          </a:p>
        </p:txBody>
      </p:sp>
      <p:sp>
        <p:nvSpPr>
          <p:cNvPr id="23" name="Shape 21"/>
          <p:cNvSpPr/>
          <p:nvPr/>
        </p:nvSpPr>
        <p:spPr>
          <a:xfrm>
            <a:off x="4572000" y="2011680"/>
            <a:ext cx="1828800" cy="457200"/>
          </a:xfrm>
          <a:prstGeom prst="rect">
            <a:avLst/>
          </a:prstGeom>
          <a:solidFill>
            <a:srgbClr val="FFFFFF"/>
          </a:solidFill>
          <a:ln w="12700">
            <a:solidFill>
              <a:srgbClr val="E0E0E0"/>
            </a:solidFill>
            <a:prstDash val="solid"/>
          </a:ln>
        </p:spPr>
      </p:sp>
      <p:sp>
        <p:nvSpPr>
          <p:cNvPr id="24" name="Text 22"/>
          <p:cNvSpPr/>
          <p:nvPr/>
        </p:nvSpPr>
        <p:spPr>
          <a:xfrm>
            <a:off x="4572000" y="2011680"/>
            <a:ext cx="1828800" cy="45720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a:t>
            </a:r>
            <a:endParaRPr lang="en-US" sz="1200" dirty="0"/>
          </a:p>
        </p:txBody>
      </p:sp>
      <p:sp>
        <p:nvSpPr>
          <p:cNvPr id="25" name="Shape 23"/>
          <p:cNvSpPr/>
          <p:nvPr/>
        </p:nvSpPr>
        <p:spPr>
          <a:xfrm>
            <a:off x="6400800" y="2011680"/>
            <a:ext cx="1828800" cy="457200"/>
          </a:xfrm>
          <a:prstGeom prst="rect">
            <a:avLst/>
          </a:prstGeom>
          <a:solidFill>
            <a:srgbClr val="FFFFFF"/>
          </a:solidFill>
          <a:ln w="12700">
            <a:solidFill>
              <a:srgbClr val="E0E0E0"/>
            </a:solidFill>
            <a:prstDash val="solid"/>
          </a:ln>
        </p:spPr>
      </p:sp>
      <p:sp>
        <p:nvSpPr>
          <p:cNvPr id="26" name="Text 24"/>
          <p:cNvSpPr/>
          <p:nvPr/>
        </p:nvSpPr>
        <p:spPr>
          <a:xfrm>
            <a:off x="6400800" y="2011680"/>
            <a:ext cx="1828800" cy="45720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a:t>
            </a:r>
            <a:endParaRPr lang="en-US" sz="1200" dirty="0"/>
          </a:p>
        </p:txBody>
      </p:sp>
      <p:sp>
        <p:nvSpPr>
          <p:cNvPr id="27" name="Shape 25"/>
          <p:cNvSpPr/>
          <p:nvPr/>
        </p:nvSpPr>
        <p:spPr>
          <a:xfrm>
            <a:off x="914400" y="2468880"/>
            <a:ext cx="1828800" cy="457200"/>
          </a:xfrm>
          <a:prstGeom prst="rect">
            <a:avLst/>
          </a:prstGeom>
          <a:solidFill>
            <a:srgbClr val="F5F5F5"/>
          </a:solidFill>
          <a:ln w="12700">
            <a:solidFill>
              <a:srgbClr val="E0E0E0"/>
            </a:solidFill>
            <a:prstDash val="solid"/>
          </a:ln>
        </p:spPr>
      </p:sp>
      <p:sp>
        <p:nvSpPr>
          <p:cNvPr id="28" name="Text 26"/>
          <p:cNvSpPr/>
          <p:nvPr/>
        </p:nvSpPr>
        <p:spPr>
          <a:xfrm>
            <a:off x="914400" y="2468880"/>
            <a:ext cx="1828800" cy="457200"/>
          </a:xfrm>
          <a:prstGeom prst="rect">
            <a:avLst/>
          </a:prstGeom>
          <a:noFill/>
          <a:ln/>
        </p:spPr>
        <p:txBody>
          <a:bodyPr wrap="square" rtlCol="0" anchor="ctr"/>
          <a:lstStyle/>
          <a:p>
            <a:pPr algn="ctr" indent="0" marL="0">
              <a:buNone/>
            </a:pPr>
            <a:r>
              <a:rPr lang="en-US" sz="1200" b="1" dirty="0">
                <a:solidFill>
                  <a:srgbClr val="212121"/>
                </a:solidFill>
                <a:latin typeface="Arial" pitchFamily="34" charset="0"/>
                <a:ea typeface="Arial" pitchFamily="34" charset="-122"/>
                <a:cs typeface="Arial" pitchFamily="34" charset="-120"/>
              </a:rPr>
              <a:t>Support</a:t>
            </a:r>
            <a:endParaRPr lang="en-US" sz="1200" dirty="0"/>
          </a:p>
        </p:txBody>
      </p:sp>
      <p:sp>
        <p:nvSpPr>
          <p:cNvPr id="29" name="Shape 27"/>
          <p:cNvSpPr/>
          <p:nvPr/>
        </p:nvSpPr>
        <p:spPr>
          <a:xfrm>
            <a:off x="2743200" y="2468880"/>
            <a:ext cx="1828800" cy="457200"/>
          </a:xfrm>
          <a:prstGeom prst="rect">
            <a:avLst/>
          </a:prstGeom>
          <a:solidFill>
            <a:srgbClr val="FFFFFF"/>
          </a:solidFill>
          <a:ln w="12700">
            <a:solidFill>
              <a:srgbClr val="E0E0E0"/>
            </a:solidFill>
            <a:prstDash val="solid"/>
          </a:ln>
        </p:spPr>
      </p:sp>
      <p:sp>
        <p:nvSpPr>
          <p:cNvPr id="30" name="Text 28"/>
          <p:cNvSpPr/>
          <p:nvPr/>
        </p:nvSpPr>
        <p:spPr>
          <a:xfrm>
            <a:off x="2743200" y="2468880"/>
            <a:ext cx="1828800" cy="45720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Email</a:t>
            </a:r>
            <a:endParaRPr lang="en-US" sz="1200" dirty="0"/>
          </a:p>
        </p:txBody>
      </p:sp>
      <p:sp>
        <p:nvSpPr>
          <p:cNvPr id="31" name="Shape 29"/>
          <p:cNvSpPr/>
          <p:nvPr/>
        </p:nvSpPr>
        <p:spPr>
          <a:xfrm>
            <a:off x="4572000" y="2468880"/>
            <a:ext cx="1828800" cy="457200"/>
          </a:xfrm>
          <a:prstGeom prst="rect">
            <a:avLst/>
          </a:prstGeom>
          <a:solidFill>
            <a:srgbClr val="FFFFFF"/>
          </a:solidFill>
          <a:ln w="12700">
            <a:solidFill>
              <a:srgbClr val="E0E0E0"/>
            </a:solidFill>
            <a:prstDash val="solid"/>
          </a:ln>
        </p:spPr>
      </p:sp>
      <p:sp>
        <p:nvSpPr>
          <p:cNvPr id="32" name="Text 30"/>
          <p:cNvSpPr/>
          <p:nvPr/>
        </p:nvSpPr>
        <p:spPr>
          <a:xfrm>
            <a:off x="4572000" y="2468880"/>
            <a:ext cx="1828800" cy="45720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24/7</a:t>
            </a:r>
            <a:endParaRPr lang="en-US" sz="1200" dirty="0"/>
          </a:p>
        </p:txBody>
      </p:sp>
      <p:sp>
        <p:nvSpPr>
          <p:cNvPr id="33" name="Shape 31"/>
          <p:cNvSpPr/>
          <p:nvPr/>
        </p:nvSpPr>
        <p:spPr>
          <a:xfrm>
            <a:off x="6400800" y="2468880"/>
            <a:ext cx="1828800" cy="457200"/>
          </a:xfrm>
          <a:prstGeom prst="rect">
            <a:avLst/>
          </a:prstGeom>
          <a:solidFill>
            <a:srgbClr val="FFFFFF"/>
          </a:solidFill>
          <a:ln w="12700">
            <a:solidFill>
              <a:srgbClr val="E0E0E0"/>
            </a:solidFill>
            <a:prstDash val="solid"/>
          </a:ln>
        </p:spPr>
      </p:sp>
      <p:sp>
        <p:nvSpPr>
          <p:cNvPr id="34" name="Text 32"/>
          <p:cNvSpPr/>
          <p:nvPr/>
        </p:nvSpPr>
        <p:spPr>
          <a:xfrm>
            <a:off x="6400800" y="2468880"/>
            <a:ext cx="1828800" cy="45720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Dedicated</a:t>
            </a:r>
            <a:endParaRPr lang="en-US" sz="1200" dirty="0"/>
          </a:p>
        </p:txBody>
      </p:sp>
      <p:sp>
        <p:nvSpPr>
          <p:cNvPr id="35" name="Shape 33"/>
          <p:cNvSpPr/>
          <p:nvPr/>
        </p:nvSpPr>
        <p:spPr>
          <a:xfrm>
            <a:off x="914400" y="2926080"/>
            <a:ext cx="1828800" cy="457200"/>
          </a:xfrm>
          <a:prstGeom prst="rect">
            <a:avLst/>
          </a:prstGeom>
          <a:solidFill>
            <a:srgbClr val="F5F5F5"/>
          </a:solidFill>
          <a:ln w="12700">
            <a:solidFill>
              <a:srgbClr val="E0E0E0"/>
            </a:solidFill>
            <a:prstDash val="solid"/>
          </a:ln>
        </p:spPr>
      </p:sp>
      <p:sp>
        <p:nvSpPr>
          <p:cNvPr id="36" name="Text 34"/>
          <p:cNvSpPr/>
          <p:nvPr/>
        </p:nvSpPr>
        <p:spPr>
          <a:xfrm>
            <a:off x="914400" y="2926080"/>
            <a:ext cx="1828800" cy="457200"/>
          </a:xfrm>
          <a:prstGeom prst="rect">
            <a:avLst/>
          </a:prstGeom>
          <a:noFill/>
          <a:ln/>
        </p:spPr>
        <p:txBody>
          <a:bodyPr wrap="square" rtlCol="0" anchor="ctr"/>
          <a:lstStyle/>
          <a:p>
            <a:pPr algn="ctr" indent="0" marL="0">
              <a:buNone/>
            </a:pPr>
            <a:r>
              <a:rPr lang="en-US" sz="1200" b="1" dirty="0">
                <a:solidFill>
                  <a:srgbClr val="212121"/>
                </a:solidFill>
                <a:latin typeface="Arial" pitchFamily="34" charset="0"/>
                <a:ea typeface="Arial" pitchFamily="34" charset="-122"/>
                <a:cs typeface="Arial" pitchFamily="34" charset="-120"/>
              </a:rPr>
              <a:t>Integration</a:t>
            </a:r>
            <a:endParaRPr lang="en-US" sz="1200" dirty="0"/>
          </a:p>
        </p:txBody>
      </p:sp>
      <p:sp>
        <p:nvSpPr>
          <p:cNvPr id="37" name="Shape 35"/>
          <p:cNvSpPr/>
          <p:nvPr/>
        </p:nvSpPr>
        <p:spPr>
          <a:xfrm>
            <a:off x="2743200" y="2926080"/>
            <a:ext cx="1828800" cy="457200"/>
          </a:xfrm>
          <a:prstGeom prst="rect">
            <a:avLst/>
          </a:prstGeom>
          <a:solidFill>
            <a:srgbClr val="FFFFFF"/>
          </a:solidFill>
          <a:ln w="12700">
            <a:solidFill>
              <a:srgbClr val="E0E0E0"/>
            </a:solidFill>
            <a:prstDash val="solid"/>
          </a:ln>
        </p:spPr>
      </p:sp>
      <p:sp>
        <p:nvSpPr>
          <p:cNvPr id="38" name="Text 36"/>
          <p:cNvSpPr/>
          <p:nvPr/>
        </p:nvSpPr>
        <p:spPr>
          <a:xfrm>
            <a:off x="2743200" y="2926080"/>
            <a:ext cx="1828800" cy="45720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Basic</a:t>
            </a:r>
            <a:endParaRPr lang="en-US" sz="1200" dirty="0"/>
          </a:p>
        </p:txBody>
      </p:sp>
      <p:sp>
        <p:nvSpPr>
          <p:cNvPr id="39" name="Shape 37"/>
          <p:cNvSpPr/>
          <p:nvPr/>
        </p:nvSpPr>
        <p:spPr>
          <a:xfrm>
            <a:off x="4572000" y="2926080"/>
            <a:ext cx="1828800" cy="457200"/>
          </a:xfrm>
          <a:prstGeom prst="rect">
            <a:avLst/>
          </a:prstGeom>
          <a:solidFill>
            <a:srgbClr val="FFFFFF"/>
          </a:solidFill>
          <a:ln w="12700">
            <a:solidFill>
              <a:srgbClr val="E0E0E0"/>
            </a:solidFill>
            <a:prstDash val="solid"/>
          </a:ln>
        </p:spPr>
      </p:sp>
      <p:sp>
        <p:nvSpPr>
          <p:cNvPr id="40" name="Text 38"/>
          <p:cNvSpPr/>
          <p:nvPr/>
        </p:nvSpPr>
        <p:spPr>
          <a:xfrm>
            <a:off x="4572000" y="2926080"/>
            <a:ext cx="1828800" cy="45720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Advanced</a:t>
            </a:r>
            <a:endParaRPr lang="en-US" sz="1200" dirty="0"/>
          </a:p>
        </p:txBody>
      </p:sp>
      <p:sp>
        <p:nvSpPr>
          <p:cNvPr id="41" name="Shape 39"/>
          <p:cNvSpPr/>
          <p:nvPr/>
        </p:nvSpPr>
        <p:spPr>
          <a:xfrm>
            <a:off x="6400800" y="2926080"/>
            <a:ext cx="1828800" cy="457200"/>
          </a:xfrm>
          <a:prstGeom prst="rect">
            <a:avLst/>
          </a:prstGeom>
          <a:solidFill>
            <a:srgbClr val="FFFFFF"/>
          </a:solidFill>
          <a:ln w="12700">
            <a:solidFill>
              <a:srgbClr val="E0E0E0"/>
            </a:solidFill>
            <a:prstDash val="solid"/>
          </a:ln>
        </p:spPr>
      </p:sp>
      <p:sp>
        <p:nvSpPr>
          <p:cNvPr id="42" name="Text 40"/>
          <p:cNvSpPr/>
          <p:nvPr/>
        </p:nvSpPr>
        <p:spPr>
          <a:xfrm>
            <a:off x="6400800" y="2926080"/>
            <a:ext cx="1828800" cy="45720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Custom</a:t>
            </a:r>
            <a:endParaRPr lang="en-US" sz="1200" dirty="0"/>
          </a:p>
        </p:txBody>
      </p:sp>
      <p:sp>
        <p:nvSpPr>
          <p:cNvPr id="43" name="Shape 41"/>
          <p:cNvSpPr/>
          <p:nvPr/>
        </p:nvSpPr>
        <p:spPr>
          <a:xfrm>
            <a:off x="914400" y="3383280"/>
            <a:ext cx="1828800" cy="457200"/>
          </a:xfrm>
          <a:prstGeom prst="rect">
            <a:avLst/>
          </a:prstGeom>
          <a:solidFill>
            <a:srgbClr val="F5F5F5"/>
          </a:solidFill>
          <a:ln w="12700">
            <a:solidFill>
              <a:srgbClr val="E0E0E0"/>
            </a:solidFill>
            <a:prstDash val="solid"/>
          </a:ln>
        </p:spPr>
      </p:sp>
      <p:sp>
        <p:nvSpPr>
          <p:cNvPr id="44" name="Text 42"/>
          <p:cNvSpPr/>
          <p:nvPr/>
        </p:nvSpPr>
        <p:spPr>
          <a:xfrm>
            <a:off x="914400" y="3383280"/>
            <a:ext cx="1828800" cy="457200"/>
          </a:xfrm>
          <a:prstGeom prst="rect">
            <a:avLst/>
          </a:prstGeom>
          <a:noFill/>
          <a:ln/>
        </p:spPr>
        <p:txBody>
          <a:bodyPr wrap="square" rtlCol="0" anchor="ctr"/>
          <a:lstStyle/>
          <a:p>
            <a:pPr algn="ctr" indent="0" marL="0">
              <a:buNone/>
            </a:pPr>
            <a:r>
              <a:rPr lang="en-US" sz="1200" b="1" dirty="0">
                <a:solidFill>
                  <a:srgbClr val="212121"/>
                </a:solidFill>
                <a:latin typeface="Arial" pitchFamily="34" charset="0"/>
                <a:ea typeface="Arial" pitchFamily="34" charset="-122"/>
                <a:cs typeface="Arial" pitchFamily="34" charset="-120"/>
              </a:rPr>
              <a:t>Analytics</a:t>
            </a:r>
            <a:endParaRPr lang="en-US" sz="1200" dirty="0"/>
          </a:p>
        </p:txBody>
      </p:sp>
      <p:sp>
        <p:nvSpPr>
          <p:cNvPr id="45" name="Shape 43"/>
          <p:cNvSpPr/>
          <p:nvPr/>
        </p:nvSpPr>
        <p:spPr>
          <a:xfrm>
            <a:off x="2743200" y="3383280"/>
            <a:ext cx="1828800" cy="457200"/>
          </a:xfrm>
          <a:prstGeom prst="rect">
            <a:avLst/>
          </a:prstGeom>
          <a:solidFill>
            <a:srgbClr val="FFFFFF"/>
          </a:solidFill>
          <a:ln w="12700">
            <a:solidFill>
              <a:srgbClr val="E0E0E0"/>
            </a:solidFill>
            <a:prstDash val="solid"/>
          </a:ln>
        </p:spPr>
      </p:sp>
      <p:sp>
        <p:nvSpPr>
          <p:cNvPr id="46" name="Text 44"/>
          <p:cNvSpPr/>
          <p:nvPr/>
        </p:nvSpPr>
        <p:spPr>
          <a:xfrm>
            <a:off x="2743200" y="3383280"/>
            <a:ext cx="1828800" cy="45720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Standard</a:t>
            </a:r>
            <a:endParaRPr lang="en-US" sz="1200" dirty="0"/>
          </a:p>
        </p:txBody>
      </p:sp>
      <p:sp>
        <p:nvSpPr>
          <p:cNvPr id="47" name="Shape 45"/>
          <p:cNvSpPr/>
          <p:nvPr/>
        </p:nvSpPr>
        <p:spPr>
          <a:xfrm>
            <a:off x="4572000" y="3383280"/>
            <a:ext cx="1828800" cy="457200"/>
          </a:xfrm>
          <a:prstGeom prst="rect">
            <a:avLst/>
          </a:prstGeom>
          <a:solidFill>
            <a:srgbClr val="FFFFFF"/>
          </a:solidFill>
          <a:ln w="12700">
            <a:solidFill>
              <a:srgbClr val="E0E0E0"/>
            </a:solidFill>
            <a:prstDash val="solid"/>
          </a:ln>
        </p:spPr>
      </p:sp>
      <p:sp>
        <p:nvSpPr>
          <p:cNvPr id="48" name="Text 46"/>
          <p:cNvSpPr/>
          <p:nvPr/>
        </p:nvSpPr>
        <p:spPr>
          <a:xfrm>
            <a:off x="4572000" y="3383280"/>
            <a:ext cx="1828800" cy="45720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Advanced</a:t>
            </a:r>
            <a:endParaRPr lang="en-US" sz="1200" dirty="0"/>
          </a:p>
        </p:txBody>
      </p:sp>
      <p:sp>
        <p:nvSpPr>
          <p:cNvPr id="49" name="Shape 47"/>
          <p:cNvSpPr/>
          <p:nvPr/>
        </p:nvSpPr>
        <p:spPr>
          <a:xfrm>
            <a:off x="6400800" y="3383280"/>
            <a:ext cx="1828800" cy="457200"/>
          </a:xfrm>
          <a:prstGeom prst="rect">
            <a:avLst/>
          </a:prstGeom>
          <a:solidFill>
            <a:srgbClr val="FFFFFF"/>
          </a:solidFill>
          <a:ln w="12700">
            <a:solidFill>
              <a:srgbClr val="E0E0E0"/>
            </a:solidFill>
            <a:prstDash val="solid"/>
          </a:ln>
        </p:spPr>
      </p:sp>
      <p:sp>
        <p:nvSpPr>
          <p:cNvPr id="50" name="Text 48"/>
          <p:cNvSpPr/>
          <p:nvPr/>
        </p:nvSpPr>
        <p:spPr>
          <a:xfrm>
            <a:off x="6400800" y="3383280"/>
            <a:ext cx="1828800" cy="45720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AI-Powered</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274320"/>
            <a:ext cx="8229600" cy="548640"/>
          </a:xfrm>
          <a:prstGeom prst="rect">
            <a:avLst/>
          </a:prstGeom>
          <a:noFill/>
          <a:ln/>
        </p:spPr>
        <p:txBody>
          <a:bodyPr wrap="square" rtlCol="0" anchor="ctr"/>
          <a:lstStyle/>
          <a:p>
            <a:pPr indent="0" marL="0">
              <a:buNone/>
            </a:pPr>
            <a:r>
              <a:rPr lang="en-US" sz="2800" b="1" dirty="0">
                <a:solidFill>
                  <a:srgbClr val="2E7D32"/>
                </a:solidFill>
                <a:latin typeface="Arial" pitchFamily="34" charset="0"/>
                <a:ea typeface="Arial" pitchFamily="34" charset="-122"/>
                <a:cs typeface="Arial" pitchFamily="34" charset="-120"/>
              </a:rPr>
              <a:t>Key Statistics</a:t>
            </a:r>
            <a:endParaRPr lang="en-US" sz="2800" dirty="0"/>
          </a:p>
        </p:txBody>
      </p:sp>
      <p:sp>
        <p:nvSpPr>
          <p:cNvPr id="3" name="Shape 1"/>
          <p:cNvSpPr/>
          <p:nvPr/>
        </p:nvSpPr>
        <p:spPr>
          <a:xfrm>
            <a:off x="1554480" y="1097280"/>
            <a:ext cx="1463040" cy="1463040"/>
          </a:xfrm>
          <a:prstGeom prst="ellipse">
            <a:avLst/>
          </a:prstGeom>
          <a:solidFill>
            <a:srgbClr val="4CAF50"/>
          </a:solidFill>
          <a:ln w="12700">
            <a:solidFill>
              <a:srgbClr val="4CAF50"/>
            </a:solidFill>
            <a:prstDash val="solid"/>
          </a:ln>
        </p:spPr>
      </p:sp>
      <p:sp>
        <p:nvSpPr>
          <p:cNvPr id="4" name="Text 2"/>
          <p:cNvSpPr/>
          <p:nvPr/>
        </p:nvSpPr>
        <p:spPr>
          <a:xfrm>
            <a:off x="1554480" y="1645920"/>
            <a:ext cx="1463040" cy="365760"/>
          </a:xfrm>
          <a:prstGeom prst="rect">
            <a:avLst/>
          </a:prstGeom>
          <a:noFill/>
          <a:ln/>
        </p:spPr>
        <p:txBody>
          <a:bodyPr wrap="square" rtlCol="0" anchor="ctr"/>
          <a:lstStyle/>
          <a:p>
            <a:pPr algn="ctr" indent="0" marL="0">
              <a:buNone/>
            </a:pPr>
            <a:r>
              <a:rPr lang="en-US" sz="2000" b="1" dirty="0">
                <a:solidFill>
                  <a:srgbClr val="FFFFFF"/>
                </a:solidFill>
                <a:latin typeface="Arial" pitchFamily="34" charset="0"/>
                <a:ea typeface="Arial" pitchFamily="34" charset="-122"/>
                <a:cs typeface="Arial" pitchFamily="34" charset="-120"/>
              </a:rPr>
              <a:t>500+</a:t>
            </a:r>
            <a:endParaRPr lang="en-US" sz="2000" dirty="0"/>
          </a:p>
        </p:txBody>
      </p:sp>
      <p:sp>
        <p:nvSpPr>
          <p:cNvPr id="5" name="Text 3"/>
          <p:cNvSpPr/>
          <p:nvPr/>
        </p:nvSpPr>
        <p:spPr>
          <a:xfrm>
            <a:off x="1371600" y="2651760"/>
            <a:ext cx="1828800" cy="36576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Projects Completed</a:t>
            </a:r>
            <a:endParaRPr lang="en-US" sz="1200" dirty="0"/>
          </a:p>
        </p:txBody>
      </p:sp>
      <p:sp>
        <p:nvSpPr>
          <p:cNvPr id="6" name="Shape 4"/>
          <p:cNvSpPr/>
          <p:nvPr/>
        </p:nvSpPr>
        <p:spPr>
          <a:xfrm>
            <a:off x="6126480" y="1097280"/>
            <a:ext cx="1463040" cy="1463040"/>
          </a:xfrm>
          <a:prstGeom prst="ellipse">
            <a:avLst/>
          </a:prstGeom>
          <a:solidFill>
            <a:srgbClr val="1976D2"/>
          </a:solidFill>
          <a:ln w="12700">
            <a:solidFill>
              <a:srgbClr val="1976D2"/>
            </a:solidFill>
            <a:prstDash val="solid"/>
          </a:ln>
        </p:spPr>
      </p:sp>
      <p:sp>
        <p:nvSpPr>
          <p:cNvPr id="7" name="Text 5"/>
          <p:cNvSpPr/>
          <p:nvPr/>
        </p:nvSpPr>
        <p:spPr>
          <a:xfrm>
            <a:off x="6126480" y="1645920"/>
            <a:ext cx="1463040" cy="365760"/>
          </a:xfrm>
          <a:prstGeom prst="rect">
            <a:avLst/>
          </a:prstGeom>
          <a:noFill/>
          <a:ln/>
        </p:spPr>
        <p:txBody>
          <a:bodyPr wrap="square" rtlCol="0" anchor="ctr"/>
          <a:lstStyle/>
          <a:p>
            <a:pPr algn="ctr" indent="0" marL="0">
              <a:buNone/>
            </a:pPr>
            <a:r>
              <a:rPr lang="en-US" sz="2000" b="1" dirty="0">
                <a:solidFill>
                  <a:srgbClr val="FFFFFF"/>
                </a:solidFill>
                <a:latin typeface="Arial" pitchFamily="34" charset="0"/>
                <a:ea typeface="Arial" pitchFamily="34" charset="-122"/>
                <a:cs typeface="Arial" pitchFamily="34" charset="-120"/>
              </a:rPr>
              <a:t>98%</a:t>
            </a:r>
            <a:endParaRPr lang="en-US" sz="2000" dirty="0"/>
          </a:p>
        </p:txBody>
      </p:sp>
      <p:sp>
        <p:nvSpPr>
          <p:cNvPr id="8" name="Text 6"/>
          <p:cNvSpPr/>
          <p:nvPr/>
        </p:nvSpPr>
        <p:spPr>
          <a:xfrm>
            <a:off x="5943600" y="2651760"/>
            <a:ext cx="1828800" cy="36576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Client Satisfaction</a:t>
            </a:r>
            <a:endParaRPr lang="en-US" sz="1200" dirty="0"/>
          </a:p>
        </p:txBody>
      </p:sp>
      <p:sp>
        <p:nvSpPr>
          <p:cNvPr id="9" name="Shape 7"/>
          <p:cNvSpPr/>
          <p:nvPr/>
        </p:nvSpPr>
        <p:spPr>
          <a:xfrm>
            <a:off x="1554480" y="2926080"/>
            <a:ext cx="1463040" cy="1463040"/>
          </a:xfrm>
          <a:prstGeom prst="ellipse">
            <a:avLst/>
          </a:prstGeom>
          <a:solidFill>
            <a:srgbClr val="FF8F00"/>
          </a:solidFill>
          <a:ln w="12700">
            <a:solidFill>
              <a:srgbClr val="FF8F00"/>
            </a:solidFill>
            <a:prstDash val="solid"/>
          </a:ln>
        </p:spPr>
      </p:sp>
      <p:sp>
        <p:nvSpPr>
          <p:cNvPr id="10" name="Text 8"/>
          <p:cNvSpPr/>
          <p:nvPr/>
        </p:nvSpPr>
        <p:spPr>
          <a:xfrm>
            <a:off x="1554480" y="3474720"/>
            <a:ext cx="1463040" cy="365760"/>
          </a:xfrm>
          <a:prstGeom prst="rect">
            <a:avLst/>
          </a:prstGeom>
          <a:noFill/>
          <a:ln/>
        </p:spPr>
        <p:txBody>
          <a:bodyPr wrap="square" rtlCol="0" anchor="ctr"/>
          <a:lstStyle/>
          <a:p>
            <a:pPr algn="ctr" indent="0" marL="0">
              <a:buNone/>
            </a:pPr>
            <a:r>
              <a:rPr lang="en-US" sz="2000" b="1" dirty="0">
                <a:solidFill>
                  <a:srgbClr val="FFFFFF"/>
                </a:solidFill>
                <a:latin typeface="Arial" pitchFamily="34" charset="0"/>
                <a:ea typeface="Arial" pitchFamily="34" charset="-122"/>
                <a:cs typeface="Arial" pitchFamily="34" charset="-120"/>
              </a:rPr>
              <a:t>50+</a:t>
            </a:r>
            <a:endParaRPr lang="en-US" sz="2000" dirty="0"/>
          </a:p>
        </p:txBody>
      </p:sp>
      <p:sp>
        <p:nvSpPr>
          <p:cNvPr id="11" name="Text 9"/>
          <p:cNvSpPr/>
          <p:nvPr/>
        </p:nvSpPr>
        <p:spPr>
          <a:xfrm>
            <a:off x="1371600" y="4480560"/>
            <a:ext cx="1828800" cy="36576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Team Members</a:t>
            </a:r>
            <a:endParaRPr lang="en-US" sz="1200" dirty="0"/>
          </a:p>
        </p:txBody>
      </p:sp>
      <p:sp>
        <p:nvSpPr>
          <p:cNvPr id="12" name="Shape 10"/>
          <p:cNvSpPr/>
          <p:nvPr/>
        </p:nvSpPr>
        <p:spPr>
          <a:xfrm>
            <a:off x="6126480" y="2926080"/>
            <a:ext cx="1463040" cy="1463040"/>
          </a:xfrm>
          <a:prstGeom prst="ellipse">
            <a:avLst/>
          </a:prstGeom>
          <a:solidFill>
            <a:srgbClr val="2E7D32"/>
          </a:solidFill>
          <a:ln w="12700">
            <a:solidFill>
              <a:srgbClr val="2E7D32"/>
            </a:solidFill>
            <a:prstDash val="solid"/>
          </a:ln>
        </p:spPr>
      </p:sp>
      <p:sp>
        <p:nvSpPr>
          <p:cNvPr id="13" name="Text 11"/>
          <p:cNvSpPr/>
          <p:nvPr/>
        </p:nvSpPr>
        <p:spPr>
          <a:xfrm>
            <a:off x="6126480" y="3474720"/>
            <a:ext cx="1463040" cy="365760"/>
          </a:xfrm>
          <a:prstGeom prst="rect">
            <a:avLst/>
          </a:prstGeom>
          <a:noFill/>
          <a:ln/>
        </p:spPr>
        <p:txBody>
          <a:bodyPr wrap="square" rtlCol="0" anchor="ctr"/>
          <a:lstStyle/>
          <a:p>
            <a:pPr algn="ctr" indent="0" marL="0">
              <a:buNone/>
            </a:pPr>
            <a:r>
              <a:rPr lang="en-US" sz="2000" b="1" dirty="0">
                <a:solidFill>
                  <a:srgbClr val="FFFFFF"/>
                </a:solidFill>
                <a:latin typeface="Arial" pitchFamily="34" charset="0"/>
                <a:ea typeface="Arial" pitchFamily="34" charset="-122"/>
                <a:cs typeface="Arial" pitchFamily="34" charset="-120"/>
              </a:rPr>
              <a:t>24/7</a:t>
            </a:r>
            <a:endParaRPr lang="en-US" sz="2000" dirty="0"/>
          </a:p>
        </p:txBody>
      </p:sp>
      <p:sp>
        <p:nvSpPr>
          <p:cNvPr id="14" name="Text 12"/>
          <p:cNvSpPr/>
          <p:nvPr/>
        </p:nvSpPr>
        <p:spPr>
          <a:xfrm>
            <a:off x="5943600" y="4480560"/>
            <a:ext cx="1828800" cy="36576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Support Available</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Layout Showcase - 10 Slides</dc:title>
  <dc:subject>Comprehensive Layout System Demonstration</dc:subject>
  <dc:creator>Ten Slide Layout Showcase Generator</dc:creator>
  <cp:lastModifiedBy>Ten Slide Layout Showcase Generator</cp:lastModifiedBy>
  <cp:revision>1</cp:revision>
  <dcterms:created xsi:type="dcterms:W3CDTF">2025-09-11T23:59:44Z</dcterms:created>
  <dcterms:modified xsi:type="dcterms:W3CDTF">2025-09-11T23:59:44Z</dcterms:modified>
</cp:coreProperties>
</file>