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1371600"/>
            <a:ext cx="7315200" cy="1097280"/>
          </a:xfrm>
          <a:prstGeom prst="rect">
            <a:avLst/>
          </a:prstGeom>
          <a:noFill/>
          <a:ln/>
        </p:spPr>
        <p:txBody>
          <a:bodyPr wrap="square" rtlCol="0" anchor="ctr"/>
          <a:lstStyle/>
          <a:p>
            <a:pPr algn="ctr" indent="0" marL="0">
              <a:buNone/>
            </a:pPr>
            <a:r>
              <a:rPr lang="en-US" sz="4400" b="1" dirty="0">
                <a:solidFill>
                  <a:srgbClr val="FFFFFF"/>
                </a:solidFill>
                <a:latin typeface="Arial" pitchFamily="34" charset="0"/>
                <a:ea typeface="Arial" pitchFamily="34" charset="-122"/>
                <a:cs typeface="Arial" pitchFamily="34" charset="-120"/>
              </a:rPr>
              <a:t>Dynamic Layout Showcase</a:t>
            </a:r>
            <a:endParaRPr lang="en-US" sz="4400" dirty="0"/>
          </a:p>
        </p:txBody>
      </p:sp>
      <p:sp>
        <p:nvSpPr>
          <p:cNvPr id="3" name="Text 1"/>
          <p:cNvSpPr/>
          <p:nvPr/>
        </p:nvSpPr>
        <p:spPr>
          <a:xfrm>
            <a:off x="914400" y="2560320"/>
            <a:ext cx="7315200" cy="731520"/>
          </a:xfrm>
          <a:prstGeom prst="rect">
            <a:avLst/>
          </a:prstGeom>
          <a:noFill/>
          <a:ln/>
        </p:spPr>
        <p:txBody>
          <a:bodyPr wrap="square" rtlCol="0" anchor="ctr"/>
          <a:lstStyle/>
          <a:p>
            <a:pPr algn="ctr" indent="0" marL="0">
              <a:buNone/>
            </a:pPr>
            <a:r>
              <a:rPr lang="en-US" sz="2400" dirty="0">
                <a:solidFill>
                  <a:srgbClr val="FFFFFF"/>
                </a:solidFill>
                <a:latin typeface="Arial" pitchFamily="34" charset="0"/>
                <a:ea typeface="Arial" pitchFamily="34" charset="-122"/>
                <a:cs typeface="Arial" pitchFamily="34" charset="-120"/>
              </a:rPr>
              <a:t>10 Slides Demonstrating Advanced Layout Techniques</a:t>
            </a:r>
            <a:endParaRPr lang="en-US" sz="2400" dirty="0"/>
          </a:p>
        </p:txBody>
      </p:sp>
      <p:sp>
        <p:nvSpPr>
          <p:cNvPr id="4" name="Text 2"/>
          <p:cNvSpPr/>
          <p:nvPr/>
        </p:nvSpPr>
        <p:spPr>
          <a:xfrm>
            <a:off x="914400" y="4114800"/>
            <a:ext cx="7315200" cy="457200"/>
          </a:xfrm>
          <a:prstGeom prst="rect">
            <a:avLst/>
          </a:prstGeom>
          <a:noFill/>
          <a:ln/>
        </p:spPr>
        <p:txBody>
          <a:bodyPr wrap="square" rtlCol="0" anchor="ctr"/>
          <a:lstStyle/>
          <a:p>
            <a:pPr algn="ctr" indent="0" marL="0">
              <a:buNone/>
            </a:pPr>
            <a:r>
              <a:rPr lang="en-US" sz="1600" dirty="0">
                <a:solidFill>
                  <a:srgbClr val="FFFFFF"/>
                </a:solidFill>
                <a:latin typeface="Arial" pitchFamily="34" charset="0"/>
                <a:ea typeface="Arial" pitchFamily="34" charset="-122"/>
                <a:cs typeface="Arial" pitchFamily="34" charset="-120"/>
              </a:rPr>
              <a:t>Generated on 9/11/2025</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914400"/>
            <a:ext cx="7315200" cy="731520"/>
          </a:xfrm>
          <a:prstGeom prst="rect">
            <a:avLst/>
          </a:prstGeom>
          <a:noFill/>
          <a:ln/>
        </p:spPr>
        <p:txBody>
          <a:bodyPr wrap="square" rtlCol="0" anchor="ctr"/>
          <a:lstStyle/>
          <a:p>
            <a:pPr algn="ctr" indent="0" marL="0">
              <a:buNone/>
            </a:pPr>
            <a:r>
              <a:rPr lang="en-US" sz="3200" b="1" dirty="0">
                <a:solidFill>
                  <a:srgbClr val="FFFFFF"/>
                </a:solidFill>
                <a:latin typeface="Arial" pitchFamily="34" charset="0"/>
                <a:ea typeface="Arial" pitchFamily="34" charset="-122"/>
                <a:cs typeface="Arial" pitchFamily="34" charset="-120"/>
              </a:rPr>
              <a:t>Layout Showcase Complete</a:t>
            </a:r>
            <a:endParaRPr lang="en-US" sz="3200" dirty="0"/>
          </a:p>
        </p:txBody>
      </p:sp>
      <p:sp>
        <p:nvSpPr>
          <p:cNvPr id="3" name="Text 1"/>
          <p:cNvSpPr/>
          <p:nvPr/>
        </p:nvSpPr>
        <p:spPr>
          <a:xfrm>
            <a:off x="1828800" y="2011680"/>
            <a:ext cx="5486400" cy="1828800"/>
          </a:xfrm>
          <a:prstGeom prst="rect">
            <a:avLst/>
          </a:prstGeom>
          <a:noFill/>
          <a:ln/>
        </p:spPr>
        <p:txBody>
          <a:bodyPr wrap="square" rtlCol="0" anchor="ctr"/>
          <a:lstStyle/>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Image Left, Text Right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Three Columns with Icons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Stacked Content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Hero and Dashboard Styles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Timeline and Comparison Views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Infographic Elements</a:t>
            </a:r>
            <a:endParaRPr lang="en-US" sz="1600" dirty="0"/>
          </a:p>
        </p:txBody>
      </p:sp>
      <p:sp>
        <p:nvSpPr>
          <p:cNvPr id="4" name="Text 2"/>
          <p:cNvSpPr/>
          <p:nvPr/>
        </p:nvSpPr>
        <p:spPr>
          <a:xfrm>
            <a:off x="914400" y="4389120"/>
            <a:ext cx="7315200" cy="365760"/>
          </a:xfrm>
          <a:prstGeom prst="rect">
            <a:avLst/>
          </a:prstGeom>
          <a:noFill/>
          <a:ln/>
        </p:spPr>
        <p:txBody>
          <a:bodyPr wrap="square" rtlCol="0" anchor="ctr"/>
          <a:lstStyle/>
          <a:p>
            <a:pPr algn="ctr" indent="0" marL="0">
              <a:buNone/>
            </a:pPr>
            <a:r>
              <a:rPr lang="en-US" sz="1400" dirty="0">
                <a:solidFill>
                  <a:srgbClr val="FFFFFF"/>
                </a:solidFill>
                <a:latin typeface="Arial" pitchFamily="34" charset="0"/>
                <a:ea typeface="Arial" pitchFamily="34" charset="-122"/>
                <a:cs typeface="Arial" pitchFamily="34" charset="-120"/>
              </a:rPr>
              <a:t>Dynamic Presentation System - Versatile Layout Engine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1: Image Left, Text Right</a:t>
            </a:r>
            <a:endParaRPr lang="en-US" sz="2800" dirty="0"/>
          </a:p>
        </p:txBody>
      </p:sp>
      <p:sp>
        <p:nvSpPr>
          <p:cNvPr id="3" name="Shape 1"/>
          <p:cNvSpPr/>
          <p:nvPr/>
        </p:nvSpPr>
        <p:spPr>
          <a:xfrm>
            <a:off x="457200" y="1097280"/>
            <a:ext cx="3657600" cy="3200400"/>
          </a:xfrm>
          <a:prstGeom prst="rect">
            <a:avLst/>
          </a:prstGeom>
          <a:solidFill>
            <a:srgbClr val="F5F5F5"/>
          </a:solidFill>
          <a:ln w="12700">
            <a:solidFill>
              <a:srgbClr val="E0E0E0"/>
            </a:solidFill>
            <a:prstDash val="solid"/>
          </a:ln>
        </p:spPr>
      </p:sp>
      <p:sp>
        <p:nvSpPr>
          <p:cNvPr id="4" name="Text 2"/>
          <p:cNvSpPr/>
          <p:nvPr/>
        </p:nvSpPr>
        <p:spPr>
          <a:xfrm>
            <a:off x="457200" y="2468880"/>
            <a:ext cx="3657600" cy="73152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Infographic</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Placeholder</a:t>
            </a:r>
            <a:endParaRPr lang="en-US" sz="1600" dirty="0"/>
          </a:p>
        </p:txBody>
      </p:sp>
      <p:sp>
        <p:nvSpPr>
          <p:cNvPr id="5" name="Text 3"/>
          <p:cNvSpPr/>
          <p:nvPr/>
        </p:nvSpPr>
        <p:spPr>
          <a:xfrm>
            <a:off x="4572000" y="1097280"/>
            <a:ext cx="4114800" cy="548640"/>
          </a:xfrm>
          <a:prstGeom prst="rect">
            <a:avLst/>
          </a:prstGeom>
          <a:noFill/>
          <a:ln/>
        </p:spPr>
        <p:txBody>
          <a:bodyPr wrap="square" rtlCol="0" anchor="ctr"/>
          <a:lstStyle/>
          <a:p>
            <a:pPr indent="0" marL="0">
              <a:buNone/>
            </a:pPr>
            <a:r>
              <a:rPr lang="en-US" sz="2400" b="1" dirty="0">
                <a:solidFill>
                  <a:srgbClr val="1976D2"/>
                </a:solidFill>
                <a:latin typeface="Arial" pitchFamily="34" charset="0"/>
                <a:ea typeface="Arial" pitchFamily="34" charset="-122"/>
                <a:cs typeface="Arial" pitchFamily="34" charset="-120"/>
              </a:rPr>
              <a:t>Strategic Business Growth</a:t>
            </a:r>
            <a:endParaRPr lang="en-US" sz="2400" dirty="0"/>
          </a:p>
        </p:txBody>
      </p:sp>
      <p:sp>
        <p:nvSpPr>
          <p:cNvPr id="6" name="Text 4"/>
          <p:cNvSpPr/>
          <p:nvPr/>
        </p:nvSpPr>
        <p:spPr>
          <a:xfrm>
            <a:off x="4572000" y="1828800"/>
            <a:ext cx="4114800" cy="2468880"/>
          </a:xfrm>
          <a:prstGeom prst="rect">
            <a:avLst/>
          </a:prstGeom>
          <a:noFill/>
          <a:ln/>
        </p:spPr>
        <p:txBody>
          <a:bodyPr wrap="square" rtlCol="0" anchor="ctr"/>
          <a:lstStyle/>
          <a:p>
            <a:pPr indent="0" marL="0">
              <a:lnSpc>
                <a:spcPts val="2000"/>
              </a:lnSpc>
              <a:buNone/>
            </a:pPr>
            <a:r>
              <a:rPr lang="en-US" sz="1400" dirty="0">
                <a:solidFill>
                  <a:srgbClr val="212121"/>
                </a:solidFill>
                <a:latin typeface="Arial" pitchFamily="34" charset="0"/>
                <a:ea typeface="Arial" pitchFamily="34" charset="-122"/>
                <a:cs typeface="Arial" pitchFamily="34" charset="-120"/>
              </a:rPr>
              <a:t>Our comprehensive approach to business development focuses on sustainable growth strategies that deliver measurable results. We combine innovative thinking with proven methodologies to help organizations achieve their strategic objectives.</a:t>
            </a:r>
            <a:endParaRPr lang="en-US" sz="1400" dirty="0"/>
          </a:p>
          <a:p>
            <a:pPr indent="0" marL="0">
              <a:lnSpc>
                <a:spcPts val="2000"/>
              </a:lnSpc>
              <a:buNone/>
            </a:pP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Key benefits include: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Enhanced operational efficiency</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Improved market positioning</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Sustainable competitive advantage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Measurable ROI improvements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2: Three Columns with Icons</a:t>
            </a:r>
            <a:endParaRPr lang="en-US" sz="2800" dirty="0"/>
          </a:p>
        </p:txBody>
      </p:sp>
      <p:sp>
        <p:nvSpPr>
          <p:cNvPr id="3" name="Shape 1"/>
          <p:cNvSpPr/>
          <p:nvPr/>
        </p:nvSpPr>
        <p:spPr>
          <a:xfrm>
            <a:off x="1645920" y="1737360"/>
            <a:ext cx="731520" cy="731520"/>
          </a:xfrm>
          <a:prstGeom prst="ellipse">
            <a:avLst/>
          </a:prstGeom>
          <a:solidFill>
            <a:srgbClr val="FF8F00"/>
          </a:solidFill>
          <a:ln w="12700">
            <a:solidFill>
              <a:srgbClr val="E0E0E0"/>
            </a:solidFill>
            <a:prstDash val="solid"/>
          </a:ln>
        </p:spPr>
      </p:sp>
      <p:sp>
        <p:nvSpPr>
          <p:cNvPr id="4" name="Text 2"/>
          <p:cNvSpPr/>
          <p:nvPr/>
        </p:nvSpPr>
        <p:spPr>
          <a:xfrm>
            <a:off x="73152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Innovation</a:t>
            </a:r>
            <a:endParaRPr lang="en-US" sz="2000" dirty="0"/>
          </a:p>
        </p:txBody>
      </p:sp>
      <p:sp>
        <p:nvSpPr>
          <p:cNvPr id="5" name="Text 3"/>
          <p:cNvSpPr/>
          <p:nvPr/>
        </p:nvSpPr>
        <p:spPr>
          <a:xfrm>
            <a:off x="73152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Drive breakthrough solutions through creative thinking and cutting-edge technology. Our innovation framework helps organizations stay ahead of market trends and deliver exceptional value to customers.</a:t>
            </a:r>
            <a:endParaRPr lang="en-US" sz="1200" dirty="0"/>
          </a:p>
        </p:txBody>
      </p:sp>
      <p:sp>
        <p:nvSpPr>
          <p:cNvPr id="6" name="Shape 4"/>
          <p:cNvSpPr/>
          <p:nvPr/>
        </p:nvSpPr>
        <p:spPr>
          <a:xfrm>
            <a:off x="4754880" y="1737360"/>
            <a:ext cx="731520" cy="731520"/>
          </a:xfrm>
          <a:prstGeom prst="ellipse">
            <a:avLst/>
          </a:prstGeom>
          <a:solidFill>
            <a:srgbClr val="FF8F00"/>
          </a:solidFill>
          <a:ln w="12700">
            <a:solidFill>
              <a:srgbClr val="E0E0E0"/>
            </a:solidFill>
            <a:prstDash val="solid"/>
          </a:ln>
        </p:spPr>
      </p:sp>
      <p:sp>
        <p:nvSpPr>
          <p:cNvPr id="7" name="Text 5"/>
          <p:cNvSpPr/>
          <p:nvPr/>
        </p:nvSpPr>
        <p:spPr>
          <a:xfrm>
            <a:off x="384048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Efficiency</a:t>
            </a:r>
            <a:endParaRPr lang="en-US" sz="2000" dirty="0"/>
          </a:p>
        </p:txBody>
      </p:sp>
      <p:sp>
        <p:nvSpPr>
          <p:cNvPr id="8" name="Text 6"/>
          <p:cNvSpPr/>
          <p:nvPr/>
        </p:nvSpPr>
        <p:spPr>
          <a:xfrm>
            <a:off x="384048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Optimize processes and workflows to maximize productivity and minimize waste. Our systematic approach to operational excellence ensures sustainable performance improvements.</a:t>
            </a:r>
            <a:endParaRPr lang="en-US" sz="1200" dirty="0"/>
          </a:p>
        </p:txBody>
      </p:sp>
      <p:sp>
        <p:nvSpPr>
          <p:cNvPr id="9" name="Shape 7"/>
          <p:cNvSpPr/>
          <p:nvPr/>
        </p:nvSpPr>
        <p:spPr>
          <a:xfrm>
            <a:off x="7863840" y="1737360"/>
            <a:ext cx="731520" cy="731520"/>
          </a:xfrm>
          <a:prstGeom prst="ellipse">
            <a:avLst/>
          </a:prstGeom>
          <a:solidFill>
            <a:srgbClr val="FF8F00"/>
          </a:solidFill>
          <a:ln w="12700">
            <a:solidFill>
              <a:srgbClr val="E0E0E0"/>
            </a:solidFill>
            <a:prstDash val="solid"/>
          </a:ln>
        </p:spPr>
      </p:sp>
      <p:sp>
        <p:nvSpPr>
          <p:cNvPr id="10" name="Text 8"/>
          <p:cNvSpPr/>
          <p:nvPr/>
        </p:nvSpPr>
        <p:spPr>
          <a:xfrm>
            <a:off x="694944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Growth</a:t>
            </a:r>
            <a:endParaRPr lang="en-US" sz="2000" dirty="0"/>
          </a:p>
        </p:txBody>
      </p:sp>
      <p:sp>
        <p:nvSpPr>
          <p:cNvPr id="11" name="Text 9"/>
          <p:cNvSpPr/>
          <p:nvPr/>
        </p:nvSpPr>
        <p:spPr>
          <a:xfrm>
            <a:off x="694944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Scale your business with strategic planning and execution. Our growth strategies are designed to expand market reach while maintaining quality and customer satisfaction.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3: Stacked Content Layout</a:t>
            </a:r>
            <a:endParaRPr lang="en-US" sz="2800" dirty="0"/>
          </a:p>
        </p:txBody>
      </p:sp>
      <p:sp>
        <p:nvSpPr>
          <p:cNvPr id="3" name="Shape 1"/>
          <p:cNvSpPr/>
          <p:nvPr/>
        </p:nvSpPr>
        <p:spPr>
          <a:xfrm>
            <a:off x="457200" y="1097280"/>
            <a:ext cx="3657600" cy="1645920"/>
          </a:xfrm>
          <a:prstGeom prst="rect">
            <a:avLst/>
          </a:prstGeom>
          <a:solidFill>
            <a:srgbClr val="F5F5F5"/>
          </a:solidFill>
          <a:ln w="12700">
            <a:solidFill>
              <a:srgbClr val="E0E0E0"/>
            </a:solidFill>
            <a:prstDash val="solid"/>
          </a:ln>
        </p:spPr>
      </p:sp>
      <p:sp>
        <p:nvSpPr>
          <p:cNvPr id="4" name="Text 2"/>
          <p:cNvSpPr/>
          <p:nvPr/>
        </p:nvSpPr>
        <p:spPr>
          <a:xfrm>
            <a:off x="457200" y="1737360"/>
            <a:ext cx="3657600" cy="365760"/>
          </a:xfrm>
          <a:prstGeom prst="rect">
            <a:avLst/>
          </a:prstGeom>
          <a:noFill/>
          <a:ln/>
        </p:spPr>
        <p:txBody>
          <a:bodyPr wrap="square" rtlCol="0" anchor="ctr"/>
          <a:lstStyle/>
          <a:p>
            <a:pPr algn="ctr" indent="0" marL="0">
              <a:buNone/>
            </a:pPr>
            <a:r>
              <a:rPr lang="en-US" sz="1400" dirty="0">
                <a:solidFill>
                  <a:srgbClr val="212121"/>
                </a:solidFill>
              </a:rPr>
              <a:t>Image 1</a:t>
            </a:r>
            <a:endParaRPr lang="en-US" sz="1400" dirty="0"/>
          </a:p>
          <a:p>
            <a:pPr algn="ctr" indent="0" marL="0">
              <a:buNone/>
            </a:pPr>
            <a:r>
              <a:rPr lang="en-US" sz="1400" dirty="0">
                <a:solidFill>
                  <a:srgbClr val="212121"/>
                </a:solidFill>
              </a:rPr>
              <a:t>Placeholder</a:t>
            </a:r>
            <a:endParaRPr lang="en-US" sz="1400" dirty="0"/>
          </a:p>
        </p:txBody>
      </p:sp>
      <p:sp>
        <p:nvSpPr>
          <p:cNvPr id="5" name="Shape 3"/>
          <p:cNvSpPr/>
          <p:nvPr/>
        </p:nvSpPr>
        <p:spPr>
          <a:xfrm>
            <a:off x="457200" y="2926080"/>
            <a:ext cx="3657600" cy="1645920"/>
          </a:xfrm>
          <a:prstGeom prst="rect">
            <a:avLst/>
          </a:prstGeom>
          <a:solidFill>
            <a:srgbClr val="F5F5F5"/>
          </a:solidFill>
          <a:ln w="12700">
            <a:solidFill>
              <a:srgbClr val="E0E0E0"/>
            </a:solidFill>
            <a:prstDash val="solid"/>
          </a:ln>
        </p:spPr>
      </p:sp>
      <p:sp>
        <p:nvSpPr>
          <p:cNvPr id="6" name="Text 4"/>
          <p:cNvSpPr/>
          <p:nvPr/>
        </p:nvSpPr>
        <p:spPr>
          <a:xfrm>
            <a:off x="457200" y="3566160"/>
            <a:ext cx="3657600" cy="365760"/>
          </a:xfrm>
          <a:prstGeom prst="rect">
            <a:avLst/>
          </a:prstGeom>
          <a:noFill/>
          <a:ln/>
        </p:spPr>
        <p:txBody>
          <a:bodyPr wrap="square" rtlCol="0" anchor="ctr"/>
          <a:lstStyle/>
          <a:p>
            <a:pPr algn="ctr" indent="0" marL="0">
              <a:buNone/>
            </a:pPr>
            <a:r>
              <a:rPr lang="en-US" sz="1400" dirty="0">
                <a:solidFill>
                  <a:srgbClr val="212121"/>
                </a:solidFill>
              </a:rPr>
              <a:t>Image 2</a:t>
            </a:r>
            <a:endParaRPr lang="en-US" sz="1400" dirty="0"/>
          </a:p>
          <a:p>
            <a:pPr algn="ctr" indent="0" marL="0">
              <a:buNone/>
            </a:pPr>
            <a:r>
              <a:rPr lang="en-US" sz="1400" dirty="0">
                <a:solidFill>
                  <a:srgbClr val="212121"/>
                </a:solidFill>
              </a:rPr>
              <a:t>Placeholder</a:t>
            </a:r>
            <a:endParaRPr lang="en-US" sz="1400" dirty="0"/>
          </a:p>
        </p:txBody>
      </p:sp>
      <p:sp>
        <p:nvSpPr>
          <p:cNvPr id="7" name="Text 5"/>
          <p:cNvSpPr/>
          <p:nvPr/>
        </p:nvSpPr>
        <p:spPr>
          <a:xfrm>
            <a:off x="4572000" y="10972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Digital Transformation Strategy</a:t>
            </a:r>
            <a:endParaRPr lang="en-US" sz="1800" dirty="0"/>
          </a:p>
        </p:txBody>
      </p:sp>
      <p:sp>
        <p:nvSpPr>
          <p:cNvPr id="8" name="Text 6"/>
          <p:cNvSpPr/>
          <p:nvPr/>
        </p:nvSpPr>
        <p:spPr>
          <a:xfrm>
            <a:off x="4572000" y="15544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Modern businesses require comprehensive digital transformation strategies to remain competitive. Our approach integrates technology, processes, and people to create sustainable change that drives growth and innovation. We focus on practical implementation that delivers immediate value while building long-term capabilities.</a:t>
            </a:r>
            <a:endParaRPr lang="en-US" sz="1300" dirty="0"/>
          </a:p>
        </p:txBody>
      </p:sp>
      <p:sp>
        <p:nvSpPr>
          <p:cNvPr id="9" name="Text 7"/>
          <p:cNvSpPr/>
          <p:nvPr/>
        </p:nvSpPr>
        <p:spPr>
          <a:xfrm>
            <a:off x="4572000" y="29260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Implementation Excellence</a:t>
            </a:r>
            <a:endParaRPr lang="en-US" sz="1800" dirty="0"/>
          </a:p>
        </p:txBody>
      </p:sp>
      <p:sp>
        <p:nvSpPr>
          <p:cNvPr id="10" name="Text 8"/>
          <p:cNvSpPr/>
          <p:nvPr/>
        </p:nvSpPr>
        <p:spPr>
          <a:xfrm>
            <a:off x="4572000" y="33832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Success depends on flawless execution and continuous optimization. Our implementation methodology ensures smooth transitions, minimal disruption, and maximum adoption. We provide comprehensive support throughout the transformation journey, from initial planning to full deployment and beyond.</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976D2"/>
        </a:solidFill>
      </p:bgPr>
    </p:bg>
    <p:spTree>
      <p:nvGrpSpPr>
        <p:cNvPr id="1" name=""/>
        <p:cNvGrpSpPr/>
        <p:nvPr/>
      </p:nvGrpSpPr>
      <p:grpSpPr>
        <a:xfrm>
          <a:off x="0" y="0"/>
          <a:ext cx="0" cy="0"/>
          <a:chOff x="0" y="0"/>
          <a:chExt cx="0" cy="0"/>
        </a:xfrm>
      </p:grpSpPr>
      <p:sp>
        <p:nvSpPr>
          <p:cNvPr id="2" name="Text 0"/>
          <p:cNvSpPr/>
          <p:nvPr/>
        </p:nvSpPr>
        <p:spPr>
          <a:xfrm>
            <a:off x="914400" y="1371600"/>
            <a:ext cx="7315200" cy="914400"/>
          </a:xfrm>
          <a:prstGeom prst="rect">
            <a:avLst/>
          </a:prstGeom>
          <a:noFill/>
          <a:ln/>
        </p:spPr>
        <p:txBody>
          <a:bodyPr wrap="square" rtlCol="0" anchor="ctr"/>
          <a:lstStyle/>
          <a:p>
            <a:pPr algn="ctr" indent="0" marL="0">
              <a:buNone/>
            </a:pPr>
            <a:r>
              <a:rPr lang="en-US" sz="4000" b="1" dirty="0">
                <a:solidFill>
                  <a:srgbClr val="FFFFFF"/>
                </a:solidFill>
                <a:latin typeface="Arial" pitchFamily="34" charset="0"/>
                <a:ea typeface="Arial" pitchFamily="34" charset="-122"/>
                <a:cs typeface="Arial" pitchFamily="34" charset="-120"/>
              </a:rPr>
              <a:t>Transform Your Business</a:t>
            </a:r>
            <a:endParaRPr lang="en-US" sz="4000" dirty="0"/>
          </a:p>
        </p:txBody>
      </p:sp>
      <p:sp>
        <p:nvSpPr>
          <p:cNvPr id="3" name="Text 1"/>
          <p:cNvSpPr/>
          <p:nvPr/>
        </p:nvSpPr>
        <p:spPr>
          <a:xfrm>
            <a:off x="914400" y="2468880"/>
            <a:ext cx="7315200" cy="731520"/>
          </a:xfrm>
          <a:prstGeom prst="rect">
            <a:avLst/>
          </a:prstGeom>
          <a:noFill/>
          <a:ln/>
        </p:spPr>
        <p:txBody>
          <a:bodyPr wrap="square" rtlCol="0" anchor="ctr"/>
          <a:lstStyle/>
          <a:p>
            <a:pPr algn="ctr" indent="0" marL="0">
              <a:buNone/>
            </a:pPr>
            <a:r>
              <a:rPr lang="en-US" sz="2000" dirty="0">
                <a:solidFill>
                  <a:srgbClr val="FFFFFF"/>
                </a:solidFill>
                <a:latin typeface="Arial" pitchFamily="34" charset="0"/>
                <a:ea typeface="Arial" pitchFamily="34" charset="-122"/>
                <a:cs typeface="Arial" pitchFamily="34" charset="-120"/>
              </a:rPr>
              <a:t>Unlock potential through strategic innovation and operational excellence</a:t>
            </a:r>
            <a:endParaRPr lang="en-US" sz="2000" dirty="0"/>
          </a:p>
        </p:txBody>
      </p:sp>
      <p:sp>
        <p:nvSpPr>
          <p:cNvPr id="4" name="Shape 2"/>
          <p:cNvSpPr/>
          <p:nvPr/>
        </p:nvSpPr>
        <p:spPr>
          <a:xfrm>
            <a:off x="3657600" y="3474720"/>
            <a:ext cx="1828800" cy="548640"/>
          </a:xfrm>
          <a:prstGeom prst="rect">
            <a:avLst>
              <a:gd name="adj" fmla="val 16667"/>
            </a:avLst>
          </a:prstGeom>
          <a:solidFill>
            <a:srgbClr val="FF8F00"/>
          </a:solidFill>
          <a:ln w="12700">
            <a:solidFill>
              <a:srgbClr val="FF8F00"/>
            </a:solidFill>
            <a:prstDash val="solid"/>
          </a:ln>
        </p:spPr>
      </p:sp>
      <p:sp>
        <p:nvSpPr>
          <p:cNvPr id="5" name="Text 3"/>
          <p:cNvSpPr/>
          <p:nvPr/>
        </p:nvSpPr>
        <p:spPr>
          <a:xfrm>
            <a:off x="3657600" y="3474720"/>
            <a:ext cx="1828800" cy="548640"/>
          </a:xfrm>
          <a:prstGeom prst="rect">
            <a:avLst/>
          </a:prstGeom>
          <a:noFill/>
          <a:ln/>
        </p:spPr>
        <p:txBody>
          <a:bodyPr wrap="square" rtlCol="0" anchor="ctr"/>
          <a:lstStyle/>
          <a:p>
            <a:pPr algn="ctr" indent="0" marL="0">
              <a:buNone/>
            </a:pPr>
            <a:r>
              <a:rPr lang="en-US" sz="1600" b="1" dirty="0">
                <a:solidFill>
                  <a:srgbClr val="FFFFFF"/>
                </a:solidFill>
                <a:latin typeface="Arial" pitchFamily="34" charset="0"/>
                <a:ea typeface="Arial" pitchFamily="34" charset="-122"/>
                <a:cs typeface="Arial" pitchFamily="34" charset="-120"/>
              </a:rPr>
              <a:t>Get Started</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Performance Dashboard</a:t>
            </a:r>
            <a:endParaRPr lang="en-US" sz="2800" dirty="0"/>
          </a:p>
        </p:txBody>
      </p:sp>
      <p:sp>
        <p:nvSpPr>
          <p:cNvPr id="3" name="Shape 1"/>
          <p:cNvSpPr/>
          <p:nvPr/>
        </p:nvSpPr>
        <p:spPr>
          <a:xfrm>
            <a:off x="457200" y="1371600"/>
            <a:ext cx="1828800" cy="1097280"/>
          </a:xfrm>
          <a:prstGeom prst="rect">
            <a:avLst>
              <a:gd name="adj" fmla="val 8333"/>
            </a:avLst>
          </a:prstGeom>
          <a:solidFill>
            <a:srgbClr val="F5F5F5"/>
          </a:solidFill>
          <a:ln w="12700">
            <a:solidFill>
              <a:srgbClr val="E0E0E0"/>
            </a:solidFill>
            <a:prstDash val="solid"/>
          </a:ln>
        </p:spPr>
      </p:sp>
      <p:sp>
        <p:nvSpPr>
          <p:cNvPr id="4" name="Text 2"/>
          <p:cNvSpPr/>
          <p:nvPr/>
        </p:nvSpPr>
        <p:spPr>
          <a:xfrm>
            <a:off x="457200" y="1554480"/>
            <a:ext cx="1828800" cy="457200"/>
          </a:xfrm>
          <a:prstGeom prst="rect">
            <a:avLst/>
          </a:prstGeom>
          <a:noFill/>
          <a:ln/>
        </p:spPr>
        <p:txBody>
          <a:bodyPr wrap="square" rtlCol="0" anchor="ctr"/>
          <a:lstStyle/>
          <a:p>
            <a:pPr algn="ctr" indent="0" marL="0">
              <a:buNone/>
            </a:pPr>
            <a:r>
              <a:rPr lang="en-US" sz="2400" b="1" dirty="0">
                <a:solidFill>
                  <a:srgbClr val="4CAF50"/>
                </a:solidFill>
                <a:latin typeface="Arial" pitchFamily="34" charset="0"/>
                <a:ea typeface="Arial" pitchFamily="34" charset="-122"/>
                <a:cs typeface="Arial" pitchFamily="34" charset="-120"/>
              </a:rPr>
              <a:t>+24%</a:t>
            </a:r>
            <a:endParaRPr lang="en-US" sz="2400" dirty="0"/>
          </a:p>
        </p:txBody>
      </p:sp>
      <p:sp>
        <p:nvSpPr>
          <p:cNvPr id="5" name="Text 3"/>
          <p:cNvSpPr/>
          <p:nvPr/>
        </p:nvSpPr>
        <p:spPr>
          <a:xfrm>
            <a:off x="4572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Revenue Growth</a:t>
            </a:r>
            <a:endParaRPr lang="en-US" sz="1200" dirty="0"/>
          </a:p>
        </p:txBody>
      </p:sp>
      <p:sp>
        <p:nvSpPr>
          <p:cNvPr id="6" name="Shape 4"/>
          <p:cNvSpPr/>
          <p:nvPr/>
        </p:nvSpPr>
        <p:spPr>
          <a:xfrm>
            <a:off x="2514600" y="1371600"/>
            <a:ext cx="1828800" cy="1097280"/>
          </a:xfrm>
          <a:prstGeom prst="rect">
            <a:avLst>
              <a:gd name="adj" fmla="val 8333"/>
            </a:avLst>
          </a:prstGeom>
          <a:solidFill>
            <a:srgbClr val="F5F5F5"/>
          </a:solidFill>
          <a:ln w="12700">
            <a:solidFill>
              <a:srgbClr val="E0E0E0"/>
            </a:solidFill>
            <a:prstDash val="solid"/>
          </a:ln>
        </p:spPr>
      </p:sp>
      <p:sp>
        <p:nvSpPr>
          <p:cNvPr id="7" name="Text 5"/>
          <p:cNvSpPr/>
          <p:nvPr/>
        </p:nvSpPr>
        <p:spPr>
          <a:xfrm>
            <a:off x="2514600" y="1554480"/>
            <a:ext cx="1828800" cy="457200"/>
          </a:xfrm>
          <a:prstGeom prst="rect">
            <a:avLst/>
          </a:prstGeom>
          <a:noFill/>
          <a:ln/>
        </p:spPr>
        <p:txBody>
          <a:bodyPr wrap="square" rtlCol="0" anchor="ctr"/>
          <a:lstStyle/>
          <a:p>
            <a:pPr algn="ctr" indent="0" marL="0">
              <a:buNone/>
            </a:pPr>
            <a:r>
              <a:rPr lang="en-US" sz="2400" b="1" dirty="0">
                <a:solidFill>
                  <a:srgbClr val="1976D2"/>
                </a:solidFill>
                <a:latin typeface="Arial" pitchFamily="34" charset="0"/>
                <a:ea typeface="Arial" pitchFamily="34" charset="-122"/>
                <a:cs typeface="Arial" pitchFamily="34" charset="-120"/>
              </a:rPr>
              <a:t>94%</a:t>
            </a:r>
            <a:endParaRPr lang="en-US" sz="2400" dirty="0"/>
          </a:p>
        </p:txBody>
      </p:sp>
      <p:sp>
        <p:nvSpPr>
          <p:cNvPr id="8" name="Text 6"/>
          <p:cNvSpPr/>
          <p:nvPr/>
        </p:nvSpPr>
        <p:spPr>
          <a:xfrm>
            <a:off x="25146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Customer Satisfaction</a:t>
            </a:r>
            <a:endParaRPr lang="en-US" sz="1200" dirty="0"/>
          </a:p>
        </p:txBody>
      </p:sp>
      <p:sp>
        <p:nvSpPr>
          <p:cNvPr id="9" name="Shape 7"/>
          <p:cNvSpPr/>
          <p:nvPr/>
        </p:nvSpPr>
        <p:spPr>
          <a:xfrm>
            <a:off x="4572000" y="1371600"/>
            <a:ext cx="1828800" cy="1097280"/>
          </a:xfrm>
          <a:prstGeom prst="rect">
            <a:avLst>
              <a:gd name="adj" fmla="val 8333"/>
            </a:avLst>
          </a:prstGeom>
          <a:solidFill>
            <a:srgbClr val="F5F5F5"/>
          </a:solidFill>
          <a:ln w="12700">
            <a:solidFill>
              <a:srgbClr val="E0E0E0"/>
            </a:solidFill>
            <a:prstDash val="solid"/>
          </a:ln>
        </p:spPr>
      </p:sp>
      <p:sp>
        <p:nvSpPr>
          <p:cNvPr id="10" name="Text 8"/>
          <p:cNvSpPr/>
          <p:nvPr/>
        </p:nvSpPr>
        <p:spPr>
          <a:xfrm>
            <a:off x="4572000" y="1554480"/>
            <a:ext cx="1828800" cy="457200"/>
          </a:xfrm>
          <a:prstGeom prst="rect">
            <a:avLst/>
          </a:prstGeom>
          <a:noFill/>
          <a:ln/>
        </p:spPr>
        <p:txBody>
          <a:bodyPr wrap="square" rtlCol="0" anchor="ctr"/>
          <a:lstStyle/>
          <a:p>
            <a:pPr algn="ctr" indent="0" marL="0">
              <a:buNone/>
            </a:pPr>
            <a:r>
              <a:rPr lang="en-US" sz="2400" b="1" dirty="0">
                <a:solidFill>
                  <a:srgbClr val="FF8F00"/>
                </a:solidFill>
                <a:latin typeface="Arial" pitchFamily="34" charset="0"/>
                <a:ea typeface="Arial" pitchFamily="34" charset="-122"/>
                <a:cs typeface="Arial" pitchFamily="34" charset="-120"/>
              </a:rPr>
              <a:t>+12%</a:t>
            </a:r>
            <a:endParaRPr lang="en-US" sz="2400" dirty="0"/>
          </a:p>
        </p:txBody>
      </p:sp>
      <p:sp>
        <p:nvSpPr>
          <p:cNvPr id="11" name="Text 9"/>
          <p:cNvSpPr/>
          <p:nvPr/>
        </p:nvSpPr>
        <p:spPr>
          <a:xfrm>
            <a:off x="45720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Market Share</a:t>
            </a:r>
            <a:endParaRPr lang="en-US" sz="1200" dirty="0"/>
          </a:p>
        </p:txBody>
      </p:sp>
      <p:sp>
        <p:nvSpPr>
          <p:cNvPr id="12" name="Shape 10"/>
          <p:cNvSpPr/>
          <p:nvPr/>
        </p:nvSpPr>
        <p:spPr>
          <a:xfrm>
            <a:off x="6629400" y="1371600"/>
            <a:ext cx="1828800" cy="1097280"/>
          </a:xfrm>
          <a:prstGeom prst="rect">
            <a:avLst>
              <a:gd name="adj" fmla="val 8333"/>
            </a:avLst>
          </a:prstGeom>
          <a:solidFill>
            <a:srgbClr val="F5F5F5"/>
          </a:solidFill>
          <a:ln w="12700">
            <a:solidFill>
              <a:srgbClr val="E0E0E0"/>
            </a:solidFill>
            <a:prstDash val="solid"/>
          </a:ln>
        </p:spPr>
      </p:sp>
      <p:sp>
        <p:nvSpPr>
          <p:cNvPr id="13" name="Text 11"/>
          <p:cNvSpPr/>
          <p:nvPr/>
        </p:nvSpPr>
        <p:spPr>
          <a:xfrm>
            <a:off x="6629400" y="1554480"/>
            <a:ext cx="1828800" cy="457200"/>
          </a:xfrm>
          <a:prstGeom prst="rect">
            <a:avLst/>
          </a:prstGeom>
          <a:noFill/>
          <a:ln/>
        </p:spPr>
        <p:txBody>
          <a:bodyPr wrap="square" rtlCol="0" anchor="ctr"/>
          <a:lstStyle/>
          <a:p>
            <a:pPr algn="ctr" indent="0" marL="0">
              <a:buNone/>
            </a:pPr>
            <a:r>
              <a:rPr lang="en-US" sz="2400" b="1" dirty="0">
                <a:solidFill>
                  <a:srgbClr val="2E7D32"/>
                </a:solidFill>
                <a:latin typeface="Arial" pitchFamily="34" charset="0"/>
                <a:ea typeface="Arial" pitchFamily="34" charset="-122"/>
                <a:cs typeface="Arial" pitchFamily="34" charset="-120"/>
              </a:rPr>
              <a:t>+18%</a:t>
            </a:r>
            <a:endParaRPr lang="en-US" sz="2400" dirty="0"/>
          </a:p>
        </p:txBody>
      </p:sp>
      <p:sp>
        <p:nvSpPr>
          <p:cNvPr id="14" name="Text 12"/>
          <p:cNvSpPr/>
          <p:nvPr/>
        </p:nvSpPr>
        <p:spPr>
          <a:xfrm>
            <a:off x="66294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Efficiency Gain</a:t>
            </a:r>
            <a:endParaRPr lang="en-US" sz="1200" dirty="0"/>
          </a:p>
        </p:txBody>
      </p:sp>
      <p:sp>
        <p:nvSpPr>
          <p:cNvPr id="15" name="Shape 13"/>
          <p:cNvSpPr/>
          <p:nvPr/>
        </p:nvSpPr>
        <p:spPr>
          <a:xfrm>
            <a:off x="914400" y="2743200"/>
            <a:ext cx="7315200" cy="1828800"/>
          </a:xfrm>
          <a:prstGeom prst="rect">
            <a:avLst/>
          </a:prstGeom>
          <a:solidFill>
            <a:srgbClr val="F5F5F5"/>
          </a:solidFill>
          <a:ln w="12700">
            <a:solidFill>
              <a:srgbClr val="E0E0E0"/>
            </a:solidFill>
            <a:prstDash val="solid"/>
          </a:ln>
        </p:spPr>
      </p:sp>
      <p:sp>
        <p:nvSpPr>
          <p:cNvPr id="16" name="Text 14"/>
          <p:cNvSpPr/>
          <p:nvPr/>
        </p:nvSpPr>
        <p:spPr>
          <a:xfrm>
            <a:off x="914400" y="3383280"/>
            <a:ext cx="7315200" cy="54864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Performance Trends Chart</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(Interactive Dashboard Element)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Implementation Timeline</a:t>
            </a:r>
            <a:endParaRPr lang="en-US" sz="2800" dirty="0"/>
          </a:p>
        </p:txBody>
      </p:sp>
      <p:sp>
        <p:nvSpPr>
          <p:cNvPr id="3" name="Shape 1"/>
          <p:cNvSpPr/>
          <p:nvPr/>
        </p:nvSpPr>
        <p:spPr>
          <a:xfrm>
            <a:off x="914400" y="2286000"/>
            <a:ext cx="7315200" cy="0"/>
          </a:xfrm>
          <a:prstGeom prst="line">
            <a:avLst/>
          </a:prstGeom>
          <a:noFill/>
          <a:ln w="38100">
            <a:solidFill>
              <a:srgbClr val="1976D2"/>
            </a:solidFill>
            <a:prstDash val="solid"/>
          </a:ln>
        </p:spPr>
      </p:sp>
      <p:sp>
        <p:nvSpPr>
          <p:cNvPr id="4" name="Shape 2"/>
          <p:cNvSpPr/>
          <p:nvPr/>
        </p:nvSpPr>
        <p:spPr>
          <a:xfrm>
            <a:off x="1280160" y="2194560"/>
            <a:ext cx="182880" cy="182880"/>
          </a:xfrm>
          <a:prstGeom prst="ellipse">
            <a:avLst/>
          </a:prstGeom>
          <a:solidFill>
            <a:srgbClr val="FF8F00"/>
          </a:solidFill>
          <a:ln w="25400">
            <a:solidFill>
              <a:srgbClr val="1976D2"/>
            </a:solidFill>
            <a:prstDash val="solid"/>
          </a:ln>
        </p:spPr>
      </p:sp>
      <p:sp>
        <p:nvSpPr>
          <p:cNvPr id="5" name="Text 3"/>
          <p:cNvSpPr/>
          <p:nvPr/>
        </p:nvSpPr>
        <p:spPr>
          <a:xfrm>
            <a:off x="68580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Planning</a:t>
            </a:r>
            <a:endParaRPr lang="en-US" sz="1400" dirty="0"/>
          </a:p>
        </p:txBody>
      </p:sp>
      <p:sp>
        <p:nvSpPr>
          <p:cNvPr id="6" name="Text 4"/>
          <p:cNvSpPr/>
          <p:nvPr/>
        </p:nvSpPr>
        <p:spPr>
          <a:xfrm>
            <a:off x="68580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7" name="Text 5"/>
          <p:cNvSpPr/>
          <p:nvPr/>
        </p:nvSpPr>
        <p:spPr>
          <a:xfrm>
            <a:off x="45720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Strategic analysis and roadmap development</a:t>
            </a:r>
            <a:endParaRPr lang="en-US" sz="1000" dirty="0"/>
          </a:p>
        </p:txBody>
      </p:sp>
      <p:sp>
        <p:nvSpPr>
          <p:cNvPr id="8" name="Shape 6"/>
          <p:cNvSpPr/>
          <p:nvPr/>
        </p:nvSpPr>
        <p:spPr>
          <a:xfrm>
            <a:off x="3291840" y="2194560"/>
            <a:ext cx="182880" cy="182880"/>
          </a:xfrm>
          <a:prstGeom prst="ellipse">
            <a:avLst/>
          </a:prstGeom>
          <a:solidFill>
            <a:srgbClr val="FF8F00"/>
          </a:solidFill>
          <a:ln w="25400">
            <a:solidFill>
              <a:srgbClr val="1976D2"/>
            </a:solidFill>
            <a:prstDash val="solid"/>
          </a:ln>
        </p:spPr>
      </p:sp>
      <p:sp>
        <p:nvSpPr>
          <p:cNvPr id="9" name="Text 7"/>
          <p:cNvSpPr/>
          <p:nvPr/>
        </p:nvSpPr>
        <p:spPr>
          <a:xfrm>
            <a:off x="269748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Design</a:t>
            </a:r>
            <a:endParaRPr lang="en-US" sz="1400" dirty="0"/>
          </a:p>
        </p:txBody>
      </p:sp>
      <p:sp>
        <p:nvSpPr>
          <p:cNvPr id="10" name="Text 8"/>
          <p:cNvSpPr/>
          <p:nvPr/>
        </p:nvSpPr>
        <p:spPr>
          <a:xfrm>
            <a:off x="269748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3 weeks</a:t>
            </a:r>
            <a:endParaRPr lang="en-US" sz="1000" dirty="0"/>
          </a:p>
        </p:txBody>
      </p:sp>
      <p:sp>
        <p:nvSpPr>
          <p:cNvPr id="11" name="Text 9"/>
          <p:cNvSpPr/>
          <p:nvPr/>
        </p:nvSpPr>
        <p:spPr>
          <a:xfrm>
            <a:off x="246888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Solution architecture and prototyping</a:t>
            </a:r>
            <a:endParaRPr lang="en-US" sz="1000" dirty="0"/>
          </a:p>
        </p:txBody>
      </p:sp>
      <p:sp>
        <p:nvSpPr>
          <p:cNvPr id="12" name="Shape 10"/>
          <p:cNvSpPr/>
          <p:nvPr/>
        </p:nvSpPr>
        <p:spPr>
          <a:xfrm>
            <a:off x="5303520" y="2194560"/>
            <a:ext cx="182880" cy="182880"/>
          </a:xfrm>
          <a:prstGeom prst="ellipse">
            <a:avLst/>
          </a:prstGeom>
          <a:solidFill>
            <a:srgbClr val="FF8F00"/>
          </a:solidFill>
          <a:ln w="25400">
            <a:solidFill>
              <a:srgbClr val="1976D2"/>
            </a:solidFill>
            <a:prstDash val="solid"/>
          </a:ln>
        </p:spPr>
      </p:sp>
      <p:sp>
        <p:nvSpPr>
          <p:cNvPr id="13" name="Text 11"/>
          <p:cNvSpPr/>
          <p:nvPr/>
        </p:nvSpPr>
        <p:spPr>
          <a:xfrm>
            <a:off x="470916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Development</a:t>
            </a:r>
            <a:endParaRPr lang="en-US" sz="1400" dirty="0"/>
          </a:p>
        </p:txBody>
      </p:sp>
      <p:sp>
        <p:nvSpPr>
          <p:cNvPr id="14" name="Text 12"/>
          <p:cNvSpPr/>
          <p:nvPr/>
        </p:nvSpPr>
        <p:spPr>
          <a:xfrm>
            <a:off x="470916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6 weeks</a:t>
            </a:r>
            <a:endParaRPr lang="en-US" sz="1000" dirty="0"/>
          </a:p>
        </p:txBody>
      </p:sp>
      <p:sp>
        <p:nvSpPr>
          <p:cNvPr id="15" name="Text 13"/>
          <p:cNvSpPr/>
          <p:nvPr/>
        </p:nvSpPr>
        <p:spPr>
          <a:xfrm>
            <a:off x="448056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Implementation and testing</a:t>
            </a:r>
            <a:endParaRPr lang="en-US" sz="1000" dirty="0"/>
          </a:p>
        </p:txBody>
      </p:sp>
      <p:sp>
        <p:nvSpPr>
          <p:cNvPr id="16" name="Shape 14"/>
          <p:cNvSpPr/>
          <p:nvPr/>
        </p:nvSpPr>
        <p:spPr>
          <a:xfrm>
            <a:off x="7315200" y="2194560"/>
            <a:ext cx="182880" cy="182880"/>
          </a:xfrm>
          <a:prstGeom prst="ellipse">
            <a:avLst/>
          </a:prstGeom>
          <a:solidFill>
            <a:srgbClr val="FF8F00"/>
          </a:solidFill>
          <a:ln w="25400">
            <a:solidFill>
              <a:srgbClr val="1976D2"/>
            </a:solidFill>
            <a:prstDash val="solid"/>
          </a:ln>
        </p:spPr>
      </p:sp>
      <p:sp>
        <p:nvSpPr>
          <p:cNvPr id="17" name="Text 15"/>
          <p:cNvSpPr/>
          <p:nvPr/>
        </p:nvSpPr>
        <p:spPr>
          <a:xfrm>
            <a:off x="672084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Deployment</a:t>
            </a:r>
            <a:endParaRPr lang="en-US" sz="1400" dirty="0"/>
          </a:p>
        </p:txBody>
      </p:sp>
      <p:sp>
        <p:nvSpPr>
          <p:cNvPr id="18" name="Text 16"/>
          <p:cNvSpPr/>
          <p:nvPr/>
        </p:nvSpPr>
        <p:spPr>
          <a:xfrm>
            <a:off x="672084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19" name="Text 17"/>
          <p:cNvSpPr/>
          <p:nvPr/>
        </p:nvSpPr>
        <p:spPr>
          <a:xfrm>
            <a:off x="649224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Go-live and optimization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Solution Comparison</a:t>
            </a:r>
            <a:endParaRPr lang="en-US" sz="2800" dirty="0"/>
          </a:p>
        </p:txBody>
      </p:sp>
      <p:sp>
        <p:nvSpPr>
          <p:cNvPr id="3" name="Shape 1"/>
          <p:cNvSpPr/>
          <p:nvPr/>
        </p:nvSpPr>
        <p:spPr>
          <a:xfrm>
            <a:off x="914400" y="1097280"/>
            <a:ext cx="1828800" cy="457200"/>
          </a:xfrm>
          <a:prstGeom prst="rect">
            <a:avLst/>
          </a:prstGeom>
          <a:solidFill>
            <a:srgbClr val="1976D2"/>
          </a:solidFill>
          <a:ln w="12700">
            <a:solidFill>
              <a:srgbClr val="E0E0E0"/>
            </a:solidFill>
            <a:prstDash val="solid"/>
          </a:ln>
        </p:spPr>
      </p:sp>
      <p:sp>
        <p:nvSpPr>
          <p:cNvPr id="4" name="Text 2"/>
          <p:cNvSpPr/>
          <p:nvPr/>
        </p:nvSpPr>
        <p:spPr>
          <a:xfrm>
            <a:off x="9144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Features</a:t>
            </a:r>
            <a:endParaRPr lang="en-US" sz="1400" dirty="0"/>
          </a:p>
        </p:txBody>
      </p:sp>
      <p:sp>
        <p:nvSpPr>
          <p:cNvPr id="5" name="Shape 3"/>
          <p:cNvSpPr/>
          <p:nvPr/>
        </p:nvSpPr>
        <p:spPr>
          <a:xfrm>
            <a:off x="2743200" y="1097280"/>
            <a:ext cx="1828800" cy="457200"/>
          </a:xfrm>
          <a:prstGeom prst="rect">
            <a:avLst/>
          </a:prstGeom>
          <a:solidFill>
            <a:srgbClr val="1976D2"/>
          </a:solidFill>
          <a:ln w="12700">
            <a:solidFill>
              <a:srgbClr val="E0E0E0"/>
            </a:solidFill>
            <a:prstDash val="solid"/>
          </a:ln>
        </p:spPr>
      </p:sp>
      <p:sp>
        <p:nvSpPr>
          <p:cNvPr id="6" name="Text 4"/>
          <p:cNvSpPr/>
          <p:nvPr/>
        </p:nvSpPr>
        <p:spPr>
          <a:xfrm>
            <a:off x="27432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Basic</a:t>
            </a:r>
            <a:endParaRPr lang="en-US" sz="1400" dirty="0"/>
          </a:p>
        </p:txBody>
      </p:sp>
      <p:sp>
        <p:nvSpPr>
          <p:cNvPr id="7" name="Shape 5"/>
          <p:cNvSpPr/>
          <p:nvPr/>
        </p:nvSpPr>
        <p:spPr>
          <a:xfrm>
            <a:off x="4572000" y="1097280"/>
            <a:ext cx="1828800" cy="457200"/>
          </a:xfrm>
          <a:prstGeom prst="rect">
            <a:avLst/>
          </a:prstGeom>
          <a:solidFill>
            <a:srgbClr val="1976D2"/>
          </a:solidFill>
          <a:ln w="12700">
            <a:solidFill>
              <a:srgbClr val="E0E0E0"/>
            </a:solidFill>
            <a:prstDash val="solid"/>
          </a:ln>
        </p:spPr>
      </p:sp>
      <p:sp>
        <p:nvSpPr>
          <p:cNvPr id="8" name="Text 6"/>
          <p:cNvSpPr/>
          <p:nvPr/>
        </p:nvSpPr>
        <p:spPr>
          <a:xfrm>
            <a:off x="45720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Premium</a:t>
            </a:r>
            <a:endParaRPr lang="en-US" sz="1400" dirty="0"/>
          </a:p>
        </p:txBody>
      </p:sp>
      <p:sp>
        <p:nvSpPr>
          <p:cNvPr id="9" name="Shape 7"/>
          <p:cNvSpPr/>
          <p:nvPr/>
        </p:nvSpPr>
        <p:spPr>
          <a:xfrm>
            <a:off x="6400800" y="1097280"/>
            <a:ext cx="1828800" cy="457200"/>
          </a:xfrm>
          <a:prstGeom prst="rect">
            <a:avLst/>
          </a:prstGeom>
          <a:solidFill>
            <a:srgbClr val="1976D2"/>
          </a:solidFill>
          <a:ln w="12700">
            <a:solidFill>
              <a:srgbClr val="E0E0E0"/>
            </a:solidFill>
            <a:prstDash val="solid"/>
          </a:ln>
        </p:spPr>
      </p:sp>
      <p:sp>
        <p:nvSpPr>
          <p:cNvPr id="10" name="Text 8"/>
          <p:cNvSpPr/>
          <p:nvPr/>
        </p:nvSpPr>
        <p:spPr>
          <a:xfrm>
            <a:off x="64008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Enterprise</a:t>
            </a:r>
            <a:endParaRPr lang="en-US" sz="1400" dirty="0"/>
          </a:p>
        </p:txBody>
      </p:sp>
      <p:sp>
        <p:nvSpPr>
          <p:cNvPr id="11" name="Shape 9"/>
          <p:cNvSpPr/>
          <p:nvPr/>
        </p:nvSpPr>
        <p:spPr>
          <a:xfrm>
            <a:off x="914400" y="1554480"/>
            <a:ext cx="1828800" cy="457200"/>
          </a:xfrm>
          <a:prstGeom prst="rect">
            <a:avLst/>
          </a:prstGeom>
          <a:solidFill>
            <a:srgbClr val="F5F5F5"/>
          </a:solidFill>
          <a:ln w="12700">
            <a:solidFill>
              <a:srgbClr val="E0E0E0"/>
            </a:solidFill>
            <a:prstDash val="solid"/>
          </a:ln>
        </p:spPr>
      </p:sp>
      <p:sp>
        <p:nvSpPr>
          <p:cNvPr id="12" name="Text 10"/>
          <p:cNvSpPr/>
          <p:nvPr/>
        </p:nvSpPr>
        <p:spPr>
          <a:xfrm>
            <a:off x="914400" y="15544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Scalability</a:t>
            </a:r>
            <a:endParaRPr lang="en-US" sz="1200" dirty="0"/>
          </a:p>
        </p:txBody>
      </p:sp>
      <p:sp>
        <p:nvSpPr>
          <p:cNvPr id="13" name="Shape 11"/>
          <p:cNvSpPr/>
          <p:nvPr/>
        </p:nvSpPr>
        <p:spPr>
          <a:xfrm>
            <a:off x="2743200" y="1554480"/>
            <a:ext cx="1828800" cy="457200"/>
          </a:xfrm>
          <a:prstGeom prst="rect">
            <a:avLst/>
          </a:prstGeom>
          <a:solidFill>
            <a:srgbClr val="FFFFFF"/>
          </a:solidFill>
          <a:ln w="12700">
            <a:solidFill>
              <a:srgbClr val="E0E0E0"/>
            </a:solidFill>
            <a:prstDash val="solid"/>
          </a:ln>
        </p:spPr>
      </p:sp>
      <p:sp>
        <p:nvSpPr>
          <p:cNvPr id="14" name="Text 12"/>
          <p:cNvSpPr/>
          <p:nvPr/>
        </p:nvSpPr>
        <p:spPr>
          <a:xfrm>
            <a:off x="27432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5" name="Shape 13"/>
          <p:cNvSpPr/>
          <p:nvPr/>
        </p:nvSpPr>
        <p:spPr>
          <a:xfrm>
            <a:off x="4572000" y="1554480"/>
            <a:ext cx="1828800" cy="457200"/>
          </a:xfrm>
          <a:prstGeom prst="rect">
            <a:avLst/>
          </a:prstGeom>
          <a:solidFill>
            <a:srgbClr val="FFFFFF"/>
          </a:solidFill>
          <a:ln w="12700">
            <a:solidFill>
              <a:srgbClr val="E0E0E0"/>
            </a:solidFill>
            <a:prstDash val="solid"/>
          </a:ln>
        </p:spPr>
      </p:sp>
      <p:sp>
        <p:nvSpPr>
          <p:cNvPr id="16" name="Text 14"/>
          <p:cNvSpPr/>
          <p:nvPr/>
        </p:nvSpPr>
        <p:spPr>
          <a:xfrm>
            <a:off x="45720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7" name="Shape 15"/>
          <p:cNvSpPr/>
          <p:nvPr/>
        </p:nvSpPr>
        <p:spPr>
          <a:xfrm>
            <a:off x="6400800" y="1554480"/>
            <a:ext cx="1828800" cy="457200"/>
          </a:xfrm>
          <a:prstGeom prst="rect">
            <a:avLst/>
          </a:prstGeom>
          <a:solidFill>
            <a:srgbClr val="FFFFFF"/>
          </a:solidFill>
          <a:ln w="12700">
            <a:solidFill>
              <a:srgbClr val="E0E0E0"/>
            </a:solidFill>
            <a:prstDash val="solid"/>
          </a:ln>
        </p:spPr>
      </p:sp>
      <p:sp>
        <p:nvSpPr>
          <p:cNvPr id="18" name="Text 16"/>
          <p:cNvSpPr/>
          <p:nvPr/>
        </p:nvSpPr>
        <p:spPr>
          <a:xfrm>
            <a:off x="64008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9" name="Shape 17"/>
          <p:cNvSpPr/>
          <p:nvPr/>
        </p:nvSpPr>
        <p:spPr>
          <a:xfrm>
            <a:off x="914400" y="2011680"/>
            <a:ext cx="1828800" cy="457200"/>
          </a:xfrm>
          <a:prstGeom prst="rect">
            <a:avLst/>
          </a:prstGeom>
          <a:solidFill>
            <a:srgbClr val="F5F5F5"/>
          </a:solidFill>
          <a:ln w="12700">
            <a:solidFill>
              <a:srgbClr val="E0E0E0"/>
            </a:solidFill>
            <a:prstDash val="solid"/>
          </a:ln>
        </p:spPr>
      </p:sp>
      <p:sp>
        <p:nvSpPr>
          <p:cNvPr id="20" name="Text 18"/>
          <p:cNvSpPr/>
          <p:nvPr/>
        </p:nvSpPr>
        <p:spPr>
          <a:xfrm>
            <a:off x="914400" y="20116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Security</a:t>
            </a:r>
            <a:endParaRPr lang="en-US" sz="1200" dirty="0"/>
          </a:p>
        </p:txBody>
      </p:sp>
      <p:sp>
        <p:nvSpPr>
          <p:cNvPr id="21" name="Shape 19"/>
          <p:cNvSpPr/>
          <p:nvPr/>
        </p:nvSpPr>
        <p:spPr>
          <a:xfrm>
            <a:off x="2743200" y="2011680"/>
            <a:ext cx="1828800" cy="457200"/>
          </a:xfrm>
          <a:prstGeom prst="rect">
            <a:avLst/>
          </a:prstGeom>
          <a:solidFill>
            <a:srgbClr val="FFFFFF"/>
          </a:solidFill>
          <a:ln w="12700">
            <a:solidFill>
              <a:srgbClr val="E0E0E0"/>
            </a:solidFill>
            <a:prstDash val="solid"/>
          </a:ln>
        </p:spPr>
      </p:sp>
      <p:sp>
        <p:nvSpPr>
          <p:cNvPr id="22" name="Text 20"/>
          <p:cNvSpPr/>
          <p:nvPr/>
        </p:nvSpPr>
        <p:spPr>
          <a:xfrm>
            <a:off x="27432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3" name="Shape 21"/>
          <p:cNvSpPr/>
          <p:nvPr/>
        </p:nvSpPr>
        <p:spPr>
          <a:xfrm>
            <a:off x="4572000" y="2011680"/>
            <a:ext cx="1828800" cy="457200"/>
          </a:xfrm>
          <a:prstGeom prst="rect">
            <a:avLst/>
          </a:prstGeom>
          <a:solidFill>
            <a:srgbClr val="FFFFFF"/>
          </a:solidFill>
          <a:ln w="12700">
            <a:solidFill>
              <a:srgbClr val="E0E0E0"/>
            </a:solidFill>
            <a:prstDash val="solid"/>
          </a:ln>
        </p:spPr>
      </p:sp>
      <p:sp>
        <p:nvSpPr>
          <p:cNvPr id="24" name="Text 22"/>
          <p:cNvSpPr/>
          <p:nvPr/>
        </p:nvSpPr>
        <p:spPr>
          <a:xfrm>
            <a:off x="45720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5" name="Shape 23"/>
          <p:cNvSpPr/>
          <p:nvPr/>
        </p:nvSpPr>
        <p:spPr>
          <a:xfrm>
            <a:off x="6400800" y="2011680"/>
            <a:ext cx="1828800" cy="457200"/>
          </a:xfrm>
          <a:prstGeom prst="rect">
            <a:avLst/>
          </a:prstGeom>
          <a:solidFill>
            <a:srgbClr val="FFFFFF"/>
          </a:solidFill>
          <a:ln w="12700">
            <a:solidFill>
              <a:srgbClr val="E0E0E0"/>
            </a:solidFill>
            <a:prstDash val="solid"/>
          </a:ln>
        </p:spPr>
      </p:sp>
      <p:sp>
        <p:nvSpPr>
          <p:cNvPr id="26" name="Text 24"/>
          <p:cNvSpPr/>
          <p:nvPr/>
        </p:nvSpPr>
        <p:spPr>
          <a:xfrm>
            <a:off x="64008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7" name="Shape 25"/>
          <p:cNvSpPr/>
          <p:nvPr/>
        </p:nvSpPr>
        <p:spPr>
          <a:xfrm>
            <a:off x="914400" y="2468880"/>
            <a:ext cx="1828800" cy="457200"/>
          </a:xfrm>
          <a:prstGeom prst="rect">
            <a:avLst/>
          </a:prstGeom>
          <a:solidFill>
            <a:srgbClr val="F5F5F5"/>
          </a:solidFill>
          <a:ln w="12700">
            <a:solidFill>
              <a:srgbClr val="E0E0E0"/>
            </a:solidFill>
            <a:prstDash val="solid"/>
          </a:ln>
        </p:spPr>
      </p:sp>
      <p:sp>
        <p:nvSpPr>
          <p:cNvPr id="28" name="Text 26"/>
          <p:cNvSpPr/>
          <p:nvPr/>
        </p:nvSpPr>
        <p:spPr>
          <a:xfrm>
            <a:off x="914400" y="24688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Support</a:t>
            </a:r>
            <a:endParaRPr lang="en-US" sz="1200" dirty="0"/>
          </a:p>
        </p:txBody>
      </p:sp>
      <p:sp>
        <p:nvSpPr>
          <p:cNvPr id="29" name="Shape 27"/>
          <p:cNvSpPr/>
          <p:nvPr/>
        </p:nvSpPr>
        <p:spPr>
          <a:xfrm>
            <a:off x="2743200" y="2468880"/>
            <a:ext cx="1828800" cy="457200"/>
          </a:xfrm>
          <a:prstGeom prst="rect">
            <a:avLst/>
          </a:prstGeom>
          <a:solidFill>
            <a:srgbClr val="FFFFFF"/>
          </a:solidFill>
          <a:ln w="12700">
            <a:solidFill>
              <a:srgbClr val="E0E0E0"/>
            </a:solidFill>
            <a:prstDash val="solid"/>
          </a:ln>
        </p:spPr>
      </p:sp>
      <p:sp>
        <p:nvSpPr>
          <p:cNvPr id="30" name="Text 28"/>
          <p:cNvSpPr/>
          <p:nvPr/>
        </p:nvSpPr>
        <p:spPr>
          <a:xfrm>
            <a:off x="27432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Email</a:t>
            </a:r>
            <a:endParaRPr lang="en-US" sz="1200" dirty="0"/>
          </a:p>
        </p:txBody>
      </p:sp>
      <p:sp>
        <p:nvSpPr>
          <p:cNvPr id="31" name="Shape 29"/>
          <p:cNvSpPr/>
          <p:nvPr/>
        </p:nvSpPr>
        <p:spPr>
          <a:xfrm>
            <a:off x="4572000" y="2468880"/>
            <a:ext cx="1828800" cy="457200"/>
          </a:xfrm>
          <a:prstGeom prst="rect">
            <a:avLst/>
          </a:prstGeom>
          <a:solidFill>
            <a:srgbClr val="FFFFFF"/>
          </a:solidFill>
          <a:ln w="12700">
            <a:solidFill>
              <a:srgbClr val="E0E0E0"/>
            </a:solidFill>
            <a:prstDash val="solid"/>
          </a:ln>
        </p:spPr>
      </p:sp>
      <p:sp>
        <p:nvSpPr>
          <p:cNvPr id="32" name="Text 30"/>
          <p:cNvSpPr/>
          <p:nvPr/>
        </p:nvSpPr>
        <p:spPr>
          <a:xfrm>
            <a:off x="45720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24/7</a:t>
            </a:r>
            <a:endParaRPr lang="en-US" sz="1200" dirty="0"/>
          </a:p>
        </p:txBody>
      </p:sp>
      <p:sp>
        <p:nvSpPr>
          <p:cNvPr id="33" name="Shape 31"/>
          <p:cNvSpPr/>
          <p:nvPr/>
        </p:nvSpPr>
        <p:spPr>
          <a:xfrm>
            <a:off x="6400800" y="2468880"/>
            <a:ext cx="1828800" cy="457200"/>
          </a:xfrm>
          <a:prstGeom prst="rect">
            <a:avLst/>
          </a:prstGeom>
          <a:solidFill>
            <a:srgbClr val="FFFFFF"/>
          </a:solidFill>
          <a:ln w="12700">
            <a:solidFill>
              <a:srgbClr val="E0E0E0"/>
            </a:solidFill>
            <a:prstDash val="solid"/>
          </a:ln>
        </p:spPr>
      </p:sp>
      <p:sp>
        <p:nvSpPr>
          <p:cNvPr id="34" name="Text 32"/>
          <p:cNvSpPr/>
          <p:nvPr/>
        </p:nvSpPr>
        <p:spPr>
          <a:xfrm>
            <a:off x="64008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Dedicated</a:t>
            </a:r>
            <a:endParaRPr lang="en-US" sz="1200" dirty="0"/>
          </a:p>
        </p:txBody>
      </p:sp>
      <p:sp>
        <p:nvSpPr>
          <p:cNvPr id="35" name="Shape 33"/>
          <p:cNvSpPr/>
          <p:nvPr/>
        </p:nvSpPr>
        <p:spPr>
          <a:xfrm>
            <a:off x="914400" y="2926080"/>
            <a:ext cx="1828800" cy="457200"/>
          </a:xfrm>
          <a:prstGeom prst="rect">
            <a:avLst/>
          </a:prstGeom>
          <a:solidFill>
            <a:srgbClr val="F5F5F5"/>
          </a:solidFill>
          <a:ln w="12700">
            <a:solidFill>
              <a:srgbClr val="E0E0E0"/>
            </a:solidFill>
            <a:prstDash val="solid"/>
          </a:ln>
        </p:spPr>
      </p:sp>
      <p:sp>
        <p:nvSpPr>
          <p:cNvPr id="36" name="Text 34"/>
          <p:cNvSpPr/>
          <p:nvPr/>
        </p:nvSpPr>
        <p:spPr>
          <a:xfrm>
            <a:off x="914400" y="29260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Integration</a:t>
            </a:r>
            <a:endParaRPr lang="en-US" sz="1200" dirty="0"/>
          </a:p>
        </p:txBody>
      </p:sp>
      <p:sp>
        <p:nvSpPr>
          <p:cNvPr id="37" name="Shape 35"/>
          <p:cNvSpPr/>
          <p:nvPr/>
        </p:nvSpPr>
        <p:spPr>
          <a:xfrm>
            <a:off x="2743200" y="2926080"/>
            <a:ext cx="1828800" cy="457200"/>
          </a:xfrm>
          <a:prstGeom prst="rect">
            <a:avLst/>
          </a:prstGeom>
          <a:solidFill>
            <a:srgbClr val="FFFFFF"/>
          </a:solidFill>
          <a:ln w="12700">
            <a:solidFill>
              <a:srgbClr val="E0E0E0"/>
            </a:solidFill>
            <a:prstDash val="solid"/>
          </a:ln>
        </p:spPr>
      </p:sp>
      <p:sp>
        <p:nvSpPr>
          <p:cNvPr id="38" name="Text 36"/>
          <p:cNvSpPr/>
          <p:nvPr/>
        </p:nvSpPr>
        <p:spPr>
          <a:xfrm>
            <a:off x="27432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Basic</a:t>
            </a:r>
            <a:endParaRPr lang="en-US" sz="1200" dirty="0"/>
          </a:p>
        </p:txBody>
      </p:sp>
      <p:sp>
        <p:nvSpPr>
          <p:cNvPr id="39" name="Shape 37"/>
          <p:cNvSpPr/>
          <p:nvPr/>
        </p:nvSpPr>
        <p:spPr>
          <a:xfrm>
            <a:off x="4572000" y="2926080"/>
            <a:ext cx="1828800" cy="457200"/>
          </a:xfrm>
          <a:prstGeom prst="rect">
            <a:avLst/>
          </a:prstGeom>
          <a:solidFill>
            <a:srgbClr val="FFFFFF"/>
          </a:solidFill>
          <a:ln w="12700">
            <a:solidFill>
              <a:srgbClr val="E0E0E0"/>
            </a:solidFill>
            <a:prstDash val="solid"/>
          </a:ln>
        </p:spPr>
      </p:sp>
      <p:sp>
        <p:nvSpPr>
          <p:cNvPr id="40" name="Text 38"/>
          <p:cNvSpPr/>
          <p:nvPr/>
        </p:nvSpPr>
        <p:spPr>
          <a:xfrm>
            <a:off x="45720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1" name="Shape 39"/>
          <p:cNvSpPr/>
          <p:nvPr/>
        </p:nvSpPr>
        <p:spPr>
          <a:xfrm>
            <a:off x="6400800" y="2926080"/>
            <a:ext cx="1828800" cy="457200"/>
          </a:xfrm>
          <a:prstGeom prst="rect">
            <a:avLst/>
          </a:prstGeom>
          <a:solidFill>
            <a:srgbClr val="FFFFFF"/>
          </a:solidFill>
          <a:ln w="12700">
            <a:solidFill>
              <a:srgbClr val="E0E0E0"/>
            </a:solidFill>
            <a:prstDash val="solid"/>
          </a:ln>
        </p:spPr>
      </p:sp>
      <p:sp>
        <p:nvSpPr>
          <p:cNvPr id="42" name="Text 40"/>
          <p:cNvSpPr/>
          <p:nvPr/>
        </p:nvSpPr>
        <p:spPr>
          <a:xfrm>
            <a:off x="64008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a:t>
            </a:r>
            <a:endParaRPr lang="en-US" sz="1200" dirty="0"/>
          </a:p>
        </p:txBody>
      </p:sp>
      <p:sp>
        <p:nvSpPr>
          <p:cNvPr id="43" name="Shape 41"/>
          <p:cNvSpPr/>
          <p:nvPr/>
        </p:nvSpPr>
        <p:spPr>
          <a:xfrm>
            <a:off x="914400" y="3383280"/>
            <a:ext cx="1828800" cy="457200"/>
          </a:xfrm>
          <a:prstGeom prst="rect">
            <a:avLst/>
          </a:prstGeom>
          <a:solidFill>
            <a:srgbClr val="F5F5F5"/>
          </a:solidFill>
          <a:ln w="12700">
            <a:solidFill>
              <a:srgbClr val="E0E0E0"/>
            </a:solidFill>
            <a:prstDash val="solid"/>
          </a:ln>
        </p:spPr>
      </p:sp>
      <p:sp>
        <p:nvSpPr>
          <p:cNvPr id="44" name="Text 42"/>
          <p:cNvSpPr/>
          <p:nvPr/>
        </p:nvSpPr>
        <p:spPr>
          <a:xfrm>
            <a:off x="914400" y="33832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Analytics</a:t>
            </a:r>
            <a:endParaRPr lang="en-US" sz="1200" dirty="0"/>
          </a:p>
        </p:txBody>
      </p:sp>
      <p:sp>
        <p:nvSpPr>
          <p:cNvPr id="45" name="Shape 43"/>
          <p:cNvSpPr/>
          <p:nvPr/>
        </p:nvSpPr>
        <p:spPr>
          <a:xfrm>
            <a:off x="2743200" y="3383280"/>
            <a:ext cx="1828800" cy="457200"/>
          </a:xfrm>
          <a:prstGeom prst="rect">
            <a:avLst/>
          </a:prstGeom>
          <a:solidFill>
            <a:srgbClr val="FFFFFF"/>
          </a:solidFill>
          <a:ln w="12700">
            <a:solidFill>
              <a:srgbClr val="E0E0E0"/>
            </a:solidFill>
            <a:prstDash val="solid"/>
          </a:ln>
        </p:spPr>
      </p:sp>
      <p:sp>
        <p:nvSpPr>
          <p:cNvPr id="46" name="Text 44"/>
          <p:cNvSpPr/>
          <p:nvPr/>
        </p:nvSpPr>
        <p:spPr>
          <a:xfrm>
            <a:off x="27432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Standard</a:t>
            </a:r>
            <a:endParaRPr lang="en-US" sz="1200" dirty="0"/>
          </a:p>
        </p:txBody>
      </p:sp>
      <p:sp>
        <p:nvSpPr>
          <p:cNvPr id="47" name="Shape 45"/>
          <p:cNvSpPr/>
          <p:nvPr/>
        </p:nvSpPr>
        <p:spPr>
          <a:xfrm>
            <a:off x="4572000" y="3383280"/>
            <a:ext cx="1828800" cy="457200"/>
          </a:xfrm>
          <a:prstGeom prst="rect">
            <a:avLst/>
          </a:prstGeom>
          <a:solidFill>
            <a:srgbClr val="FFFFFF"/>
          </a:solidFill>
          <a:ln w="12700">
            <a:solidFill>
              <a:srgbClr val="E0E0E0"/>
            </a:solidFill>
            <a:prstDash val="solid"/>
          </a:ln>
        </p:spPr>
      </p:sp>
      <p:sp>
        <p:nvSpPr>
          <p:cNvPr id="48" name="Text 46"/>
          <p:cNvSpPr/>
          <p:nvPr/>
        </p:nvSpPr>
        <p:spPr>
          <a:xfrm>
            <a:off x="45720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9" name="Shape 47"/>
          <p:cNvSpPr/>
          <p:nvPr/>
        </p:nvSpPr>
        <p:spPr>
          <a:xfrm>
            <a:off x="6400800" y="3383280"/>
            <a:ext cx="1828800" cy="457200"/>
          </a:xfrm>
          <a:prstGeom prst="rect">
            <a:avLst/>
          </a:prstGeom>
          <a:solidFill>
            <a:srgbClr val="FFFFFF"/>
          </a:solidFill>
          <a:ln w="12700">
            <a:solidFill>
              <a:srgbClr val="E0E0E0"/>
            </a:solidFill>
            <a:prstDash val="solid"/>
          </a:ln>
        </p:spPr>
      </p:sp>
      <p:sp>
        <p:nvSpPr>
          <p:cNvPr id="50" name="Text 48"/>
          <p:cNvSpPr/>
          <p:nvPr/>
        </p:nvSpPr>
        <p:spPr>
          <a:xfrm>
            <a:off x="64008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AI-Powered</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Key Statistics</a:t>
            </a:r>
            <a:endParaRPr lang="en-US" sz="2800" dirty="0"/>
          </a:p>
        </p:txBody>
      </p:sp>
      <p:sp>
        <p:nvSpPr>
          <p:cNvPr id="3" name="Shape 1"/>
          <p:cNvSpPr/>
          <p:nvPr/>
        </p:nvSpPr>
        <p:spPr>
          <a:xfrm>
            <a:off x="1554480" y="1097280"/>
            <a:ext cx="1463040" cy="1463040"/>
          </a:xfrm>
          <a:prstGeom prst="ellipse">
            <a:avLst/>
          </a:prstGeom>
          <a:solidFill>
            <a:srgbClr val="4CAF50"/>
          </a:solidFill>
          <a:ln w="12700">
            <a:solidFill>
              <a:srgbClr val="4CAF50"/>
            </a:solidFill>
            <a:prstDash val="solid"/>
          </a:ln>
        </p:spPr>
      </p:sp>
      <p:sp>
        <p:nvSpPr>
          <p:cNvPr id="4" name="Text 2"/>
          <p:cNvSpPr/>
          <p:nvPr/>
        </p:nvSpPr>
        <p:spPr>
          <a:xfrm>
            <a:off x="1554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500+</a:t>
            </a:r>
            <a:endParaRPr lang="en-US" sz="2000" dirty="0"/>
          </a:p>
        </p:txBody>
      </p:sp>
      <p:sp>
        <p:nvSpPr>
          <p:cNvPr id="5" name="Text 3"/>
          <p:cNvSpPr/>
          <p:nvPr/>
        </p:nvSpPr>
        <p:spPr>
          <a:xfrm>
            <a:off x="1371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Projects Completed</a:t>
            </a:r>
            <a:endParaRPr lang="en-US" sz="1200" dirty="0"/>
          </a:p>
        </p:txBody>
      </p:sp>
      <p:sp>
        <p:nvSpPr>
          <p:cNvPr id="6" name="Shape 4"/>
          <p:cNvSpPr/>
          <p:nvPr/>
        </p:nvSpPr>
        <p:spPr>
          <a:xfrm>
            <a:off x="6126480" y="1097280"/>
            <a:ext cx="1463040" cy="1463040"/>
          </a:xfrm>
          <a:prstGeom prst="ellipse">
            <a:avLst/>
          </a:prstGeom>
          <a:solidFill>
            <a:srgbClr val="1976D2"/>
          </a:solidFill>
          <a:ln w="12700">
            <a:solidFill>
              <a:srgbClr val="1976D2"/>
            </a:solidFill>
            <a:prstDash val="solid"/>
          </a:ln>
        </p:spPr>
      </p:sp>
      <p:sp>
        <p:nvSpPr>
          <p:cNvPr id="7" name="Text 5"/>
          <p:cNvSpPr/>
          <p:nvPr/>
        </p:nvSpPr>
        <p:spPr>
          <a:xfrm>
            <a:off x="6126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98%</a:t>
            </a:r>
            <a:endParaRPr lang="en-US" sz="2000" dirty="0"/>
          </a:p>
        </p:txBody>
      </p:sp>
      <p:sp>
        <p:nvSpPr>
          <p:cNvPr id="8" name="Text 6"/>
          <p:cNvSpPr/>
          <p:nvPr/>
        </p:nvSpPr>
        <p:spPr>
          <a:xfrm>
            <a:off x="5943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Client Satisfaction</a:t>
            </a:r>
            <a:endParaRPr lang="en-US" sz="1200" dirty="0"/>
          </a:p>
        </p:txBody>
      </p:sp>
      <p:sp>
        <p:nvSpPr>
          <p:cNvPr id="9" name="Shape 7"/>
          <p:cNvSpPr/>
          <p:nvPr/>
        </p:nvSpPr>
        <p:spPr>
          <a:xfrm>
            <a:off x="1554480" y="2926080"/>
            <a:ext cx="1463040" cy="1463040"/>
          </a:xfrm>
          <a:prstGeom prst="ellipse">
            <a:avLst/>
          </a:prstGeom>
          <a:solidFill>
            <a:srgbClr val="FF8F00"/>
          </a:solidFill>
          <a:ln w="12700">
            <a:solidFill>
              <a:srgbClr val="FF8F00"/>
            </a:solidFill>
            <a:prstDash val="solid"/>
          </a:ln>
        </p:spPr>
      </p:sp>
      <p:sp>
        <p:nvSpPr>
          <p:cNvPr id="10" name="Text 8"/>
          <p:cNvSpPr/>
          <p:nvPr/>
        </p:nvSpPr>
        <p:spPr>
          <a:xfrm>
            <a:off x="1554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a:t>
            </a:r>
            <a:endParaRPr lang="en-US" sz="2000" dirty="0"/>
          </a:p>
        </p:txBody>
      </p:sp>
      <p:sp>
        <p:nvSpPr>
          <p:cNvPr id="11" name="Text 9"/>
          <p:cNvSpPr/>
          <p:nvPr/>
        </p:nvSpPr>
        <p:spPr>
          <a:xfrm>
            <a:off x="1371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Team Members</a:t>
            </a:r>
            <a:endParaRPr lang="en-US" sz="1200" dirty="0"/>
          </a:p>
        </p:txBody>
      </p:sp>
      <p:sp>
        <p:nvSpPr>
          <p:cNvPr id="12" name="Shape 10"/>
          <p:cNvSpPr/>
          <p:nvPr/>
        </p:nvSpPr>
        <p:spPr>
          <a:xfrm>
            <a:off x="6126480" y="2926080"/>
            <a:ext cx="1463040" cy="1463040"/>
          </a:xfrm>
          <a:prstGeom prst="ellipse">
            <a:avLst/>
          </a:prstGeom>
          <a:solidFill>
            <a:srgbClr val="2E7D32"/>
          </a:solidFill>
          <a:ln w="12700">
            <a:solidFill>
              <a:srgbClr val="2E7D32"/>
            </a:solidFill>
            <a:prstDash val="solid"/>
          </a:ln>
        </p:spPr>
      </p:sp>
      <p:sp>
        <p:nvSpPr>
          <p:cNvPr id="13" name="Text 11"/>
          <p:cNvSpPr/>
          <p:nvPr/>
        </p:nvSpPr>
        <p:spPr>
          <a:xfrm>
            <a:off x="6126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24/7</a:t>
            </a:r>
            <a:endParaRPr lang="en-US" sz="2000" dirty="0"/>
          </a:p>
        </p:txBody>
      </p:sp>
      <p:sp>
        <p:nvSpPr>
          <p:cNvPr id="14" name="Text 12"/>
          <p:cNvSpPr/>
          <p:nvPr/>
        </p:nvSpPr>
        <p:spPr>
          <a:xfrm>
            <a:off x="5943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Support Available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Layout Showcase - 10 Slides</dc:title>
  <dc:subject>Comprehensive Layout System Demonstration</dc:subject>
  <dc:creator>Ten Slide Layout Showcase Generator</dc:creator>
  <cp:lastModifiedBy>Ten Slide Layout Showcase Generator</cp:lastModifiedBy>
  <cp:revision>1</cp:revision>
  <dcterms:created xsi:type="dcterms:W3CDTF">2025-09-12T00:34:58Z</dcterms:created>
  <dcterms:modified xsi:type="dcterms:W3CDTF">2025-09-12T00:34:58Z</dcterms:modified>
</cp:coreProperties>
</file>