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715" r:id="rId3"/>
    <p:sldMasterId id="2147483756" r:id="rId4"/>
  </p:sldMasterIdLst>
  <p:notesMasterIdLst>
    <p:notesMasterId r:id="rId27"/>
  </p:notesMasterIdLst>
  <p:sldIdLst>
    <p:sldId id="561" r:id="rId5"/>
    <p:sldId id="567" r:id="rId6"/>
    <p:sldId id="8046" r:id="rId7"/>
    <p:sldId id="5683" r:id="rId8"/>
    <p:sldId id="5682" r:id="rId9"/>
    <p:sldId id="8049" r:id="rId10"/>
    <p:sldId id="8051" r:id="rId11"/>
    <p:sldId id="277" r:id="rId12"/>
    <p:sldId id="8053" r:id="rId13"/>
    <p:sldId id="8056" r:id="rId14"/>
    <p:sldId id="8055" r:id="rId15"/>
    <p:sldId id="8059" r:id="rId16"/>
    <p:sldId id="8060" r:id="rId17"/>
    <p:sldId id="8065" r:id="rId18"/>
    <p:sldId id="8062" r:id="rId19"/>
    <p:sldId id="8063" r:id="rId20"/>
    <p:sldId id="8064" r:id="rId21"/>
    <p:sldId id="8048" r:id="rId22"/>
    <p:sldId id="8050" r:id="rId23"/>
    <p:sldId id="8047" r:id="rId24"/>
    <p:sldId id="8052" r:id="rId25"/>
    <p:sldId id="8066" r:id="rId26"/>
  </p:sldIdLst>
  <p:sldSz cx="12188825" cy="6858000"/>
  <p:notesSz cx="9601200" cy="7315200"/>
  <p:defaultTextStyle>
    <a:defPPr>
      <a:defRPr lang="en-US"/>
    </a:defPPr>
    <a:lvl1pPr marL="0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502D34-618F-499F-B083-A9A277666F98}">
          <p14:sldIdLst>
            <p14:sldId id="561"/>
            <p14:sldId id="567"/>
            <p14:sldId id="8046"/>
            <p14:sldId id="5683"/>
            <p14:sldId id="5682"/>
            <p14:sldId id="8049"/>
            <p14:sldId id="8051"/>
            <p14:sldId id="277"/>
            <p14:sldId id="8053"/>
            <p14:sldId id="8056"/>
            <p14:sldId id="8055"/>
            <p14:sldId id="8059"/>
            <p14:sldId id="8060"/>
            <p14:sldId id="8065"/>
            <p14:sldId id="8062"/>
            <p14:sldId id="8063"/>
            <p14:sldId id="8064"/>
            <p14:sldId id="8048"/>
            <p14:sldId id="8050"/>
            <p14:sldId id="8047"/>
            <p14:sldId id="8052"/>
            <p14:sldId id="80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2DA"/>
    <a:srgbClr val="FFCD2F"/>
    <a:srgbClr val="FF6565"/>
    <a:srgbClr val="ECCBCB"/>
    <a:srgbClr val="FF4747"/>
    <a:srgbClr val="E6D5EE"/>
    <a:srgbClr val="FF5B5B"/>
    <a:srgbClr val="B0DD7F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7775" autoAdjust="0"/>
  </p:normalViewPr>
  <p:slideViewPr>
    <p:cSldViewPr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Veteran</c:v>
                </c:pt>
              </c:strCache>
            </c:strRef>
          </c:tx>
          <c:spPr>
            <a:solidFill>
              <a:srgbClr val="C00000"/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E6-4F56-A81E-732B109259A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E6-4F56-A81E-732B109259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E6-4F56-A81E-732B109259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E6-4F56-A81E-732B109259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E6-4F56-A81E-732B109259A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0" baseline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Decile 1</c:v>
                </c:pt>
                <c:pt idx="1">
                  <c:v>Decile 2</c:v>
                </c:pt>
                <c:pt idx="2">
                  <c:v>Decile 3</c:v>
                </c:pt>
                <c:pt idx="3">
                  <c:v>Decile 4</c:v>
                </c:pt>
                <c:pt idx="4">
                  <c:v>Decile 5</c:v>
                </c:pt>
                <c:pt idx="5">
                  <c:v>Decile 6</c:v>
                </c:pt>
                <c:pt idx="6">
                  <c:v>Decile 7</c:v>
                </c:pt>
                <c:pt idx="7">
                  <c:v>Decile 8</c:v>
                </c:pt>
                <c:pt idx="8">
                  <c:v>Decile 9</c:v>
                </c:pt>
                <c:pt idx="9">
                  <c:v>Decile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0.88519999999999999</c:v>
                </c:pt>
                <c:pt idx="1">
                  <c:v>0.61729999999999996</c:v>
                </c:pt>
                <c:pt idx="2">
                  <c:v>0.47020000000000001</c:v>
                </c:pt>
                <c:pt idx="3">
                  <c:v>0.31180000000000002</c:v>
                </c:pt>
                <c:pt idx="4">
                  <c:v>4.7699999999999999E-2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6-4F56-A81E-732B109259A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Nonveteran</c:v>
                </c:pt>
              </c:strCache>
            </c:strRef>
          </c:tx>
          <c:spPr>
            <a:solidFill>
              <a:sysClr val="window" lastClr="FFFFFF">
                <a:lumMod val="65000"/>
                <a:alpha val="70000"/>
              </a:sysClr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Tabelle1!$A$2:$A$11</c:f>
              <c:strCache>
                <c:ptCount val="10"/>
                <c:pt idx="0">
                  <c:v>Decile 1</c:v>
                </c:pt>
                <c:pt idx="1">
                  <c:v>Decile 2</c:v>
                </c:pt>
                <c:pt idx="2">
                  <c:v>Decile 3</c:v>
                </c:pt>
                <c:pt idx="3">
                  <c:v>Decile 4</c:v>
                </c:pt>
                <c:pt idx="4">
                  <c:v>Decile 5</c:v>
                </c:pt>
                <c:pt idx="5">
                  <c:v>Decile 6</c:v>
                </c:pt>
                <c:pt idx="6">
                  <c:v>Decile 7</c:v>
                </c:pt>
                <c:pt idx="7">
                  <c:v>Decile 8</c:v>
                </c:pt>
                <c:pt idx="8">
                  <c:v>Decile 9</c:v>
                </c:pt>
                <c:pt idx="9">
                  <c:v>Decile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0.11480000000000001</c:v>
                </c:pt>
                <c:pt idx="1">
                  <c:v>0.38270000000000004</c:v>
                </c:pt>
                <c:pt idx="2">
                  <c:v>0.52980000000000005</c:v>
                </c:pt>
                <c:pt idx="3">
                  <c:v>0.68819999999999992</c:v>
                </c:pt>
                <c:pt idx="4">
                  <c:v>0.95230000000000004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6-4F56-A81E-732B10925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435421568"/>
        <c:axId val="435423104"/>
      </c:barChart>
      <c:catAx>
        <c:axId val="4354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1" baseline="0"/>
            </a:pPr>
            <a:endParaRPr lang="en-US"/>
          </a:p>
        </c:txPr>
        <c:crossAx val="435423104"/>
        <c:crosses val="autoZero"/>
        <c:auto val="1"/>
        <c:lblAlgn val="ctr"/>
        <c:lblOffset val="100"/>
        <c:noMultiLvlLbl val="0"/>
      </c:catAx>
      <c:valAx>
        <c:axId val="4354231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435421568"/>
        <c:crosses val="autoZero"/>
        <c:crossBetween val="between"/>
        <c:majorUnit val="0.2"/>
      </c:valAx>
    </c:plotArea>
    <c:legend>
      <c:legendPos val="b"/>
      <c:overlay val="0"/>
      <c:txPr>
        <a:bodyPr/>
        <a:lstStyle/>
        <a:p>
          <a:pPr>
            <a:defRPr sz="8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1709680985664642E-2"/>
          <c:y val="0.18332158037767404"/>
          <c:w val="0.96193521441645136"/>
          <c:h val="0.683275667035826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accent5">
                        <a:lumMod val="7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0.52100000000000002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2-465D-9E1A-CC1F76E4B2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E94D4D">
                <a:lumMod val="60000"/>
                <a:lumOff val="40000"/>
              </a:srgbClr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25" b="1" i="0" u="none" strike="noStrike" baseline="0">
                    <a:solidFill>
                      <a:srgbClr val="595959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0.47799999999999998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2-465D-9E1A-CC1F76E4B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3"/>
        <c:gapDepth val="13"/>
        <c:shape val="box"/>
        <c:axId val="506235136"/>
        <c:axId val="506245120"/>
        <c:axId val="0"/>
      </c:bar3DChart>
      <c:catAx>
        <c:axId val="50623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245120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62451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062351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81457207756678"/>
          <c:y val="2.0568582535714638E-2"/>
          <c:w val="0.86821500320837774"/>
          <c:h val="0.70295019912745049"/>
        </c:manualLayout>
      </c:layout>
      <c:areaChart>
        <c:grouping val="stacke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0">
              <a:gsLst>
                <a:gs pos="0">
                  <a:srgbClr val="C0C0C0">
                    <a:gamma/>
                    <a:shade val="80784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12700">
              <a:noFill/>
              <a:prstDash val="solid"/>
            </a:ln>
          </c:spPr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820288"/>
        <c:axId val="507826176"/>
      </c:areaChar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</c:v>
                </c:pt>
              </c:strCache>
            </c:strRef>
          </c:tx>
          <c:spPr>
            <a:ln w="50800">
              <a:solidFill>
                <a:srgbClr val="7030A0"/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0.18</c:v>
                </c:pt>
                <c:pt idx="1">
                  <c:v>0.7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820288"/>
        <c:axId val="507826176"/>
      </c:lineChart>
      <c:catAx>
        <c:axId val="50782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7826176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7826176"/>
        <c:scaling>
          <c:orientation val="minMax"/>
          <c:max val="1"/>
        </c:scaling>
        <c:delete val="1"/>
        <c:axPos val="l"/>
        <c:numFmt formatCode="General" sourceLinked="1"/>
        <c:majorTickMark val="out"/>
        <c:minorTickMark val="none"/>
        <c:tickLblPos val="nextTo"/>
        <c:crossAx val="5078202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50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4.4815473286324709E-2"/>
          <c:y val="7.5079864721808456E-2"/>
          <c:w val="0.9411304437253275"/>
          <c:h val="0.815388902659711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rgbClr val="7030A0"/>
            </a:solidFill>
            <a:ln w="11673">
              <a:solidFill>
                <a:srgbClr val="C0C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DF-4E19-BE7D-C916E3D5E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Under 65</c:v>
                </c:pt>
                <c:pt idx="1">
                  <c:v>65-75</c:v>
                </c:pt>
                <c:pt idx="2">
                  <c:v>More Than 75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0.13</c:v>
                </c:pt>
                <c:pt idx="1">
                  <c:v>0.55000000000000004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F-4E19-BE7D-C916E3D5E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gapDepth val="26"/>
        <c:shape val="box"/>
        <c:axId val="506583296"/>
        <c:axId val="506585088"/>
        <c:axId val="0"/>
      </c:bar3DChart>
      <c:catAx>
        <c:axId val="506583296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ln w="11673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585088"/>
        <c:crosses val="autoZero"/>
        <c:auto val="1"/>
        <c:lblAlgn val="ctr"/>
        <c:lblOffset val="0"/>
        <c:tickMarkSkip val="1"/>
        <c:noMultiLvlLbl val="0"/>
      </c:catAx>
      <c:valAx>
        <c:axId val="5065850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6583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T/>
    </a:sp3d>
  </c:spPr>
  <c:txPr>
    <a:bodyPr/>
    <a:lstStyle/>
    <a:p>
      <a:pPr>
        <a:defRPr sz="643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14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6653055304472352E-2"/>
          <c:y val="6.8173895308990956E-2"/>
          <c:w val="0.95051578943035275"/>
          <c:h val="0.709603750720334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868686"/>
              </a:solidFill>
              <a:ln w="12700">
                <a:solidFill>
                  <a:srgbClr val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17-4E75-85B4-5A80BAF34A0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17-4E75-85B4-5A80BAF34A0F}"/>
              </c:ext>
            </c:extLst>
          </c:dPt>
          <c:dLbls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PA</c:v>
                </c:pt>
                <c:pt idx="1">
                  <c:v>FL</c:v>
                </c:pt>
                <c:pt idx="2">
                  <c:v>TX</c:v>
                </c:pt>
                <c:pt idx="3">
                  <c:v>GA</c:v>
                </c:pt>
                <c:pt idx="4">
                  <c:v>NC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0.1229</c:v>
                </c:pt>
                <c:pt idx="1">
                  <c:v>7.3599999999999999E-2</c:v>
                </c:pt>
                <c:pt idx="2">
                  <c:v>6.9699999999999998E-2</c:v>
                </c:pt>
                <c:pt idx="3">
                  <c:v>6.6000000000000003E-2</c:v>
                </c:pt>
                <c:pt idx="4">
                  <c:v>6.5799999999999997E-2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17-4E75-85B4-5A80BAF34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shape val="box"/>
        <c:axId val="505575680"/>
        <c:axId val="505593856"/>
        <c:axId val="0"/>
      </c:bar3DChart>
      <c:catAx>
        <c:axId val="5055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55938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0559385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one"/>
        <c:crossAx val="5055756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1709680985664642E-2"/>
          <c:y val="0.18332158037767404"/>
          <c:w val="0.96193521441645136"/>
          <c:h val="0.683275667035826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accent5">
                        <a:lumMod val="7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0.44440000000000002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2-465D-9E1A-CC1F76E4B2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E94D4D">
                <a:lumMod val="60000"/>
                <a:lumOff val="40000"/>
              </a:srgbClr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25" b="1" i="0" u="none" strike="noStrike" baseline="0">
                    <a:solidFill>
                      <a:srgbClr val="595959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0.55549999999999999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2-465D-9E1A-CC1F76E4B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3"/>
        <c:gapDepth val="13"/>
        <c:shape val="box"/>
        <c:axId val="506235136"/>
        <c:axId val="506245120"/>
        <c:axId val="0"/>
      </c:bar3DChart>
      <c:catAx>
        <c:axId val="50623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245120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62451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062351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81457207756678"/>
          <c:y val="2.0568582535714638E-2"/>
          <c:w val="0.86821500320837774"/>
          <c:h val="0.70295019912745049"/>
        </c:manualLayout>
      </c:layout>
      <c:areaChart>
        <c:grouping val="stacke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0">
              <a:gsLst>
                <a:gs pos="0">
                  <a:srgbClr val="C0C0C0">
                    <a:gamma/>
                    <a:shade val="80784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12700">
              <a:noFill/>
              <a:prstDash val="solid"/>
            </a:ln>
          </c:spPr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820288"/>
        <c:axId val="507826176"/>
      </c:areaChar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</c:v>
                </c:pt>
              </c:strCache>
            </c:strRef>
          </c:tx>
          <c:spPr>
            <a:ln w="50800">
              <a:solidFill>
                <a:srgbClr val="7030A0"/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0.65</c:v>
                </c:pt>
                <c:pt idx="1">
                  <c:v>0.22</c:v>
                </c:pt>
                <c:pt idx="2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820288"/>
        <c:axId val="507826176"/>
      </c:lineChart>
      <c:catAx>
        <c:axId val="50782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7826176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7826176"/>
        <c:scaling>
          <c:orientation val="minMax"/>
          <c:max val="1"/>
        </c:scaling>
        <c:delete val="1"/>
        <c:axPos val="l"/>
        <c:numFmt formatCode="General" sourceLinked="1"/>
        <c:majorTickMark val="out"/>
        <c:minorTickMark val="none"/>
        <c:tickLblPos val="nextTo"/>
        <c:crossAx val="5078202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50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4.4815473286324709E-2"/>
          <c:y val="7.5079864721808456E-2"/>
          <c:w val="0.9411304437253275"/>
          <c:h val="0.815388902659711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rgbClr val="7030A0"/>
            </a:solidFill>
            <a:ln w="11673">
              <a:solidFill>
                <a:srgbClr val="C0C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DF-4E19-BE7D-C916E3D5E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Under 65</c:v>
                </c:pt>
                <c:pt idx="1">
                  <c:v>65-75</c:v>
                </c:pt>
                <c:pt idx="2">
                  <c:v>More Than 75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0.13</c:v>
                </c:pt>
                <c:pt idx="1">
                  <c:v>0.56000000000000005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F-4E19-BE7D-C916E3D5E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gapDepth val="26"/>
        <c:shape val="box"/>
        <c:axId val="506583296"/>
        <c:axId val="506585088"/>
        <c:axId val="0"/>
      </c:bar3DChart>
      <c:catAx>
        <c:axId val="506583296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ln w="11673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585088"/>
        <c:crosses val="autoZero"/>
        <c:auto val="1"/>
        <c:lblAlgn val="ctr"/>
        <c:lblOffset val="0"/>
        <c:tickMarkSkip val="1"/>
        <c:noMultiLvlLbl val="0"/>
      </c:catAx>
      <c:valAx>
        <c:axId val="5065850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6583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T/>
    </a:sp3d>
  </c:spPr>
  <c:txPr>
    <a:bodyPr/>
    <a:lstStyle/>
    <a:p>
      <a:pPr>
        <a:defRPr sz="643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5.7895378331126651E-2"/>
          <c:y val="1.7482255154089282E-2"/>
          <c:w val="0.9411304437253275"/>
          <c:h val="0.373985929255577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Histogram</c:v>
                </c:pt>
              </c:strCache>
            </c:strRef>
          </c:tx>
          <c:spPr>
            <a:gradFill rotWithShape="0">
              <a:gsLst>
                <a:gs pos="0">
                  <a:srgbClr val="5C9A1B">
                    <a:lumMod val="95000"/>
                    <a:lumOff val="5000"/>
                  </a:srgbClr>
                </a:gs>
                <a:gs pos="100000">
                  <a:srgbClr val="5C9A1B">
                    <a:lumMod val="75000"/>
                  </a:srgbClr>
                </a:gs>
              </a:gsLst>
              <a:lin ang="5400000" scaled="1"/>
            </a:gradFill>
            <a:ln w="0">
              <a:solidFill>
                <a:srgbClr val="C0C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36-4A90-B542-06152D66834B}"/>
              </c:ext>
            </c:extLst>
          </c:dPt>
          <c:dLbls>
            <c:spPr>
              <a:solidFill>
                <a:prstClr val="white"/>
              </a:solidFill>
              <a:ln w="9525"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Top 2 Deciles</c:v>
                </c:pt>
                <c:pt idx="1">
                  <c:v>Top 3 Deciles</c:v>
                </c:pt>
                <c:pt idx="2">
                  <c:v>Top 4 Deciles</c:v>
                </c:pt>
                <c:pt idx="3">
                  <c:v>Top 5 Deciles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0.65</c:v>
                </c:pt>
                <c:pt idx="1">
                  <c:v>0.85</c:v>
                </c:pt>
                <c:pt idx="2">
                  <c:v>0.98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36-4A90-B542-06152D668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8"/>
        <c:shape val="box"/>
        <c:axId val="506583296"/>
        <c:axId val="506585088"/>
        <c:axId val="0"/>
      </c:bar3DChart>
      <c:catAx>
        <c:axId val="50658329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11673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585088"/>
        <c:crosses val="autoZero"/>
        <c:auto val="1"/>
        <c:lblAlgn val="ctr"/>
        <c:lblOffset val="0"/>
        <c:tickMarkSkip val="1"/>
        <c:noMultiLvlLbl val="0"/>
      </c:catAx>
      <c:valAx>
        <c:axId val="50658508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506583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T/>
    </a:sp3d>
  </c:spPr>
  <c:txPr>
    <a:bodyPr/>
    <a:lstStyle/>
    <a:p>
      <a:pPr>
        <a:defRPr sz="643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397">
          <a:noFill/>
        </a:ln>
      </c:spPr>
    </c:sideWall>
    <c:backWall>
      <c:thickness val="0"/>
      <c:spPr>
        <a:noFill/>
        <a:ln w="25397">
          <a:noFill/>
        </a:ln>
      </c:spPr>
    </c:backWall>
    <c:plotArea>
      <c:layout>
        <c:manualLayout>
          <c:layoutTarget val="inner"/>
          <c:xMode val="edge"/>
          <c:yMode val="edge"/>
          <c:x val="0.38298055623509109"/>
          <c:y val="5.945795877550313E-3"/>
          <c:w val="0.80204877922764406"/>
          <c:h val="0.9940542041224497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gradFill flip="none" rotWithShape="1">
              <a:gsLst>
                <a:gs pos="0">
                  <a:srgbClr val="5C9A1B"/>
                </a:gs>
                <a:gs pos="100000">
                  <a:srgbClr val="5C9A1B">
                    <a:lumMod val="90000"/>
                    <a:lumOff val="10000"/>
                  </a:srgbClr>
                </a:gs>
              </a:gsLst>
              <a:lin ang="0" scaled="1"/>
              <a:tileRect/>
            </a:gradFill>
            <a:ln w="12699">
              <a:solidFill>
                <a:srgbClr val="FFFFFF"/>
              </a:solidFill>
              <a:prstDash val="solid"/>
            </a:ln>
            <a:scene3d>
              <a:camera prst="orthographicFront"/>
              <a:lightRig rig="threePt" dir="t"/>
            </a:scene3d>
            <a:sp3d>
              <a:bevelT w="38100" h="38100"/>
              <a:bevelB w="38100" h="0"/>
              <a:contourClr>
                <a:srgbClr val="000000"/>
              </a:contourClr>
            </a:sp3d>
          </c:spPr>
          <c:invertIfNegative val="0"/>
          <c:dLbls>
            <c:dLbl>
              <c:idx val="0"/>
              <c:layout>
                <c:manualLayout>
                  <c:x val="-1.4676355161512502E-2"/>
                  <c:y val="-5.9457724689051264E-2"/>
                </c:manualLayout>
              </c:layout>
              <c:tx>
                <c:rich>
                  <a:bodyPr/>
                  <a:lstStyle/>
                  <a:p>
                    <a:fld id="{253422FF-A332-4C25-B652-47F8C85C346F}" type="VALUE">
                      <a:rPr lang="en-US" sz="120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098682963665825E-2"/>
                      <c:h val="0.1319671735886810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E7-4EAF-A441-E4E5C00D64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F0FD60A-DCFA-4ECC-B10B-2E05420E6518}" type="VALUE">
                      <a:rPr lang="en-US" sz="120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E7-4EAF-A441-E4E5C00D64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7CC17E-9787-414D-835D-4A8FEF9C027C}" type="VALUE">
                      <a:rPr lang="en-US" sz="120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E7-4EAF-A441-E4E5C00D64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6BD3192-98B4-49CF-BB96-81C9EF61A2F2}" type="VALUE">
                      <a:rPr lang="en-US" sz="120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EE7-4EAF-A441-E4E5C00D6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Distance to VA Hospital</c:v>
                </c:pt>
                <c:pt idx="1">
                  <c:v>Age</c:v>
                </c:pt>
                <c:pt idx="2">
                  <c:v>Colorectal Cancer - Noncompliant</c:v>
                </c:pt>
                <c:pt idx="3">
                  <c:v>Disability</c:v>
                </c:pt>
                <c:pt idx="4">
                  <c:v>High Need Group</c:v>
                </c:pt>
                <c:pt idx="5">
                  <c:v>Statin Adherence - Noncompliant</c:v>
                </c:pt>
                <c:pt idx="6">
                  <c:v>Emergency Visits</c:v>
                </c:pt>
                <c:pt idx="7">
                  <c:v>Diabetes - Kidney - Noncompliant</c:v>
                </c:pt>
                <c:pt idx="8">
                  <c:v>Diabetes - Eye - Noncompliant</c:v>
                </c:pt>
                <c:pt idx="9">
                  <c:v>Inpatient Visits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</c:v>
                </c:pt>
                <c:pt idx="1">
                  <c:v>3.5565778613090501E-2</c:v>
                </c:pt>
                <c:pt idx="2">
                  <c:v>3.5521719604730599E-2</c:v>
                </c:pt>
                <c:pt idx="3">
                  <c:v>3.0365077778697E-2</c:v>
                </c:pt>
                <c:pt idx="4">
                  <c:v>2.0541258156299501E-2</c:v>
                </c:pt>
                <c:pt idx="5">
                  <c:v>1.9377436488866799E-2</c:v>
                </c:pt>
                <c:pt idx="6">
                  <c:v>1.1465861000000001E-2</c:v>
                </c:pt>
                <c:pt idx="7">
                  <c:v>1.0374128999999999E-2</c:v>
                </c:pt>
                <c:pt idx="8">
                  <c:v>9.6918149999999995E-3</c:v>
                </c:pt>
                <c:pt idx="9">
                  <c:v>9.6918149999999995E-3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7-4EAF-A441-E4E5C00D6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3"/>
        <c:gapDepth val="479"/>
        <c:shape val="box"/>
        <c:axId val="505875456"/>
        <c:axId val="505914112"/>
        <c:axId val="0"/>
      </c:bar3DChart>
      <c:catAx>
        <c:axId val="505875456"/>
        <c:scaling>
          <c:orientation val="maxMin"/>
        </c:scaling>
        <c:delete val="0"/>
        <c:axPos val="l"/>
        <c:numFmt formatCode="@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 sz="640" baseline="0"/>
            </a:pPr>
            <a:endParaRPr lang="en-US"/>
          </a:p>
        </c:txPr>
        <c:crossAx val="505914112"/>
        <c:crosses val="autoZero"/>
        <c:auto val="1"/>
        <c:lblAlgn val="ctr"/>
        <c:lblOffset val="0"/>
        <c:tickMarkSkip val="1"/>
        <c:noMultiLvlLbl val="0"/>
      </c:catAx>
      <c:valAx>
        <c:axId val="5059141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one"/>
        <c:crossAx val="505875456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5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397">
          <a:noFill/>
        </a:ln>
      </c:spPr>
    </c:sideWall>
    <c:backWall>
      <c:thickness val="0"/>
      <c:spPr>
        <a:noFill/>
        <a:ln w="25397">
          <a:noFill/>
        </a:ln>
      </c:spPr>
    </c:backWall>
    <c:plotArea>
      <c:layout>
        <c:manualLayout>
          <c:layoutTarget val="inner"/>
          <c:xMode val="edge"/>
          <c:yMode val="edge"/>
          <c:x val="0.19795109471475136"/>
          <c:y val="0"/>
          <c:w val="0.80204880207345597"/>
          <c:h val="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C00000"/>
            </a:solidFill>
            <a:ln w="12699">
              <a:solidFill>
                <a:srgbClr val="FFFFFF"/>
              </a:solidFill>
              <a:prstDash val="solid"/>
            </a:ln>
            <a:scene3d>
              <a:camera prst="orthographicFront"/>
              <a:lightRig rig="threePt" dir="t"/>
            </a:scene3d>
            <a:sp3d>
              <a:bevelT w="38100" h="38100"/>
              <a:bevelB w="38100" h="0"/>
              <a:contourClr>
                <a:srgbClr val="000000"/>
              </a:contourClr>
            </a:sp3d>
          </c:spPr>
          <c:invertIfNegative val="0"/>
          <c:dLbls>
            <c:dLbl>
              <c:idx val="0"/>
              <c:layout>
                <c:manualLayout>
                  <c:x val="-1.4676355161512502E-2"/>
                  <c:y val="-5.9457724689051264E-2"/>
                </c:manualLayout>
              </c:layout>
              <c:tx>
                <c:rich>
                  <a:bodyPr/>
                  <a:lstStyle/>
                  <a:p>
                    <a:fld id="{253422FF-A332-4C25-B652-47F8C85C346F}" type="VALUE">
                      <a:rPr lang="en-US" sz="1200">
                        <a:solidFill>
                          <a:srgbClr val="C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098682963665825E-2"/>
                      <c:h val="0.1319671735886810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163-43C4-BDF2-6798014B9C7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DF2261-4E82-4922-89C2-8B09BB4A870B}" type="VALUE">
                      <a:rPr lang="en-US" sz="1200">
                        <a:solidFill>
                          <a:srgbClr val="C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63-43C4-BDF2-6798014B9C7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1DCDE80-422E-42D0-A42A-35C0F1272E5B}" type="VALUE">
                      <a:rPr lang="en-US" sz="1200">
                        <a:solidFill>
                          <a:srgbClr val="C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63-43C4-BDF2-6798014B9C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B7A219-4D05-477A-8289-E3892774705A}" type="VALUE">
                      <a:rPr lang="en-US" sz="1200">
                        <a:solidFill>
                          <a:srgbClr val="C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163-43C4-BDF2-6798014B9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Tenure (Months)</c:v>
                </c:pt>
                <c:pt idx="1">
                  <c:v>Breast Cancer Screening - Noncompliant</c:v>
                </c:pt>
                <c:pt idx="2">
                  <c:v>Distinct Drug Taken</c:v>
                </c:pt>
                <c:pt idx="3">
                  <c:v>PCP Assigned</c:v>
                </c:pt>
                <c:pt idx="4">
                  <c:v>Primary Care Visits</c:v>
                </c:pt>
                <c:pt idx="5">
                  <c:v>Mental Disorder</c:v>
                </c:pt>
                <c:pt idx="6">
                  <c:v>Annual Wellness Visits</c:v>
                </c:pt>
                <c:pt idx="7">
                  <c:v>Specialist Member Paid</c:v>
                </c:pt>
                <c:pt idx="8">
                  <c:v>Behavior Health Visits</c:v>
                </c:pt>
                <c:pt idx="9">
                  <c:v>HEDIS Eligible Counts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0.08</c:v>
                </c:pt>
                <c:pt idx="1">
                  <c:v>6.8665000000000004E-2</c:v>
                </c:pt>
                <c:pt idx="2">
                  <c:v>6.6624000000000003E-2</c:v>
                </c:pt>
                <c:pt idx="3">
                  <c:v>0.02</c:v>
                </c:pt>
                <c:pt idx="4">
                  <c:v>0.02</c:v>
                </c:pt>
                <c:pt idx="5">
                  <c:v>1.2834442999999999E-2</c:v>
                </c:pt>
                <c:pt idx="6">
                  <c:v>9.3652849999999992E-3</c:v>
                </c:pt>
                <c:pt idx="7">
                  <c:v>9.3471849999999992E-3</c:v>
                </c:pt>
                <c:pt idx="8">
                  <c:v>9.2476780000000005E-3</c:v>
                </c:pt>
                <c:pt idx="9">
                  <c:v>9.2476780000000005E-3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3-43C4-BDF2-6798014B9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3"/>
        <c:gapDepth val="479"/>
        <c:shape val="box"/>
        <c:axId val="505875456"/>
        <c:axId val="505914112"/>
        <c:axId val="0"/>
      </c:bar3DChart>
      <c:catAx>
        <c:axId val="505875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25397">
            <a:noFill/>
            <a:prstDash val="solid"/>
          </a:ln>
        </c:spPr>
        <c:txPr>
          <a:bodyPr rot="0" vert="horz" anchor="ctr" anchorCtr="1"/>
          <a:lstStyle/>
          <a:p>
            <a:pPr>
              <a:defRPr sz="640" b="1" i="0" u="none" strike="noStrike" baseline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5914112"/>
        <c:crosses val="autoZero"/>
        <c:auto val="1"/>
        <c:lblAlgn val="ctr"/>
        <c:lblOffset val="0"/>
        <c:tickMarkSkip val="1"/>
        <c:noMultiLvlLbl val="0"/>
      </c:catAx>
      <c:valAx>
        <c:axId val="5059141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one"/>
        <c:crossAx val="505875456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5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14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6653055304472352E-2"/>
          <c:y val="6.8173895308990956E-2"/>
          <c:w val="0.95051578943035275"/>
          <c:h val="0.709603750720334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868686"/>
              </a:solidFill>
              <a:ln w="12700">
                <a:solidFill>
                  <a:srgbClr val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17-4E75-85B4-5A80BAF34A0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17-4E75-85B4-5A80BAF34A0F}"/>
              </c:ext>
            </c:extLst>
          </c:dPt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NC</c:v>
                </c:pt>
                <c:pt idx="1">
                  <c:v>IL</c:v>
                </c:pt>
                <c:pt idx="2">
                  <c:v>NY</c:v>
                </c:pt>
                <c:pt idx="3">
                  <c:v>OH</c:v>
                </c:pt>
                <c:pt idx="4">
                  <c:v>PA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9.3299999999999994E-2</c:v>
                </c:pt>
                <c:pt idx="1">
                  <c:v>9.2999999999999999E-2</c:v>
                </c:pt>
                <c:pt idx="2">
                  <c:v>8.3599999999999994E-2</c:v>
                </c:pt>
                <c:pt idx="3">
                  <c:v>7.5999999999999998E-2</c:v>
                </c:pt>
                <c:pt idx="4">
                  <c:v>6.5500000000000003E-2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17-4E75-85B4-5A80BAF34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shape val="box"/>
        <c:axId val="505575680"/>
        <c:axId val="505593856"/>
        <c:axId val="0"/>
      </c:bar3DChart>
      <c:catAx>
        <c:axId val="5055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55938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055938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055756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1709680985664642E-2"/>
          <c:y val="0.18332158037767404"/>
          <c:w val="0.96193521441645136"/>
          <c:h val="0.683275667035826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accent5">
                        <a:lumMod val="7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2-465D-9E1A-CC1F76E4B2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E94D4D">
                <a:lumMod val="60000"/>
                <a:lumOff val="40000"/>
              </a:srgbClr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25" b="1" i="0" u="none" strike="noStrike" baseline="0">
                    <a:solidFill>
                      <a:srgbClr val="595959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2-465D-9E1A-CC1F76E4B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3"/>
        <c:gapDepth val="13"/>
        <c:shape val="box"/>
        <c:axId val="506235136"/>
        <c:axId val="506245120"/>
        <c:axId val="0"/>
      </c:bar3DChart>
      <c:catAx>
        <c:axId val="50623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245120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62451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062351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81457207756678"/>
          <c:y val="2.0568582535714638E-2"/>
          <c:w val="0.86821500320837774"/>
          <c:h val="0.70295019912745049"/>
        </c:manualLayout>
      </c:layout>
      <c:areaChart>
        <c:grouping val="stacke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0">
              <a:gsLst>
                <a:gs pos="0">
                  <a:srgbClr val="C0C0C0">
                    <a:gamma/>
                    <a:shade val="80784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12700">
              <a:noFill/>
              <a:prstDash val="solid"/>
            </a:ln>
          </c:spPr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820288"/>
        <c:axId val="507826176"/>
      </c:areaChar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</c:v>
                </c:pt>
              </c:strCache>
            </c:strRef>
          </c:tx>
          <c:spPr>
            <a:ln w="50800">
              <a:solidFill>
                <a:srgbClr val="7030A0"/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Newly Enrolled</c:v>
                </c:pt>
                <c:pt idx="1">
                  <c:v>13 - 36</c:v>
                </c:pt>
                <c:pt idx="2">
                  <c:v>36  or more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</c:v>
                </c:pt>
                <c:pt idx="1">
                  <c:v>0.56000000000000005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A-47E5-8343-1D740068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820288"/>
        <c:axId val="507826176"/>
      </c:lineChart>
      <c:catAx>
        <c:axId val="50782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noFill/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7826176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507826176"/>
        <c:scaling>
          <c:orientation val="minMax"/>
          <c:max val="1"/>
        </c:scaling>
        <c:delete val="1"/>
        <c:axPos val="l"/>
        <c:numFmt formatCode="General" sourceLinked="1"/>
        <c:majorTickMark val="out"/>
        <c:minorTickMark val="none"/>
        <c:tickLblPos val="nextTo"/>
        <c:crossAx val="5078202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50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4.4815473286324709E-2"/>
          <c:y val="7.5079864721808456E-2"/>
          <c:w val="0.9411304437253275"/>
          <c:h val="0.815388902659711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rgbClr val="7030A0"/>
            </a:solidFill>
            <a:ln w="11673">
              <a:solidFill>
                <a:srgbClr val="C0C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DF-4E19-BE7D-C916E3D5E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Under 65</c:v>
                </c:pt>
                <c:pt idx="1">
                  <c:v>65-75</c:v>
                </c:pt>
                <c:pt idx="2">
                  <c:v>More Than 75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0.13</c:v>
                </c:pt>
                <c:pt idx="1">
                  <c:v>0.56999999999999995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F-4E19-BE7D-C916E3D5E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gapDepth val="26"/>
        <c:shape val="box"/>
        <c:axId val="506583296"/>
        <c:axId val="506585088"/>
        <c:axId val="0"/>
      </c:bar3DChart>
      <c:catAx>
        <c:axId val="506583296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ln w="11673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6585088"/>
        <c:crosses val="autoZero"/>
        <c:auto val="1"/>
        <c:lblAlgn val="ctr"/>
        <c:lblOffset val="0"/>
        <c:tickMarkSkip val="1"/>
        <c:noMultiLvlLbl val="0"/>
      </c:catAx>
      <c:valAx>
        <c:axId val="5065850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6583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T/>
    </a:sp3d>
  </c:spPr>
  <c:txPr>
    <a:bodyPr/>
    <a:lstStyle/>
    <a:p>
      <a:pPr>
        <a:defRPr sz="643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14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2.6653055304472352E-2"/>
          <c:y val="6.8173895308990956E-2"/>
          <c:w val="0.95051578943035275"/>
          <c:h val="0.709603750720334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  <a:contourClr>
                <a:srgbClr val="000000"/>
              </a:contourClr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868686"/>
              </a:solidFill>
              <a:ln w="12700">
                <a:solidFill>
                  <a:srgbClr val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17-4E75-85B4-5A80BAF34A0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17-4E75-85B4-5A80BAF34A0F}"/>
              </c:ext>
            </c:extLst>
          </c:dPt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IL</c:v>
                </c:pt>
                <c:pt idx="1">
                  <c:v>NC</c:v>
                </c:pt>
                <c:pt idx="2">
                  <c:v>NY</c:v>
                </c:pt>
                <c:pt idx="3">
                  <c:v>OH</c:v>
                </c:pt>
                <c:pt idx="4">
                  <c:v>GA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0.1114</c:v>
                </c:pt>
                <c:pt idx="1">
                  <c:v>9.8299999999999998E-2</c:v>
                </c:pt>
                <c:pt idx="2">
                  <c:v>9.0999999999999998E-2</c:v>
                </c:pt>
                <c:pt idx="3">
                  <c:v>8.2299999999999998E-2</c:v>
                </c:pt>
                <c:pt idx="4">
                  <c:v>5.0599999999999999E-2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17-4E75-85B4-5A80BAF34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shape val="box"/>
        <c:axId val="505575680"/>
        <c:axId val="505593856"/>
        <c:axId val="0"/>
      </c:bar3DChart>
      <c:catAx>
        <c:axId val="5055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noFill/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59595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Arial"/>
                <a:cs typeface="Arial"/>
              </a:defRPr>
            </a:pPr>
            <a:endParaRPr lang="en-US"/>
          </a:p>
        </c:txPr>
        <c:crossAx val="5055938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055938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055756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25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B8FDE-7A8F-4A17-9666-35C6DEB0D4F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B595D29-583F-4AA8-AC4C-6FC21E5BE40A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EE435359-F48D-471D-AD07-D476B48A6A8E}" type="parTrans" cxnId="{0CD540FB-7E49-47ED-BE1D-C25040F4113D}">
      <dgm:prSet/>
      <dgm:spPr/>
      <dgm:t>
        <a:bodyPr/>
        <a:lstStyle/>
        <a:p>
          <a:endParaRPr lang="en-US"/>
        </a:p>
      </dgm:t>
    </dgm:pt>
    <dgm:pt modelId="{6BF3F2C4-2A64-4817-A025-F4A7AF3BD798}" type="sibTrans" cxnId="{0CD540FB-7E49-47ED-BE1D-C25040F4113D}">
      <dgm:prSet/>
      <dgm:spPr/>
      <dgm:t>
        <a:bodyPr/>
        <a:lstStyle/>
        <a:p>
          <a:endParaRPr lang="en-US"/>
        </a:p>
      </dgm:t>
    </dgm:pt>
    <dgm:pt modelId="{306AD93F-883C-44FB-843A-2D4F7AD04B13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E0DC4806-71F3-4C1D-BCF9-87E87BA5F225}" type="parTrans" cxnId="{6F834EEC-BC5D-4E4C-A37C-7D9FA2056540}">
      <dgm:prSet/>
      <dgm:spPr/>
      <dgm:t>
        <a:bodyPr/>
        <a:lstStyle/>
        <a:p>
          <a:endParaRPr lang="en-US"/>
        </a:p>
      </dgm:t>
    </dgm:pt>
    <dgm:pt modelId="{78493EB1-4958-4FD4-9D91-F91755FB83BA}" type="sibTrans" cxnId="{6F834EEC-BC5D-4E4C-A37C-7D9FA2056540}">
      <dgm:prSet/>
      <dgm:spPr/>
      <dgm:t>
        <a:bodyPr/>
        <a:lstStyle/>
        <a:p>
          <a:endParaRPr lang="en-US"/>
        </a:p>
      </dgm:t>
    </dgm:pt>
    <dgm:pt modelId="{62577253-F59D-4360-8152-86A6AB1D353E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46485D0C-E73D-45F8-9DF3-F1A2C8A7C1BC}" type="parTrans" cxnId="{083430AB-8A21-4630-9D54-1436218FCFC8}">
      <dgm:prSet/>
      <dgm:spPr/>
      <dgm:t>
        <a:bodyPr/>
        <a:lstStyle/>
        <a:p>
          <a:endParaRPr lang="en-US"/>
        </a:p>
      </dgm:t>
    </dgm:pt>
    <dgm:pt modelId="{7F1DAF11-424D-4E7C-B322-A197206F7880}" type="sibTrans" cxnId="{083430AB-8A21-4630-9D54-1436218FCFC8}">
      <dgm:prSet/>
      <dgm:spPr/>
      <dgm:t>
        <a:bodyPr/>
        <a:lstStyle/>
        <a:p>
          <a:endParaRPr lang="en-US"/>
        </a:p>
      </dgm:t>
    </dgm:pt>
    <dgm:pt modelId="{EC46A27F-F7F6-4163-ABC2-6A9B81E26568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8EF0F5DF-7AF8-476A-9D91-2673E05A3D67}" type="parTrans" cxnId="{DFF62215-BEC5-47B7-84E2-738E5B81FC2D}">
      <dgm:prSet/>
      <dgm:spPr/>
      <dgm:t>
        <a:bodyPr/>
        <a:lstStyle/>
        <a:p>
          <a:endParaRPr lang="en-US"/>
        </a:p>
      </dgm:t>
    </dgm:pt>
    <dgm:pt modelId="{E2E68640-3A6B-4479-95B8-E7E32589DD4E}" type="sibTrans" cxnId="{DFF62215-BEC5-47B7-84E2-738E5B81FC2D}">
      <dgm:prSet/>
      <dgm:spPr/>
      <dgm:t>
        <a:bodyPr/>
        <a:lstStyle/>
        <a:p>
          <a:endParaRPr lang="en-US"/>
        </a:p>
      </dgm:t>
    </dgm:pt>
    <dgm:pt modelId="{FD42B416-D566-495E-8CA6-AA57E0B2E899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167F1445-FAB0-4130-9F73-E58376568DAC}" type="parTrans" cxnId="{597C69A2-901E-41A4-88B0-9595CED78007}">
      <dgm:prSet/>
      <dgm:spPr/>
      <dgm:t>
        <a:bodyPr/>
        <a:lstStyle/>
        <a:p>
          <a:endParaRPr lang="en-US"/>
        </a:p>
      </dgm:t>
    </dgm:pt>
    <dgm:pt modelId="{AB864CB9-36EC-43ED-887D-9B1E8B2C8114}" type="sibTrans" cxnId="{597C69A2-901E-41A4-88B0-9595CED78007}">
      <dgm:prSet/>
      <dgm:spPr/>
      <dgm:t>
        <a:bodyPr/>
        <a:lstStyle/>
        <a:p>
          <a:endParaRPr lang="en-US"/>
        </a:p>
      </dgm:t>
    </dgm:pt>
    <dgm:pt modelId="{3ED19BD1-D47F-4700-9DC5-69393E895603}" type="pres">
      <dgm:prSet presAssocID="{D5EB8FDE-7A8F-4A17-9666-35C6DEB0D4FD}" presName="compositeShape" presStyleCnt="0">
        <dgm:presLayoutVars>
          <dgm:chMax val="7"/>
          <dgm:dir/>
          <dgm:resizeHandles val="exact"/>
        </dgm:presLayoutVars>
      </dgm:prSet>
      <dgm:spPr/>
    </dgm:pt>
    <dgm:pt modelId="{2CC3DBCA-7053-48CC-B849-F9C2A8F0A90C}" type="pres">
      <dgm:prSet presAssocID="{D5EB8FDE-7A8F-4A17-9666-35C6DEB0D4FD}" presName="wedge1" presStyleLbl="node1" presStyleIdx="0" presStyleCnt="5"/>
      <dgm:spPr/>
    </dgm:pt>
    <dgm:pt modelId="{AE4DBB68-6C66-40B6-A03D-B4ABE1E64CD5}" type="pres">
      <dgm:prSet presAssocID="{D5EB8FDE-7A8F-4A17-9666-35C6DEB0D4FD}" presName="dummy1a" presStyleCnt="0"/>
      <dgm:spPr/>
    </dgm:pt>
    <dgm:pt modelId="{79E95653-17CD-48D9-A23B-842FE901F357}" type="pres">
      <dgm:prSet presAssocID="{D5EB8FDE-7A8F-4A17-9666-35C6DEB0D4FD}" presName="dummy1b" presStyleCnt="0"/>
      <dgm:spPr/>
    </dgm:pt>
    <dgm:pt modelId="{BB9FFE00-9D4A-40AA-978E-4A13CD5F72D2}" type="pres">
      <dgm:prSet presAssocID="{D5EB8FDE-7A8F-4A17-9666-35C6DEB0D4F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D59804-62EA-4740-A855-398EF593CF1A}" type="pres">
      <dgm:prSet presAssocID="{D5EB8FDE-7A8F-4A17-9666-35C6DEB0D4FD}" presName="wedge2" presStyleLbl="node1" presStyleIdx="1" presStyleCnt="5"/>
      <dgm:spPr/>
    </dgm:pt>
    <dgm:pt modelId="{1D7B62E3-76B1-486A-957F-8CA2CE1C0AC9}" type="pres">
      <dgm:prSet presAssocID="{D5EB8FDE-7A8F-4A17-9666-35C6DEB0D4FD}" presName="dummy2a" presStyleCnt="0"/>
      <dgm:spPr/>
    </dgm:pt>
    <dgm:pt modelId="{601C9D23-499C-42F0-88C0-823EAF7AB147}" type="pres">
      <dgm:prSet presAssocID="{D5EB8FDE-7A8F-4A17-9666-35C6DEB0D4FD}" presName="dummy2b" presStyleCnt="0"/>
      <dgm:spPr/>
    </dgm:pt>
    <dgm:pt modelId="{7A4ACF71-241B-4957-979C-560E745C5F24}" type="pres">
      <dgm:prSet presAssocID="{D5EB8FDE-7A8F-4A17-9666-35C6DEB0D4F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960E537-C582-412E-832F-6027C430448C}" type="pres">
      <dgm:prSet presAssocID="{D5EB8FDE-7A8F-4A17-9666-35C6DEB0D4FD}" presName="wedge3" presStyleLbl="node1" presStyleIdx="2" presStyleCnt="5"/>
      <dgm:spPr/>
    </dgm:pt>
    <dgm:pt modelId="{FB5C6FA5-D8AA-4DB0-B877-315DEF76A3A4}" type="pres">
      <dgm:prSet presAssocID="{D5EB8FDE-7A8F-4A17-9666-35C6DEB0D4FD}" presName="dummy3a" presStyleCnt="0"/>
      <dgm:spPr/>
    </dgm:pt>
    <dgm:pt modelId="{94F123E8-CA21-4B2C-B89F-DE55C8F77435}" type="pres">
      <dgm:prSet presAssocID="{D5EB8FDE-7A8F-4A17-9666-35C6DEB0D4FD}" presName="dummy3b" presStyleCnt="0"/>
      <dgm:spPr/>
    </dgm:pt>
    <dgm:pt modelId="{E35C415E-6B11-4654-976B-25B038EDD692}" type="pres">
      <dgm:prSet presAssocID="{D5EB8FDE-7A8F-4A17-9666-35C6DEB0D4F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0009D63-51AE-4DCE-8AAE-CF7E4A43D947}" type="pres">
      <dgm:prSet presAssocID="{D5EB8FDE-7A8F-4A17-9666-35C6DEB0D4FD}" presName="wedge4" presStyleLbl="node1" presStyleIdx="3" presStyleCnt="5"/>
      <dgm:spPr/>
    </dgm:pt>
    <dgm:pt modelId="{4565BE1A-FBF1-4633-9057-024F4082F248}" type="pres">
      <dgm:prSet presAssocID="{D5EB8FDE-7A8F-4A17-9666-35C6DEB0D4FD}" presName="dummy4a" presStyleCnt="0"/>
      <dgm:spPr/>
    </dgm:pt>
    <dgm:pt modelId="{196B3820-BB49-4C6D-9087-0D1F2B5C2E4C}" type="pres">
      <dgm:prSet presAssocID="{D5EB8FDE-7A8F-4A17-9666-35C6DEB0D4FD}" presName="dummy4b" presStyleCnt="0"/>
      <dgm:spPr/>
    </dgm:pt>
    <dgm:pt modelId="{F1BB79C9-0402-45F8-8A4F-0A488AEAD453}" type="pres">
      <dgm:prSet presAssocID="{D5EB8FDE-7A8F-4A17-9666-35C6DEB0D4F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0CD2827-2DE0-4AB1-8543-D727166995EB}" type="pres">
      <dgm:prSet presAssocID="{D5EB8FDE-7A8F-4A17-9666-35C6DEB0D4FD}" presName="wedge5" presStyleLbl="node1" presStyleIdx="4" presStyleCnt="5"/>
      <dgm:spPr/>
    </dgm:pt>
    <dgm:pt modelId="{19CEDCDE-9E48-4F06-B5F7-76DA6FCDBDF4}" type="pres">
      <dgm:prSet presAssocID="{D5EB8FDE-7A8F-4A17-9666-35C6DEB0D4FD}" presName="dummy5a" presStyleCnt="0"/>
      <dgm:spPr/>
    </dgm:pt>
    <dgm:pt modelId="{5D149668-2ED3-41E3-AD30-76D40076AD6B}" type="pres">
      <dgm:prSet presAssocID="{D5EB8FDE-7A8F-4A17-9666-35C6DEB0D4FD}" presName="dummy5b" presStyleCnt="0"/>
      <dgm:spPr/>
    </dgm:pt>
    <dgm:pt modelId="{DD286FB6-8864-4A3A-A8F5-4D769CFB0EFE}" type="pres">
      <dgm:prSet presAssocID="{D5EB8FDE-7A8F-4A17-9666-35C6DEB0D4F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9EFD5D62-2D21-482D-A6AC-3F69BBEE4C40}" type="pres">
      <dgm:prSet presAssocID="{6BF3F2C4-2A64-4817-A025-F4A7AF3BD798}" presName="arrowWedge1" presStyleLbl="fgSibTrans2D1" presStyleIdx="0" presStyleCnt="5"/>
      <dgm:spPr>
        <a:solidFill>
          <a:schemeClr val="accent2">
            <a:lumMod val="20000"/>
            <a:lumOff val="80000"/>
          </a:schemeClr>
        </a:solidFill>
      </dgm:spPr>
    </dgm:pt>
    <dgm:pt modelId="{2A9DD13D-F54E-4AA5-A3CA-7D2D40D89571}" type="pres">
      <dgm:prSet presAssocID="{78493EB1-4958-4FD4-9D91-F91755FB83BA}" presName="arrowWedge2" presStyleLbl="fgSibTrans2D1" presStyleIdx="1" presStyleCnt="5" custLinFactNeighborX="-612"/>
      <dgm:spPr>
        <a:solidFill>
          <a:schemeClr val="accent2">
            <a:lumMod val="20000"/>
            <a:lumOff val="80000"/>
          </a:schemeClr>
        </a:solidFill>
      </dgm:spPr>
    </dgm:pt>
    <dgm:pt modelId="{F431EAED-033F-4883-AF6C-54E1078E73E4}" type="pres">
      <dgm:prSet presAssocID="{E2E68640-3A6B-4479-95B8-E7E32589DD4E}" presName="arrowWedge3" presStyleLbl="fgSibTrans2D1" presStyleIdx="2" presStyleCnt="5"/>
      <dgm:spPr>
        <a:solidFill>
          <a:schemeClr val="accent2">
            <a:lumMod val="20000"/>
            <a:lumOff val="80000"/>
          </a:schemeClr>
        </a:solidFill>
      </dgm:spPr>
    </dgm:pt>
    <dgm:pt modelId="{2F67B917-5A2A-4305-8812-79188D0FFD4C}" type="pres">
      <dgm:prSet presAssocID="{AB864CB9-36EC-43ED-887D-9B1E8B2C8114}" presName="arrowWedge4" presStyleLbl="fgSibTrans2D1" presStyleIdx="3" presStyleCnt="5"/>
      <dgm:spPr>
        <a:solidFill>
          <a:schemeClr val="accent2">
            <a:lumMod val="20000"/>
            <a:lumOff val="80000"/>
          </a:schemeClr>
        </a:solidFill>
      </dgm:spPr>
    </dgm:pt>
    <dgm:pt modelId="{A0864D32-1BAB-44AA-8EB6-131F06EA8ECA}" type="pres">
      <dgm:prSet presAssocID="{7F1DAF11-424D-4E7C-B322-A197206F7880}" presName="arrowWedge5" presStyleLbl="fgSibTrans2D1" presStyleIdx="4" presStyleCnt="5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DFF62215-BEC5-47B7-84E2-738E5B81FC2D}" srcId="{D5EB8FDE-7A8F-4A17-9666-35C6DEB0D4FD}" destId="{EC46A27F-F7F6-4163-ABC2-6A9B81E26568}" srcOrd="2" destOrd="0" parTransId="{8EF0F5DF-7AF8-476A-9D91-2673E05A3D67}" sibTransId="{E2E68640-3A6B-4479-95B8-E7E32589DD4E}"/>
    <dgm:cxn modelId="{1C9B9417-C78B-4E23-BA88-B39D92BA6BB2}" type="presOf" srcId="{FD42B416-D566-495E-8CA6-AA57E0B2E899}" destId="{60009D63-51AE-4DCE-8AAE-CF7E4A43D947}" srcOrd="0" destOrd="0" presId="urn:microsoft.com/office/officeart/2005/8/layout/cycle8"/>
    <dgm:cxn modelId="{BCF72826-49AE-4A88-A8C3-AABF51EE36FC}" type="presOf" srcId="{306AD93F-883C-44FB-843A-2D4F7AD04B13}" destId="{CBD59804-62EA-4740-A855-398EF593CF1A}" srcOrd="0" destOrd="0" presId="urn:microsoft.com/office/officeart/2005/8/layout/cycle8"/>
    <dgm:cxn modelId="{E1333430-632A-4743-925E-32674C25FBC8}" type="presOf" srcId="{1B595D29-583F-4AA8-AC4C-6FC21E5BE40A}" destId="{2CC3DBCA-7053-48CC-B849-F9C2A8F0A90C}" srcOrd="0" destOrd="0" presId="urn:microsoft.com/office/officeart/2005/8/layout/cycle8"/>
    <dgm:cxn modelId="{6AA66544-2E3D-4DC4-BC14-DA0B032F73C9}" type="presOf" srcId="{FD42B416-D566-495E-8CA6-AA57E0B2E899}" destId="{F1BB79C9-0402-45F8-8A4F-0A488AEAD453}" srcOrd="1" destOrd="0" presId="urn:microsoft.com/office/officeart/2005/8/layout/cycle8"/>
    <dgm:cxn modelId="{DB0C3865-2F22-4E8D-9F1F-9591D4EBB993}" type="presOf" srcId="{1B595D29-583F-4AA8-AC4C-6FC21E5BE40A}" destId="{BB9FFE00-9D4A-40AA-978E-4A13CD5F72D2}" srcOrd="1" destOrd="0" presId="urn:microsoft.com/office/officeart/2005/8/layout/cycle8"/>
    <dgm:cxn modelId="{5F067670-BF63-41CB-8E18-3769FEFDFCBD}" type="presOf" srcId="{62577253-F59D-4360-8152-86A6AB1D353E}" destId="{C0CD2827-2DE0-4AB1-8543-D727166995EB}" srcOrd="0" destOrd="0" presId="urn:microsoft.com/office/officeart/2005/8/layout/cycle8"/>
    <dgm:cxn modelId="{22955653-3D2F-4E8B-8FB9-092452BDA1EE}" type="presOf" srcId="{EC46A27F-F7F6-4163-ABC2-6A9B81E26568}" destId="{E35C415E-6B11-4654-976B-25B038EDD692}" srcOrd="1" destOrd="0" presId="urn:microsoft.com/office/officeart/2005/8/layout/cycle8"/>
    <dgm:cxn modelId="{CB7CD559-BB41-4D1C-846B-F14FF0646A4A}" type="presOf" srcId="{62577253-F59D-4360-8152-86A6AB1D353E}" destId="{DD286FB6-8864-4A3A-A8F5-4D769CFB0EFE}" srcOrd="1" destOrd="0" presId="urn:microsoft.com/office/officeart/2005/8/layout/cycle8"/>
    <dgm:cxn modelId="{7EC52987-C592-4C6B-8023-D2536D33BA94}" type="presOf" srcId="{EC46A27F-F7F6-4163-ABC2-6A9B81E26568}" destId="{D960E537-C582-412E-832F-6027C430448C}" srcOrd="0" destOrd="0" presId="urn:microsoft.com/office/officeart/2005/8/layout/cycle8"/>
    <dgm:cxn modelId="{597C69A2-901E-41A4-88B0-9595CED78007}" srcId="{D5EB8FDE-7A8F-4A17-9666-35C6DEB0D4FD}" destId="{FD42B416-D566-495E-8CA6-AA57E0B2E899}" srcOrd="3" destOrd="0" parTransId="{167F1445-FAB0-4130-9F73-E58376568DAC}" sibTransId="{AB864CB9-36EC-43ED-887D-9B1E8B2C8114}"/>
    <dgm:cxn modelId="{083430AB-8A21-4630-9D54-1436218FCFC8}" srcId="{D5EB8FDE-7A8F-4A17-9666-35C6DEB0D4FD}" destId="{62577253-F59D-4360-8152-86A6AB1D353E}" srcOrd="4" destOrd="0" parTransId="{46485D0C-E73D-45F8-9DF3-F1A2C8A7C1BC}" sibTransId="{7F1DAF11-424D-4E7C-B322-A197206F7880}"/>
    <dgm:cxn modelId="{B7169DBA-B8B8-499D-A755-3278833B4C52}" type="presOf" srcId="{306AD93F-883C-44FB-843A-2D4F7AD04B13}" destId="{7A4ACF71-241B-4957-979C-560E745C5F24}" srcOrd="1" destOrd="0" presId="urn:microsoft.com/office/officeart/2005/8/layout/cycle8"/>
    <dgm:cxn modelId="{DA9CA6E0-077C-49C0-B232-7D13D5A2D670}" type="presOf" srcId="{D5EB8FDE-7A8F-4A17-9666-35C6DEB0D4FD}" destId="{3ED19BD1-D47F-4700-9DC5-69393E895603}" srcOrd="0" destOrd="0" presId="urn:microsoft.com/office/officeart/2005/8/layout/cycle8"/>
    <dgm:cxn modelId="{6F834EEC-BC5D-4E4C-A37C-7D9FA2056540}" srcId="{D5EB8FDE-7A8F-4A17-9666-35C6DEB0D4FD}" destId="{306AD93F-883C-44FB-843A-2D4F7AD04B13}" srcOrd="1" destOrd="0" parTransId="{E0DC4806-71F3-4C1D-BCF9-87E87BA5F225}" sibTransId="{78493EB1-4958-4FD4-9D91-F91755FB83BA}"/>
    <dgm:cxn modelId="{0CD540FB-7E49-47ED-BE1D-C25040F4113D}" srcId="{D5EB8FDE-7A8F-4A17-9666-35C6DEB0D4FD}" destId="{1B595D29-583F-4AA8-AC4C-6FC21E5BE40A}" srcOrd="0" destOrd="0" parTransId="{EE435359-F48D-471D-AD07-D476B48A6A8E}" sibTransId="{6BF3F2C4-2A64-4817-A025-F4A7AF3BD798}"/>
    <dgm:cxn modelId="{67EDF894-6F64-4395-92D0-D90E900EEC1B}" type="presParOf" srcId="{3ED19BD1-D47F-4700-9DC5-69393E895603}" destId="{2CC3DBCA-7053-48CC-B849-F9C2A8F0A90C}" srcOrd="0" destOrd="0" presId="urn:microsoft.com/office/officeart/2005/8/layout/cycle8"/>
    <dgm:cxn modelId="{76777073-D7E9-49A5-BCCF-FE84F4F5FEF2}" type="presParOf" srcId="{3ED19BD1-D47F-4700-9DC5-69393E895603}" destId="{AE4DBB68-6C66-40B6-A03D-B4ABE1E64CD5}" srcOrd="1" destOrd="0" presId="urn:microsoft.com/office/officeart/2005/8/layout/cycle8"/>
    <dgm:cxn modelId="{07B4104E-5E15-49A9-8F57-8A19887AC843}" type="presParOf" srcId="{3ED19BD1-D47F-4700-9DC5-69393E895603}" destId="{79E95653-17CD-48D9-A23B-842FE901F357}" srcOrd="2" destOrd="0" presId="urn:microsoft.com/office/officeart/2005/8/layout/cycle8"/>
    <dgm:cxn modelId="{AD948D42-D8D8-4D89-8CB3-BFA2038724AB}" type="presParOf" srcId="{3ED19BD1-D47F-4700-9DC5-69393E895603}" destId="{BB9FFE00-9D4A-40AA-978E-4A13CD5F72D2}" srcOrd="3" destOrd="0" presId="urn:microsoft.com/office/officeart/2005/8/layout/cycle8"/>
    <dgm:cxn modelId="{0826D5A3-81B2-42D5-B40A-D6892BDF8DFC}" type="presParOf" srcId="{3ED19BD1-D47F-4700-9DC5-69393E895603}" destId="{CBD59804-62EA-4740-A855-398EF593CF1A}" srcOrd="4" destOrd="0" presId="urn:microsoft.com/office/officeart/2005/8/layout/cycle8"/>
    <dgm:cxn modelId="{510365EF-DBD7-4C85-9CCA-00C01026BFFB}" type="presParOf" srcId="{3ED19BD1-D47F-4700-9DC5-69393E895603}" destId="{1D7B62E3-76B1-486A-957F-8CA2CE1C0AC9}" srcOrd="5" destOrd="0" presId="urn:microsoft.com/office/officeart/2005/8/layout/cycle8"/>
    <dgm:cxn modelId="{A2A7B43C-3665-4CE8-BCE6-D8EE86A56C98}" type="presParOf" srcId="{3ED19BD1-D47F-4700-9DC5-69393E895603}" destId="{601C9D23-499C-42F0-88C0-823EAF7AB147}" srcOrd="6" destOrd="0" presId="urn:microsoft.com/office/officeart/2005/8/layout/cycle8"/>
    <dgm:cxn modelId="{82CDDB7F-9655-4850-A48E-5647BF54891F}" type="presParOf" srcId="{3ED19BD1-D47F-4700-9DC5-69393E895603}" destId="{7A4ACF71-241B-4957-979C-560E745C5F24}" srcOrd="7" destOrd="0" presId="urn:microsoft.com/office/officeart/2005/8/layout/cycle8"/>
    <dgm:cxn modelId="{8C9F2E25-FFC0-42CB-8E11-9F4918CBAEBE}" type="presParOf" srcId="{3ED19BD1-D47F-4700-9DC5-69393E895603}" destId="{D960E537-C582-412E-832F-6027C430448C}" srcOrd="8" destOrd="0" presId="urn:microsoft.com/office/officeart/2005/8/layout/cycle8"/>
    <dgm:cxn modelId="{4B3B149A-D13D-4EB3-AAC0-0D5C51438122}" type="presParOf" srcId="{3ED19BD1-D47F-4700-9DC5-69393E895603}" destId="{FB5C6FA5-D8AA-4DB0-B877-315DEF76A3A4}" srcOrd="9" destOrd="0" presId="urn:microsoft.com/office/officeart/2005/8/layout/cycle8"/>
    <dgm:cxn modelId="{CDE897F4-D452-4471-B79B-4B3049C5F31B}" type="presParOf" srcId="{3ED19BD1-D47F-4700-9DC5-69393E895603}" destId="{94F123E8-CA21-4B2C-B89F-DE55C8F77435}" srcOrd="10" destOrd="0" presId="urn:microsoft.com/office/officeart/2005/8/layout/cycle8"/>
    <dgm:cxn modelId="{4106DE2F-9FA4-4CEC-8EAC-2C0FE92B65B7}" type="presParOf" srcId="{3ED19BD1-D47F-4700-9DC5-69393E895603}" destId="{E35C415E-6B11-4654-976B-25B038EDD692}" srcOrd="11" destOrd="0" presId="urn:microsoft.com/office/officeart/2005/8/layout/cycle8"/>
    <dgm:cxn modelId="{DB13A9DF-1ABE-4DE3-B227-9D67E33F6FBA}" type="presParOf" srcId="{3ED19BD1-D47F-4700-9DC5-69393E895603}" destId="{60009D63-51AE-4DCE-8AAE-CF7E4A43D947}" srcOrd="12" destOrd="0" presId="urn:microsoft.com/office/officeart/2005/8/layout/cycle8"/>
    <dgm:cxn modelId="{3AB722C8-0958-4F97-8835-AE341CA63B61}" type="presParOf" srcId="{3ED19BD1-D47F-4700-9DC5-69393E895603}" destId="{4565BE1A-FBF1-4633-9057-024F4082F248}" srcOrd="13" destOrd="0" presId="urn:microsoft.com/office/officeart/2005/8/layout/cycle8"/>
    <dgm:cxn modelId="{E1BEC60D-276B-44B0-B3D9-51147FBD187C}" type="presParOf" srcId="{3ED19BD1-D47F-4700-9DC5-69393E895603}" destId="{196B3820-BB49-4C6D-9087-0D1F2B5C2E4C}" srcOrd="14" destOrd="0" presId="urn:microsoft.com/office/officeart/2005/8/layout/cycle8"/>
    <dgm:cxn modelId="{34A40DB1-3A51-447F-AE67-54426C857C8B}" type="presParOf" srcId="{3ED19BD1-D47F-4700-9DC5-69393E895603}" destId="{F1BB79C9-0402-45F8-8A4F-0A488AEAD453}" srcOrd="15" destOrd="0" presId="urn:microsoft.com/office/officeart/2005/8/layout/cycle8"/>
    <dgm:cxn modelId="{C446B68F-18B5-41A6-8F24-0D3AA805A27A}" type="presParOf" srcId="{3ED19BD1-D47F-4700-9DC5-69393E895603}" destId="{C0CD2827-2DE0-4AB1-8543-D727166995EB}" srcOrd="16" destOrd="0" presId="urn:microsoft.com/office/officeart/2005/8/layout/cycle8"/>
    <dgm:cxn modelId="{E01AF255-CC1A-4B19-92B9-DE8FCD7FA39C}" type="presParOf" srcId="{3ED19BD1-D47F-4700-9DC5-69393E895603}" destId="{19CEDCDE-9E48-4F06-B5F7-76DA6FCDBDF4}" srcOrd="17" destOrd="0" presId="urn:microsoft.com/office/officeart/2005/8/layout/cycle8"/>
    <dgm:cxn modelId="{66048BC9-628B-4A90-9B81-8F076551919D}" type="presParOf" srcId="{3ED19BD1-D47F-4700-9DC5-69393E895603}" destId="{5D149668-2ED3-41E3-AD30-76D40076AD6B}" srcOrd="18" destOrd="0" presId="urn:microsoft.com/office/officeart/2005/8/layout/cycle8"/>
    <dgm:cxn modelId="{34FF8549-0A75-414D-B791-875FE58F45D5}" type="presParOf" srcId="{3ED19BD1-D47F-4700-9DC5-69393E895603}" destId="{DD286FB6-8864-4A3A-A8F5-4D769CFB0EFE}" srcOrd="19" destOrd="0" presId="urn:microsoft.com/office/officeart/2005/8/layout/cycle8"/>
    <dgm:cxn modelId="{73C5559B-83C6-4DF1-BBA0-496506A62BFB}" type="presParOf" srcId="{3ED19BD1-D47F-4700-9DC5-69393E895603}" destId="{9EFD5D62-2D21-482D-A6AC-3F69BBEE4C40}" srcOrd="20" destOrd="0" presId="urn:microsoft.com/office/officeart/2005/8/layout/cycle8"/>
    <dgm:cxn modelId="{5BA5503A-92AF-4F46-9604-484AFD41DA0C}" type="presParOf" srcId="{3ED19BD1-D47F-4700-9DC5-69393E895603}" destId="{2A9DD13D-F54E-4AA5-A3CA-7D2D40D89571}" srcOrd="21" destOrd="0" presId="urn:microsoft.com/office/officeart/2005/8/layout/cycle8"/>
    <dgm:cxn modelId="{931B5167-A6D0-41CA-A07C-C7465542BE81}" type="presParOf" srcId="{3ED19BD1-D47F-4700-9DC5-69393E895603}" destId="{F431EAED-033F-4883-AF6C-54E1078E73E4}" srcOrd="22" destOrd="0" presId="urn:microsoft.com/office/officeart/2005/8/layout/cycle8"/>
    <dgm:cxn modelId="{815831C8-D0E5-4931-AAD1-D1D4D9C93CF5}" type="presParOf" srcId="{3ED19BD1-D47F-4700-9DC5-69393E895603}" destId="{2F67B917-5A2A-4305-8812-79188D0FFD4C}" srcOrd="23" destOrd="0" presId="urn:microsoft.com/office/officeart/2005/8/layout/cycle8"/>
    <dgm:cxn modelId="{3E40D4C8-C15C-497E-8B29-9D5474BFF663}" type="presParOf" srcId="{3ED19BD1-D47F-4700-9DC5-69393E895603}" destId="{A0864D32-1BAB-44AA-8EB6-131F06EA8ECA}" srcOrd="24" destOrd="0" presId="urn:microsoft.com/office/officeart/2005/8/layout/cycle8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DBCA-7053-48CC-B849-F9C2A8F0A90C}">
      <dsp:nvSpPr>
        <dsp:cNvPr id="0" name=""/>
        <dsp:cNvSpPr/>
      </dsp:nvSpPr>
      <dsp:spPr>
        <a:xfrm>
          <a:off x="459334" y="86606"/>
          <a:ext cx="1175269" cy="1175269"/>
        </a:xfrm>
        <a:prstGeom prst="pie">
          <a:avLst>
            <a:gd name="adj1" fmla="val 16200000"/>
            <a:gd name="adj2" fmla="val 2052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072433" y="284163"/>
        <a:ext cx="377765" cy="251843"/>
      </dsp:txXfrm>
    </dsp:sp>
    <dsp:sp modelId="{CBD59804-62EA-4740-A855-398EF593CF1A}">
      <dsp:nvSpPr>
        <dsp:cNvPr id="0" name=""/>
        <dsp:cNvSpPr/>
      </dsp:nvSpPr>
      <dsp:spPr>
        <a:xfrm>
          <a:off x="469408" y="117946"/>
          <a:ext cx="1175269" cy="1175269"/>
        </a:xfrm>
        <a:prstGeom prst="pie">
          <a:avLst>
            <a:gd name="adj1" fmla="val 20520000"/>
            <a:gd name="adj2" fmla="val 324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226337" y="654932"/>
        <a:ext cx="349782" cy="279826"/>
      </dsp:txXfrm>
    </dsp:sp>
    <dsp:sp modelId="{D960E537-C582-412E-832F-6027C430448C}">
      <dsp:nvSpPr>
        <dsp:cNvPr id="0" name=""/>
        <dsp:cNvSpPr/>
      </dsp:nvSpPr>
      <dsp:spPr>
        <a:xfrm>
          <a:off x="442824" y="137254"/>
          <a:ext cx="1175269" cy="1175269"/>
        </a:xfrm>
        <a:prstGeom prst="pie">
          <a:avLst>
            <a:gd name="adj1" fmla="val 3240000"/>
            <a:gd name="adj2" fmla="val 756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862563" y="962741"/>
        <a:ext cx="335791" cy="307808"/>
      </dsp:txXfrm>
    </dsp:sp>
    <dsp:sp modelId="{60009D63-51AE-4DCE-8AAE-CF7E4A43D947}">
      <dsp:nvSpPr>
        <dsp:cNvPr id="0" name=""/>
        <dsp:cNvSpPr/>
      </dsp:nvSpPr>
      <dsp:spPr>
        <a:xfrm>
          <a:off x="416241" y="117946"/>
          <a:ext cx="1175269" cy="1175269"/>
        </a:xfrm>
        <a:prstGeom prst="pie">
          <a:avLst>
            <a:gd name="adj1" fmla="val 7560000"/>
            <a:gd name="adj2" fmla="val 1188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484798" y="654932"/>
        <a:ext cx="349782" cy="279826"/>
      </dsp:txXfrm>
    </dsp:sp>
    <dsp:sp modelId="{C0CD2827-2DE0-4AB1-8543-D727166995EB}">
      <dsp:nvSpPr>
        <dsp:cNvPr id="0" name=""/>
        <dsp:cNvSpPr/>
      </dsp:nvSpPr>
      <dsp:spPr>
        <a:xfrm>
          <a:off x="426315" y="86606"/>
          <a:ext cx="1175269" cy="1175269"/>
        </a:xfrm>
        <a:prstGeom prst="pie">
          <a:avLst>
            <a:gd name="adj1" fmla="val 11880000"/>
            <a:gd name="adj2" fmla="val 1620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610720" y="284163"/>
        <a:ext cx="377765" cy="251843"/>
      </dsp:txXfrm>
    </dsp:sp>
    <dsp:sp modelId="{9EFD5D62-2D21-482D-A6AC-3F69BBEE4C40}">
      <dsp:nvSpPr>
        <dsp:cNvPr id="0" name=""/>
        <dsp:cNvSpPr/>
      </dsp:nvSpPr>
      <dsp:spPr>
        <a:xfrm>
          <a:off x="386524" y="13851"/>
          <a:ext cx="1320778" cy="1320778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DD13D-F54E-4AA5-A3CA-7D2D40D89571}">
      <dsp:nvSpPr>
        <dsp:cNvPr id="0" name=""/>
        <dsp:cNvSpPr/>
      </dsp:nvSpPr>
      <dsp:spPr>
        <a:xfrm>
          <a:off x="388651" y="45181"/>
          <a:ext cx="1320778" cy="1320778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EAED-033F-4883-AF6C-54E1078E73E4}">
      <dsp:nvSpPr>
        <dsp:cNvPr id="0" name=""/>
        <dsp:cNvSpPr/>
      </dsp:nvSpPr>
      <dsp:spPr>
        <a:xfrm>
          <a:off x="370070" y="64548"/>
          <a:ext cx="1320778" cy="132077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B917-5A2A-4305-8812-79188D0FFD4C}">
      <dsp:nvSpPr>
        <dsp:cNvPr id="0" name=""/>
        <dsp:cNvSpPr/>
      </dsp:nvSpPr>
      <dsp:spPr>
        <a:xfrm>
          <a:off x="343405" y="45181"/>
          <a:ext cx="1320778" cy="1320778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64D32-1BAB-44AA-8EB6-131F06EA8ECA}">
      <dsp:nvSpPr>
        <dsp:cNvPr id="0" name=""/>
        <dsp:cNvSpPr/>
      </dsp:nvSpPr>
      <dsp:spPr>
        <a:xfrm>
          <a:off x="353615" y="13851"/>
          <a:ext cx="1320778" cy="1320778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107FD8-C5C2-49AA-8763-330456C4265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549275"/>
            <a:ext cx="487362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2CE313-AB3A-4BDE-8E67-9897B222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C8D54-289B-4F4B-A8A4-6BFD186E3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3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7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4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1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4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88825" cy="4350553"/>
          </a:xfrm>
          <a:solidFill>
            <a:schemeClr val="bg2"/>
          </a:solidFill>
        </p:spPr>
        <p:txBody>
          <a:bodyPr anchor="ctr"/>
          <a:lstStyle>
            <a:lvl1pPr algn="ctr">
              <a:lnSpc>
                <a:spcPct val="80000"/>
              </a:lnSpc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with Aetna logo 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1844" y="4548186"/>
            <a:ext cx="679435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2123" y="5821809"/>
            <a:ext cx="5193792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284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3" y="320040"/>
            <a:ext cx="949484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4" y="1330325"/>
            <a:ext cx="9476426" cy="4846320"/>
          </a:xfrm>
        </p:spPr>
        <p:txBody>
          <a:bodyPr/>
          <a:lstStyle>
            <a:lvl1pPr>
              <a:spcBef>
                <a:spcPts val="2211"/>
              </a:spcBef>
              <a:defRPr sz="17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120315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65482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9289338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92353154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8918977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79901983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348528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719049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0085399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947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77" y="320040"/>
            <a:ext cx="5648323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1" y="1325880"/>
            <a:ext cx="5651500" cy="484632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©2018 Aetna Inc.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9696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5658793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40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29128522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6684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712447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62509742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51462022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222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330278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932862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8765977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86304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703855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09" y="320040"/>
            <a:ext cx="5486400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09" y="1325880"/>
            <a:ext cx="5486400" cy="484632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470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724939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65301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2777118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704005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85347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967101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5075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402992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33736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8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75" y="320040"/>
            <a:ext cx="5656263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1" y="1325880"/>
            <a:ext cx="5646738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368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©2018 Aetna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79696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658793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914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0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703855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09" y="320040"/>
            <a:ext cx="5486400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09" y="1325880"/>
            <a:ext cx="5486400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368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282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949484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5" y="1330324"/>
            <a:ext cx="3918895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7" y="320040"/>
            <a:ext cx="9494847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5" y="1330324"/>
            <a:ext cx="3920176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949484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6325941"/>
            <a:ext cx="12188825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11314505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FFFF"/>
                </a:solidFill>
              </a:rPr>
              <a:t>©201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tr-TR" dirty="0">
                <a:solidFill>
                  <a:srgbClr val="FFFFFF"/>
                </a:solidFill>
              </a:rPr>
              <a:t> Aetna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5784195" y="6441557"/>
            <a:ext cx="620436" cy="118036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8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1" y="0"/>
            <a:ext cx="3062965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59" tIns="42129" rIns="84259" bIns="42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8447244" cy="731520"/>
          </a:xfrm>
        </p:spPr>
        <p:txBody>
          <a:bodyPr anchor="ctr"/>
          <a:lstStyle>
            <a:lvl1pPr>
              <a:defRPr sz="29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3" y="1330324"/>
            <a:ext cx="8443315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84346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88825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1844" y="4548186"/>
            <a:ext cx="679435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2123" y="5821809"/>
            <a:ext cx="5193792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1" y="0"/>
            <a:ext cx="3062965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59" tIns="42129" rIns="84259" bIns="42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8447244" cy="731520"/>
          </a:xfrm>
        </p:spPr>
        <p:txBody>
          <a:bodyPr anchor="ctr"/>
          <a:lstStyle>
            <a:lvl1pPr>
              <a:defRPr sz="29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10" y="1330324"/>
            <a:ext cx="8443071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84346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08999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891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66089" y="0"/>
            <a:ext cx="7922736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7" y="455614"/>
            <a:ext cx="3192342" cy="5932487"/>
          </a:xfrm>
        </p:spPr>
        <p:txBody>
          <a:bodyPr anchor="ctr"/>
          <a:lstStyle>
            <a:lvl1pPr algn="ctr">
              <a:lnSpc>
                <a:spcPct val="100000"/>
              </a:lnSpc>
              <a:defRPr sz="2500" b="0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686"/>
              </a:lnSpc>
              <a:spcBef>
                <a:spcPts val="0"/>
              </a:spcBef>
              <a:buFontTx/>
              <a:buNone/>
              <a:defRPr sz="2500">
                <a:solidFill>
                  <a:schemeClr val="accent2"/>
                </a:solidFill>
              </a:defRPr>
            </a:lvl2pPr>
            <a:lvl3pPr marL="7315" indent="0" algn="ctr">
              <a:lnSpc>
                <a:spcPts val="368"/>
              </a:lnSpc>
              <a:spcBef>
                <a:spcPts val="553"/>
              </a:spcBef>
              <a:buNone/>
              <a:tabLst>
                <a:tab pos="1107366" algn="l"/>
              </a:tabLst>
              <a:defRPr sz="1300">
                <a:solidFill>
                  <a:schemeClr val="accent2"/>
                </a:solidFill>
              </a:defRPr>
            </a:lvl3pPr>
            <a:lvl4pPr marL="7315" indent="0" algn="ctr">
              <a:lnSpc>
                <a:spcPct val="100000"/>
              </a:lnSpc>
              <a:spcBef>
                <a:spcPts val="276"/>
              </a:spcBef>
              <a:buNone/>
              <a:tabLst>
                <a:tab pos="1107366" algn="l"/>
              </a:tabLst>
              <a:defRPr sz="130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4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66089" y="0"/>
            <a:ext cx="7922736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47676" y="455613"/>
            <a:ext cx="3200400" cy="5932487"/>
          </a:xfrm>
        </p:spPr>
        <p:txBody>
          <a:bodyPr anchor="ctr" anchorCtr="1"/>
          <a:lstStyle>
            <a:lvl1pPr marL="7315" indent="-7315" algn="ctr">
              <a:spcBef>
                <a:spcPts val="0"/>
              </a:spcBef>
              <a:spcAft>
                <a:spcPts val="0"/>
              </a:spcAft>
              <a:tabLst/>
              <a:defRPr sz="25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686"/>
              </a:lnSpc>
              <a:spcBef>
                <a:spcPts val="0"/>
              </a:spcBef>
              <a:buFontTx/>
              <a:buNone/>
              <a:tabLst/>
              <a:defRPr sz="2500">
                <a:solidFill>
                  <a:schemeClr val="bg1"/>
                </a:solidFill>
              </a:defRPr>
            </a:lvl2pPr>
            <a:lvl3pPr marL="0" indent="0" algn="ctr">
              <a:lnSpc>
                <a:spcPts val="368"/>
              </a:lnSpc>
              <a:spcBef>
                <a:spcPts val="553"/>
              </a:spcBef>
              <a:buFontTx/>
              <a:buNone/>
              <a:tabLst/>
              <a:defRPr sz="13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/>
              <a:defRPr sz="13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88101"/>
            <a:ext cx="4035424" cy="469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FFFF"/>
                </a:solidFill>
              </a:rPr>
              <a:t>©201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tr-TR" dirty="0">
                <a:solidFill>
                  <a:srgbClr val="FFFFFF"/>
                </a:solidFill>
              </a:rPr>
              <a:t> Aetna Inc.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6260355"/>
            <a:ext cx="12188824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6" y="455613"/>
            <a:ext cx="11295063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8800" b="0">
                <a:solidFill>
                  <a:schemeClr val="bg1"/>
                </a:solidFill>
                <a:latin typeface="Domaine Display Bold"/>
                <a:cs typeface="Domaine Display Bold"/>
              </a:defRPr>
            </a:lvl1pPr>
          </a:lstStyle>
          <a:p>
            <a:r>
              <a:rPr lang="en-US" dirty="0"/>
              <a:t>Closing 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8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Text |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6" y="388063"/>
            <a:ext cx="9454896" cy="731611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9450388" cy="4636008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798"/>
            </a:lvl3pPr>
            <a:lvl4pPr>
              <a:defRPr sz="1798"/>
            </a:lvl4pPr>
            <a:lvl5pPr>
              <a:defRPr sz="1798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1207" y="1222520"/>
            <a:ext cx="112915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88825" cy="4350553"/>
          </a:xfrm>
          <a:solidFill>
            <a:schemeClr val="bg2"/>
          </a:solidFill>
        </p:spPr>
        <p:txBody>
          <a:bodyPr anchor="ctr"/>
          <a:lstStyle>
            <a:lvl1pPr algn="ctr">
              <a:lnSpc>
                <a:spcPct val="80000"/>
              </a:lnSpc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with Aetna logo 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1844" y="4548186"/>
            <a:ext cx="679435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2123" y="5821809"/>
            <a:ext cx="5193792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7331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88825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1844" y="4548186"/>
            <a:ext cx="679435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2123" y="5821809"/>
            <a:ext cx="5193792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3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6116426"/>
            <a:ext cx="12188825" cy="741575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1205" y="537511"/>
            <a:ext cx="11320273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88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2211"/>
              </a:spcBef>
              <a:buFontTx/>
              <a:buNone/>
              <a:defRPr sz="17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6116426"/>
            <a:ext cx="12188825" cy="741575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1205" y="537511"/>
            <a:ext cx="11320273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88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2211"/>
              </a:spcBef>
              <a:buFontTx/>
              <a:buNone/>
              <a:defRPr sz="17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679164" y="4384650"/>
            <a:ext cx="679435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613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796444" y="632591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225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195740" y="632591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308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679164" y="4384650"/>
            <a:ext cx="679435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111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3857" y="4115993"/>
            <a:ext cx="12188826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613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719811" y="6314020"/>
            <a:ext cx="1282605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218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4114800"/>
            <a:ext cx="12188826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7D3F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7D3F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308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23085" y="6310718"/>
            <a:ext cx="1282605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31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2" y="455614"/>
            <a:ext cx="11274425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476095" algn="l"/>
              </a:tabLst>
              <a:defRPr sz="88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2211"/>
              </a:spcBef>
              <a:buFontTx/>
              <a:buNone/>
              <a:tabLst>
                <a:tab pos="1476095" algn="l"/>
              </a:tabLst>
              <a:defRPr sz="17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02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10" y="320040"/>
            <a:ext cx="9491462" cy="731610"/>
          </a:xfrm>
        </p:spPr>
        <p:txBody>
          <a:bodyPr anchor="ctr"/>
          <a:lstStyle>
            <a:lvl1pPr>
              <a:defRPr sz="290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10" y="1330325"/>
            <a:ext cx="9480978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3" y="320040"/>
            <a:ext cx="949484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4" y="1330325"/>
            <a:ext cx="9476426" cy="4846320"/>
          </a:xfrm>
        </p:spPr>
        <p:txBody>
          <a:bodyPr/>
          <a:lstStyle>
            <a:lvl1pPr>
              <a:spcBef>
                <a:spcPts val="2211"/>
              </a:spcBef>
              <a:defRPr sz="17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77" y="320040"/>
            <a:ext cx="5648323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1" y="1325880"/>
            <a:ext cx="5651500" cy="484632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©2018 Aetna Inc.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9696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5658793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900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703855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09" y="320040"/>
            <a:ext cx="5486400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09" y="1325880"/>
            <a:ext cx="5486400" cy="484632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5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679164" y="4384650"/>
            <a:ext cx="679435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613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796444" y="632591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2700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75" y="320040"/>
            <a:ext cx="5656263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1" y="1325880"/>
            <a:ext cx="5646738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368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©2018 Aetna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79696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658793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260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703855" y="0"/>
            <a:ext cx="5484971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09" y="320040"/>
            <a:ext cx="5486400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09" y="1325880"/>
            <a:ext cx="5486400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368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56678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685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949484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5" y="1330324"/>
            <a:ext cx="3918895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7" y="320040"/>
            <a:ext cx="9494847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5" y="1330324"/>
            <a:ext cx="3920176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949484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6325941"/>
            <a:ext cx="12188825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11314505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FFFF"/>
                </a:solidFill>
              </a:rPr>
              <a:t>©201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tr-TR" dirty="0">
                <a:solidFill>
                  <a:srgbClr val="FFFFFF"/>
                </a:solidFill>
              </a:rPr>
              <a:t> Aetna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5784195" y="6441557"/>
            <a:ext cx="620436" cy="118036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1" y="0"/>
            <a:ext cx="3062965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59" tIns="42129" rIns="84259" bIns="42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8447244" cy="731520"/>
          </a:xfrm>
        </p:spPr>
        <p:txBody>
          <a:bodyPr anchor="ctr"/>
          <a:lstStyle>
            <a:lvl1pPr>
              <a:defRPr sz="29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3223" y="1330324"/>
            <a:ext cx="8443315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84346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1" y="0"/>
            <a:ext cx="3062965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59" tIns="42129" rIns="84259" bIns="42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8447244" cy="731520"/>
          </a:xfrm>
        </p:spPr>
        <p:txBody>
          <a:bodyPr anchor="ctr"/>
          <a:lstStyle>
            <a:lvl1pPr>
              <a:defRPr sz="29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10" y="1330324"/>
            <a:ext cx="8443071" cy="4846320"/>
          </a:xfrm>
        </p:spPr>
        <p:txBody>
          <a:bodyPr/>
          <a:lstStyle>
            <a:lvl1pPr>
              <a:spcBef>
                <a:spcPts val="2211"/>
              </a:spcBef>
              <a:defRPr sz="17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474"/>
              </a:spcBef>
              <a:buFontTx/>
              <a:buNone/>
              <a:defRPr sz="1700"/>
            </a:lvl2pPr>
            <a:lvl3pPr marL="184317" indent="-184317">
              <a:spcBef>
                <a:spcPts val="737"/>
              </a:spcBef>
              <a:buFont typeface="Arial"/>
              <a:buChar char="•"/>
              <a:defRPr sz="1700"/>
            </a:lvl3pPr>
            <a:lvl4pPr marL="367172" indent="-184317">
              <a:spcBef>
                <a:spcPts val="368"/>
              </a:spcBef>
              <a:buFont typeface="Lucida Grande"/>
              <a:buChar char="-"/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609" y="1051560"/>
            <a:ext cx="84346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0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08999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7574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195740" y="632591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308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679164" y="4384650"/>
            <a:ext cx="679435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25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94236" y="6262778"/>
            <a:ext cx="1770829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66089" y="0"/>
            <a:ext cx="7922736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7" y="455614"/>
            <a:ext cx="3192342" cy="5932487"/>
          </a:xfrm>
        </p:spPr>
        <p:txBody>
          <a:bodyPr anchor="ctr"/>
          <a:lstStyle>
            <a:lvl1pPr algn="ctr">
              <a:lnSpc>
                <a:spcPct val="100000"/>
              </a:lnSpc>
              <a:defRPr sz="2500" b="0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686"/>
              </a:lnSpc>
              <a:spcBef>
                <a:spcPts val="0"/>
              </a:spcBef>
              <a:buFontTx/>
              <a:buNone/>
              <a:defRPr sz="2500">
                <a:solidFill>
                  <a:schemeClr val="accent2"/>
                </a:solidFill>
              </a:defRPr>
            </a:lvl2pPr>
            <a:lvl3pPr marL="7315" indent="0" algn="ctr">
              <a:lnSpc>
                <a:spcPts val="368"/>
              </a:lnSpc>
              <a:spcBef>
                <a:spcPts val="553"/>
              </a:spcBef>
              <a:buNone/>
              <a:tabLst>
                <a:tab pos="1107366" algn="l"/>
              </a:tabLst>
              <a:defRPr sz="1300">
                <a:solidFill>
                  <a:schemeClr val="accent2"/>
                </a:solidFill>
              </a:defRPr>
            </a:lvl3pPr>
            <a:lvl4pPr marL="7315" indent="0" algn="ctr">
              <a:lnSpc>
                <a:spcPct val="100000"/>
              </a:lnSpc>
              <a:spcBef>
                <a:spcPts val="276"/>
              </a:spcBef>
              <a:buNone/>
              <a:tabLst>
                <a:tab pos="1107366" algn="l"/>
              </a:tabLst>
              <a:defRPr sz="130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4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66089" y="0"/>
            <a:ext cx="7922736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47676" y="455613"/>
            <a:ext cx="3200400" cy="5932487"/>
          </a:xfrm>
        </p:spPr>
        <p:txBody>
          <a:bodyPr anchor="ctr" anchorCtr="1"/>
          <a:lstStyle>
            <a:lvl1pPr marL="7315" indent="-7315" algn="ctr">
              <a:spcBef>
                <a:spcPts val="0"/>
              </a:spcBef>
              <a:spcAft>
                <a:spcPts val="0"/>
              </a:spcAft>
              <a:tabLst/>
              <a:defRPr sz="25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686"/>
              </a:lnSpc>
              <a:spcBef>
                <a:spcPts val="0"/>
              </a:spcBef>
              <a:buFontTx/>
              <a:buNone/>
              <a:tabLst/>
              <a:defRPr sz="2500">
                <a:solidFill>
                  <a:schemeClr val="bg1"/>
                </a:solidFill>
              </a:defRPr>
            </a:lvl2pPr>
            <a:lvl3pPr marL="0" indent="0" algn="ctr">
              <a:lnSpc>
                <a:spcPts val="368"/>
              </a:lnSpc>
              <a:spcBef>
                <a:spcPts val="553"/>
              </a:spcBef>
              <a:buFontTx/>
              <a:buNone/>
              <a:tabLst/>
              <a:defRPr sz="13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/>
              <a:defRPr sz="13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88101"/>
            <a:ext cx="4035424" cy="469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rgbClr val="FFFFFF"/>
                </a:solidFill>
              </a:rPr>
              <a:t>©201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tr-TR" dirty="0">
                <a:solidFill>
                  <a:srgbClr val="FFFFFF"/>
                </a:solidFill>
              </a:rPr>
              <a:t> Aetna Inc.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6260355"/>
            <a:ext cx="12188824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6" y="455613"/>
            <a:ext cx="11295063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8800" b="0">
                <a:solidFill>
                  <a:schemeClr val="bg1"/>
                </a:solidFill>
                <a:latin typeface="Domaine Display Bold"/>
                <a:cs typeface="Domaine Display Bold"/>
              </a:defRPr>
            </a:lvl1pPr>
          </a:lstStyle>
          <a:p>
            <a:r>
              <a:rPr lang="en-US" dirty="0"/>
              <a:t>Closing 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477164" y="6292904"/>
            <a:ext cx="1234501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69" y="1464905"/>
            <a:ext cx="5701749" cy="35556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168494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5" y="4379002"/>
            <a:ext cx="3582018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0123913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5" y="4379002"/>
            <a:ext cx="3582018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547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5" y="4379002"/>
            <a:ext cx="3582018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  <a:solidFill>
            <a:schemeClr val="bg1"/>
          </a:solidFill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816578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500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888713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0" y="4350555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500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12597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5" y="4379002"/>
            <a:ext cx="3582018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0438" y="429542"/>
            <a:ext cx="3828054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2446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3857" y="4115993"/>
            <a:ext cx="12188826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613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719811" y="6314020"/>
            <a:ext cx="1282605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845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57214" y="378059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5" y="1764792"/>
            <a:ext cx="8586215" cy="4151376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1546368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57214" y="378059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8" y="1765602"/>
            <a:ext cx="3913633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65602"/>
            <a:ext cx="391151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10361120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7765" y="3022967"/>
            <a:ext cx="7313295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837061463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7765" y="3022967"/>
            <a:ext cx="7313295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4238387500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7765" y="3022967"/>
            <a:ext cx="7313295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917109933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5" y="1767532"/>
            <a:ext cx="8586215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0580343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5" y="1767532"/>
            <a:ext cx="8586215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71500" indent="-2286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742368502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5" y="1767532"/>
            <a:ext cx="5237114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6945" y="1767532"/>
            <a:ext cx="5237114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09846676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5788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7870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65023576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5" y="1764792"/>
            <a:ext cx="2505455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6875" y="1764792"/>
            <a:ext cx="2505455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5965" y="1764792"/>
            <a:ext cx="2505455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5053" y="1764792"/>
            <a:ext cx="2505455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813171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4114800"/>
            <a:ext cx="12188826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7D3F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7D3F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487710" y="5639521"/>
            <a:ext cx="516875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3080" y="6319890"/>
            <a:ext cx="127075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90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23085" y="6310718"/>
            <a:ext cx="1282605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88825" cy="4348066"/>
          </a:xfrm>
          <a:solidFill>
            <a:schemeClr val="bg2"/>
          </a:solidFill>
        </p:spPr>
        <p:txBody>
          <a:bodyPr anchor="ctr"/>
          <a:lstStyle>
            <a:lvl1pPr algn="ctr"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437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5" y="3475038"/>
            <a:ext cx="1673352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9" y="3475038"/>
            <a:ext cx="1673352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3" y="3475038"/>
            <a:ext cx="1673352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0351509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6" y="1752602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84663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6" y="1764793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74937647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2"/>
            <a:ext cx="3493007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6" y="3718012"/>
            <a:ext cx="3493007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196329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662" y="6241774"/>
            <a:ext cx="5585792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18933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464353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1" y="3148862"/>
            <a:ext cx="2368296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2"/>
            <a:ext cx="2368296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30" y="3148862"/>
            <a:ext cx="2368296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82097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25309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50104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1842514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490909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6" y="6376946"/>
            <a:ext cx="4969378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910593635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3" y="1764792"/>
            <a:ext cx="4945289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3"/>
            <a:ext cx="4933222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808257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2" y="455614"/>
            <a:ext cx="11274425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476095" algn="l"/>
              </a:tabLst>
              <a:defRPr sz="88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2211"/>
              </a:spcBef>
              <a:buFontTx/>
              <a:buNone/>
              <a:tabLst>
                <a:tab pos="1476095" algn="l"/>
              </a:tabLst>
              <a:defRPr sz="17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476095" algn="l"/>
              </a:tabLst>
              <a:defRPr sz="2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23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7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4" y="4020923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973863280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7" y="6376946"/>
            <a:ext cx="481249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7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4" y="4020923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26672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03888" y="378059"/>
            <a:ext cx="556133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4" y="2054488"/>
            <a:ext cx="2505455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818195" y="2054488"/>
            <a:ext cx="2505455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baseline="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7666267" y="2054488"/>
            <a:ext cx="2505455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5100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14739735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499743" y="378059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5" y="1767532"/>
            <a:ext cx="8586215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4557113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368845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537" y="6376946"/>
            <a:ext cx="4764219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133564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7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7765" y="2760019"/>
            <a:ext cx="731329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8131454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CLICK ICON TO ADD IMAGE</a:t>
            </a:r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1" y="1196075"/>
            <a:ext cx="4694328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956909429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380748" y="2996233"/>
            <a:ext cx="7427329" cy="684474"/>
            <a:chOff x="2825581" y="3027447"/>
            <a:chExt cx="6537663" cy="803106"/>
          </a:xfrm>
        </p:grpSpPr>
        <p:sp>
          <p:nvSpPr>
            <p:cNvPr id="20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385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10" y="320040"/>
            <a:ext cx="9491462" cy="731610"/>
          </a:xfrm>
        </p:spPr>
        <p:txBody>
          <a:bodyPr anchor="ctr"/>
          <a:lstStyle>
            <a:lvl1pPr>
              <a:defRPr sz="290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10" y="1330325"/>
            <a:ext cx="9480978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80748" y="2996233"/>
            <a:ext cx="7427329" cy="684474"/>
            <a:chOff x="2825581" y="3027447"/>
            <a:chExt cx="6537663" cy="803106"/>
          </a:xfrm>
          <a:solidFill>
            <a:schemeClr val="bg1"/>
          </a:solidFill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05331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12188826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16" tIns="56158" rIns="112316" bIns="5615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88825" cy="4350553"/>
          </a:xfrm>
          <a:solidFill>
            <a:schemeClr val="bg2"/>
          </a:solidFill>
        </p:spPr>
        <p:txBody>
          <a:bodyPr anchor="ctr"/>
          <a:lstStyle>
            <a:lvl1pPr algn="ctr">
              <a:lnSpc>
                <a:spcPct val="80000"/>
              </a:lnSpc>
              <a:defRPr sz="88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with Aetna logo 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1844" y="4548186"/>
            <a:ext cx="679435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5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410" y="6173393"/>
            <a:ext cx="2362199" cy="431800"/>
          </a:xfrm>
        </p:spPr>
        <p:txBody>
          <a:bodyPr anchor="b"/>
          <a:lstStyle>
            <a:lvl1pPr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89896" y="6173393"/>
            <a:ext cx="2362199" cy="431800"/>
          </a:xfrm>
        </p:spPr>
        <p:txBody>
          <a:bodyPr anchor="b"/>
          <a:lstStyle>
            <a:lvl1pPr algn="r">
              <a:defRPr sz="11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2123" y="5821809"/>
            <a:ext cx="5193792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20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510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24" y="320040"/>
            <a:ext cx="949484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3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610" y="320040"/>
            <a:ext cx="9491462" cy="731610"/>
          </a:xfrm>
        </p:spPr>
        <p:txBody>
          <a:bodyPr anchor="ctr"/>
          <a:lstStyle>
            <a:lvl1pPr>
              <a:defRPr sz="290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26610" y="1330325"/>
            <a:ext cx="9480978" cy="4846320"/>
          </a:xfrm>
        </p:spPr>
        <p:txBody>
          <a:bodyPr/>
          <a:lstStyle>
            <a:lvl1pPr>
              <a:spcBef>
                <a:spcPts val="1474"/>
              </a:spcBef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6609" y="1051560"/>
            <a:ext cx="113326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70898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845190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28307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6043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1113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059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9" Type="http://schemas.openxmlformats.org/officeDocument/2006/relationships/slideLayout" Target="../slideLayouts/slideLayout92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91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90.xml"/><Relationship Id="rId40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34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33" Type="http://schemas.openxmlformats.org/officeDocument/2006/relationships/slideLayout" Target="../slideLayouts/slideLayout126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25.xml"/><Relationship Id="rId37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23.xml"/><Relationship Id="rId35" Type="http://schemas.openxmlformats.org/officeDocument/2006/relationships/slideLayout" Target="../slideLayouts/slideLayout1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6" y="388063"/>
            <a:ext cx="11295063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08182"/>
            <a:ext cx="11295063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  <a:p>
            <a:pPr lvl="3"/>
            <a:r>
              <a:rPr lang="en-US" dirty="0"/>
              <a:t>Fourth-level</a:t>
            </a:r>
          </a:p>
          <a:p>
            <a:pPr lvl="4"/>
            <a:r>
              <a:rPr lang="en-US" dirty="0"/>
              <a:t>Fifth-level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41414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3F3F3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41414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14141"/>
                </a:solidFill>
              </a:rPr>
              <a:t>©2019 Aetna Inc.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4258" y="6438813"/>
            <a:ext cx="660312" cy="126188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69807E04-96A5-44A3-B14B-C3472C8F60F7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b="0" i="0">
                <a:solidFill>
                  <a:srgbClr val="414141"/>
                </a:solidFill>
                <a:latin typeface="Calibri" panose="020F0502020204030204" pitchFamily="34" charset="0"/>
                <a:ea typeface="Open Sans" charset="0"/>
                <a:cs typeface="Open Sans" charset="0"/>
              </a:rPr>
              <a:t>Proprietary</a:t>
            </a:r>
            <a:endParaRPr lang="en-US" sz="800" b="0" i="0" dirty="0" err="1">
              <a:solidFill>
                <a:srgbClr val="414141"/>
              </a:solidFill>
              <a:latin typeface="Calibri" panose="020F0502020204030204" pitchFamily="34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842593" rtl="0" eaLnBrk="1" latinLnBrk="0" hangingPunct="1">
        <a:lnSpc>
          <a:spcPct val="90000"/>
        </a:lnSpc>
        <a:spcBef>
          <a:spcPct val="0"/>
        </a:spcBef>
        <a:buNone/>
        <a:defRPr sz="2900" b="0" i="0" kern="1200">
          <a:solidFill>
            <a:schemeClr val="accent2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0" indent="0" algn="l" defTabSz="842593" rtl="0" eaLnBrk="1" latinLnBrk="0" hangingPunct="1">
        <a:spcBef>
          <a:spcPts val="737"/>
        </a:spcBef>
        <a:spcAft>
          <a:spcPts val="0"/>
        </a:spcAft>
        <a:buClrTx/>
        <a:buFontTx/>
        <a:buNone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1pPr>
      <a:lvl2pPr marL="184317" indent="-184317" algn="l" defTabSz="842593" rtl="0" eaLnBrk="1" latinLnBrk="0" hangingPunct="1">
        <a:spcBef>
          <a:spcPts val="1474"/>
        </a:spcBef>
        <a:spcAft>
          <a:spcPts val="0"/>
        </a:spcAft>
        <a:buClrTx/>
        <a:buFont typeface="Arial" pitchFamily="34" charset="0"/>
        <a:buChar char="•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2pPr>
      <a:lvl3pPr marL="367172" indent="-184317" algn="l" defTabSz="842593" rtl="0" eaLnBrk="1" latinLnBrk="0" hangingPunct="1">
        <a:spcBef>
          <a:spcPts val="368"/>
        </a:spcBef>
        <a:spcAft>
          <a:spcPts val="0"/>
        </a:spcAft>
        <a:buClrTx/>
        <a:buFont typeface="Lucida Grande"/>
        <a:buChar char="-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3pPr>
      <a:lvl4pPr marL="573431" indent="-184317" algn="l" defTabSz="842593" rtl="0" eaLnBrk="1" latinLnBrk="0" hangingPunct="1">
        <a:spcBef>
          <a:spcPts val="368"/>
        </a:spcBef>
        <a:spcAft>
          <a:spcPts val="0"/>
        </a:spcAft>
        <a:buClrTx/>
        <a:buFont typeface="Arial" pitchFamily="34" charset="0"/>
        <a:buChar char="•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4pPr>
      <a:lvl5pPr marL="743120" indent="-168227" algn="l" defTabSz="842593" rtl="0" eaLnBrk="1" latinLnBrk="0" hangingPunct="1">
        <a:spcBef>
          <a:spcPts val="368"/>
        </a:spcBef>
        <a:spcAft>
          <a:spcPts val="0"/>
        </a:spcAft>
        <a:buClrTx/>
        <a:buFont typeface="Lucida Grande"/>
        <a:buChar char="-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5pPr>
      <a:lvl6pPr marL="2317130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426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723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1019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296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593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889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5186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6482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7779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9075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0372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6" y="388063"/>
            <a:ext cx="11295063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08182"/>
            <a:ext cx="11295063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  <a:p>
            <a:pPr lvl="3"/>
            <a:r>
              <a:rPr lang="en-US" dirty="0"/>
              <a:t>Fourth-level</a:t>
            </a:r>
          </a:p>
          <a:p>
            <a:pPr lvl="4"/>
            <a:r>
              <a:rPr lang="en-US" dirty="0"/>
              <a:t>Fifth-level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1169232" y="6418626"/>
            <a:ext cx="734302" cy="228600"/>
          </a:xfrm>
          <a:prstGeom prst="rect">
            <a:avLst/>
          </a:prstGeom>
        </p:spPr>
        <p:txBody>
          <a:bodyPr lIns="112316" tIns="56158" rIns="112316" bIns="56158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41414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200" smtClean="0">
                <a:solidFill>
                  <a:srgbClr val="3F3F3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200" dirty="0">
              <a:solidFill>
                <a:srgbClr val="41414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7200" y="641862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14141"/>
                </a:solidFill>
              </a:rPr>
              <a:t>©2018 Aetna Inc.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4258" y="6438813"/>
            <a:ext cx="660312" cy="126188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69230ED5-F2C2-4828-8810-DAD1B7786A51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b="0" i="0">
                <a:solidFill>
                  <a:srgbClr val="414141"/>
                </a:solidFill>
                <a:latin typeface="Calibri" panose="020F0502020204030204" pitchFamily="34" charset="0"/>
                <a:ea typeface="Open Sans" charset="0"/>
                <a:cs typeface="Open Sans" charset="0"/>
              </a:rPr>
              <a:t>Proprietary</a:t>
            </a:r>
            <a:endParaRPr lang="en-US" sz="800" b="0" i="0" dirty="0" err="1">
              <a:solidFill>
                <a:srgbClr val="414141"/>
              </a:solidFill>
              <a:latin typeface="Calibri" panose="020F0502020204030204" pitchFamily="34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842593" rtl="0" eaLnBrk="1" latinLnBrk="0" hangingPunct="1">
        <a:lnSpc>
          <a:spcPct val="90000"/>
        </a:lnSpc>
        <a:spcBef>
          <a:spcPct val="0"/>
        </a:spcBef>
        <a:buNone/>
        <a:defRPr sz="2900" b="0" i="0" kern="1200">
          <a:solidFill>
            <a:schemeClr val="accent2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0" indent="0" algn="l" defTabSz="842593" rtl="0" eaLnBrk="1" latinLnBrk="0" hangingPunct="1">
        <a:spcBef>
          <a:spcPts val="737"/>
        </a:spcBef>
        <a:spcAft>
          <a:spcPts val="0"/>
        </a:spcAft>
        <a:buClrTx/>
        <a:buFontTx/>
        <a:buNone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1pPr>
      <a:lvl2pPr marL="184317" indent="-184317" algn="l" defTabSz="842593" rtl="0" eaLnBrk="1" latinLnBrk="0" hangingPunct="1">
        <a:spcBef>
          <a:spcPts val="1474"/>
        </a:spcBef>
        <a:spcAft>
          <a:spcPts val="0"/>
        </a:spcAft>
        <a:buClrTx/>
        <a:buFont typeface="Arial" pitchFamily="34" charset="0"/>
        <a:buChar char="•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2pPr>
      <a:lvl3pPr marL="367172" indent="-184317" algn="l" defTabSz="842593" rtl="0" eaLnBrk="1" latinLnBrk="0" hangingPunct="1">
        <a:spcBef>
          <a:spcPts val="368"/>
        </a:spcBef>
        <a:spcAft>
          <a:spcPts val="0"/>
        </a:spcAft>
        <a:buClrTx/>
        <a:buFont typeface="Lucida Grande"/>
        <a:buChar char="-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3pPr>
      <a:lvl4pPr marL="573431" indent="-184317" algn="l" defTabSz="842593" rtl="0" eaLnBrk="1" latinLnBrk="0" hangingPunct="1">
        <a:spcBef>
          <a:spcPts val="368"/>
        </a:spcBef>
        <a:spcAft>
          <a:spcPts val="0"/>
        </a:spcAft>
        <a:buClrTx/>
        <a:buFont typeface="Arial" pitchFamily="34" charset="0"/>
        <a:buChar char="•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4pPr>
      <a:lvl5pPr marL="743120" indent="-168227" algn="l" defTabSz="842593" rtl="0" eaLnBrk="1" latinLnBrk="0" hangingPunct="1">
        <a:spcBef>
          <a:spcPts val="368"/>
        </a:spcBef>
        <a:spcAft>
          <a:spcPts val="0"/>
        </a:spcAft>
        <a:buClrTx/>
        <a:buFont typeface="Lucida Grande"/>
        <a:buChar char="-"/>
        <a:tabLst>
          <a:tab pos="1107366" algn="l"/>
        </a:tabLst>
        <a:defRPr sz="17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5pPr>
      <a:lvl6pPr marL="2317130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426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723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1019" indent="-210649" algn="l" defTabSz="84259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296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593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889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5186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6482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7779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9075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0372" algn="l" defTabSz="8425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C788FBC-07F7-4318-8948-6C35B8F1F14E}"/>
              </a:ext>
            </a:extLst>
          </p:cNvPr>
          <p:cNvSpPr txBox="1"/>
          <p:nvPr/>
        </p:nvSpPr>
        <p:spPr>
          <a:xfrm>
            <a:off x="861174" y="6425582"/>
            <a:ext cx="46534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9921261" y="6373316"/>
            <a:ext cx="1705129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E403C86B-3A4F-4E7F-9015-CE6ACE05C481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b="0" i="0">
                <a:solidFill>
                  <a:srgbClr val="414141"/>
                </a:solidFill>
                <a:latin typeface="Calibri" panose="020F0502020204030204" pitchFamily="34" charset="0"/>
                <a:ea typeface="Open Sans" charset="0"/>
                <a:cs typeface="Open Sans" charset="0"/>
              </a:rPr>
              <a:t>Proprietary</a:t>
            </a:r>
            <a:endParaRPr lang="en-US" sz="800" b="0" i="0" dirty="0" err="1">
              <a:solidFill>
                <a:srgbClr val="414141"/>
              </a:solidFill>
              <a:latin typeface="Calibri" panose="020F0502020204030204" pitchFamily="34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0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CE2437CA-8A30-424E-88B3-31C0C6947A58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  <p:sldLayoutId id="2147483788" r:id="rId32"/>
    <p:sldLayoutId id="2147483789" r:id="rId33"/>
    <p:sldLayoutId id="2147483790" r:id="rId34"/>
    <p:sldLayoutId id="2147483791" r:id="rId35"/>
    <p:sldLayoutId id="2147483792" r:id="rId36"/>
    <p:sldLayoutId id="2147483793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12.xml"/><Relationship Id="rId7" Type="http://schemas.openxmlformats.org/officeDocument/2006/relationships/chart" Target="../charts/chart1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92.xml"/><Relationship Id="rId10" Type="http://schemas.openxmlformats.org/officeDocument/2006/relationships/chart" Target="../charts/chart16.xml"/><Relationship Id="rId4" Type="http://schemas.openxmlformats.org/officeDocument/2006/relationships/tags" Target="../tags/tag13.xml"/><Relationship Id="rId9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300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1.svg"/><Relationship Id="rId18" Type="http://schemas.openxmlformats.org/officeDocument/2006/relationships/image" Target="../media/image16.jpeg"/><Relationship Id="rId3" Type="http://schemas.openxmlformats.org/officeDocument/2006/relationships/image" Target="../media/image6.png"/><Relationship Id="rId21" Type="http://schemas.openxmlformats.org/officeDocument/2006/relationships/image" Target="../media/image19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9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diagramData" Target="../diagrams/data1.xml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7.svg"/><Relationship Id="rId9" Type="http://schemas.microsoft.com/office/2007/relationships/diagramDrawing" Target="../diagrams/drawing1.xml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3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3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4.xml"/><Relationship Id="rId7" Type="http://schemas.openxmlformats.org/officeDocument/2006/relationships/image" Target="../media/image2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6.xml"/><Relationship Id="rId11" Type="http://schemas.openxmlformats.org/officeDocument/2006/relationships/chart" Target="../charts/chart8.xml"/><Relationship Id="rId5" Type="http://schemas.openxmlformats.org/officeDocument/2006/relationships/slideLayout" Target="../slideLayouts/slideLayout92.xml"/><Relationship Id="rId10" Type="http://schemas.openxmlformats.org/officeDocument/2006/relationships/chart" Target="../charts/chart7.xml"/><Relationship Id="rId4" Type="http://schemas.openxmlformats.org/officeDocument/2006/relationships/tags" Target="../tags/tag5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7.xml"/><Relationship Id="rId11" Type="http://schemas.openxmlformats.org/officeDocument/2006/relationships/chart" Target="../charts/chart12.xml"/><Relationship Id="rId5" Type="http://schemas.openxmlformats.org/officeDocument/2006/relationships/slideLayout" Target="../slideLayouts/slideLayout92.xml"/><Relationship Id="rId10" Type="http://schemas.openxmlformats.org/officeDocument/2006/relationships/chart" Target="../charts/chart11.xml"/><Relationship Id="rId4" Type="http://schemas.openxmlformats.org/officeDocument/2006/relationships/tags" Target="../tags/tag9.xml"/><Relationship Id="rId9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picture containing water, outdoor, sport, man&#10;&#10;Description automatically generated">
            <a:extLst>
              <a:ext uri="{FF2B5EF4-FFF2-40B4-BE49-F238E27FC236}">
                <a16:creationId xmlns:a16="http://schemas.microsoft.com/office/drawing/2014/main" id="{42C7D6A6-2102-40F8-8021-C462896E2D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" b="11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" name="Title 2"/>
          <p:cNvSpPr>
            <a:spLocks noGrp="1"/>
          </p:cNvSpPr>
          <p:nvPr>
            <p:ph type="ctrTitle"/>
          </p:nvPr>
        </p:nvSpPr>
        <p:spPr>
          <a:xfrm>
            <a:off x="1540151" y="4763110"/>
            <a:ext cx="9108519" cy="1215588"/>
          </a:xfrm>
        </p:spPr>
        <p:txBody>
          <a:bodyPr anchor="ctr"/>
          <a:lstStyle/>
          <a:p>
            <a:r>
              <a:rPr lang="en-US" sz="4000" dirty="0"/>
              <a:t>Veteran Predictive Model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34923" y="6088670"/>
            <a:ext cx="1274490" cy="431800"/>
          </a:xfrm>
        </p:spPr>
        <p:txBody>
          <a:bodyPr/>
          <a:lstStyle/>
          <a:p>
            <a:r>
              <a:rPr lang="en-US" dirty="0"/>
              <a:t>September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092C-1653-4038-BF92-ACE288E6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212" y="6088670"/>
            <a:ext cx="3732212" cy="431800"/>
          </a:xfrm>
        </p:spPr>
        <p:txBody>
          <a:bodyPr/>
          <a:lstStyle/>
          <a:p>
            <a:pPr algn="ctr"/>
            <a:r>
              <a:rPr lang="en-US" dirty="0"/>
              <a:t>Medicare Business Intelligence and Analytics Solutions (MCR BI&amp;A Solutions)</a:t>
            </a:r>
          </a:p>
        </p:txBody>
      </p:sp>
    </p:spTree>
    <p:extLst>
      <p:ext uri="{BB962C8B-B14F-4D97-AF65-F5344CB8AC3E}">
        <p14:creationId xmlns:p14="http://schemas.microsoft.com/office/powerpoint/2010/main" val="6290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>
            <a:extLst>
              <a:ext uri="{FF2B5EF4-FFF2-40B4-BE49-F238E27FC236}">
                <a16:creationId xmlns:a16="http://schemas.microsoft.com/office/drawing/2014/main" id="{C7D46A01-BB13-4C48-A677-58BD9C87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42" y="1502027"/>
            <a:ext cx="11330543" cy="4810065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267809" y="257827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Clustering Predicted Veterans – New York</a:t>
            </a:r>
          </a:p>
          <a:p>
            <a:pPr lvl="0"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Definition of High, </a:t>
            </a:r>
            <a:r>
              <a:rPr lang="en-US" sz="2000" i="1" dirty="0">
                <a:solidFill>
                  <a:srgbClr val="CC0000"/>
                </a:solidFill>
                <a:latin typeface="Arial"/>
              </a:rPr>
              <a:t>Medium and Low Risk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Members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509317" cy="707886"/>
            <a:chOff x="-1706746" y="1081861"/>
            <a:chExt cx="509317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50206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532596" y="1036439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8">
            <a:extLst>
              <a:ext uri="{FF2B5EF4-FFF2-40B4-BE49-F238E27FC236}">
                <a16:creationId xmlns:a16="http://schemas.microsoft.com/office/drawing/2014/main" id="{C1272079-1188-4C26-82BD-BD84F1150D72}"/>
              </a:ext>
            </a:extLst>
          </p:cNvPr>
          <p:cNvGrpSpPr/>
          <p:nvPr/>
        </p:nvGrpSpPr>
        <p:grpSpPr>
          <a:xfrm>
            <a:off x="971816" y="1502027"/>
            <a:ext cx="10805382" cy="4751358"/>
            <a:chOff x="1410926" y="2071572"/>
            <a:chExt cx="9326129" cy="3715214"/>
          </a:xfrm>
        </p:grpSpPr>
        <p:grpSp>
          <p:nvGrpSpPr>
            <p:cNvPr id="19" name="Gruppieren 15">
              <a:extLst>
                <a:ext uri="{FF2B5EF4-FFF2-40B4-BE49-F238E27FC236}">
                  <a16:creationId xmlns:a16="http://schemas.microsoft.com/office/drawing/2014/main" id="{E3893893-251A-4A76-99FF-FE885450C8C9}"/>
                </a:ext>
              </a:extLst>
            </p:cNvPr>
            <p:cNvGrpSpPr/>
            <p:nvPr/>
          </p:nvGrpSpPr>
          <p:grpSpPr>
            <a:xfrm>
              <a:off x="1410926" y="2122095"/>
              <a:ext cx="6476733" cy="3127233"/>
              <a:chOff x="1410926" y="2122095"/>
              <a:chExt cx="6476733" cy="3127233"/>
            </a:xfrm>
          </p:grpSpPr>
          <p:sp>
            <p:nvSpPr>
              <p:cNvPr id="34" name="Freeform 4">
                <a:extLst>
                  <a:ext uri="{FF2B5EF4-FFF2-40B4-BE49-F238E27FC236}">
                    <a16:creationId xmlns:a16="http://schemas.microsoft.com/office/drawing/2014/main" id="{94EFDC02-532A-42D0-BE05-998CB71595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506124" y="2333954"/>
                <a:ext cx="3056756" cy="2791602"/>
              </a:xfrm>
              <a:custGeom>
                <a:avLst/>
                <a:gdLst>
                  <a:gd name="T0" fmla="*/ 672 w 672"/>
                  <a:gd name="T1" fmla="*/ 333 h 665"/>
                  <a:gd name="T2" fmla="*/ 166 w 672"/>
                  <a:gd name="T3" fmla="*/ 0 h 665"/>
                  <a:gd name="T4" fmla="*/ 1 w 672"/>
                  <a:gd name="T5" fmla="*/ 333 h 665"/>
                  <a:gd name="T6" fmla="*/ 162 w 672"/>
                  <a:gd name="T7" fmla="*/ 665 h 665"/>
                  <a:gd name="T8" fmla="*/ 672 w 672"/>
                  <a:gd name="T9" fmla="*/ 333 h 665"/>
                  <a:gd name="connsiteX0" fmla="*/ 9986 w 9986"/>
                  <a:gd name="connsiteY0" fmla="*/ 4405 h 9397"/>
                  <a:gd name="connsiteX1" fmla="*/ 1709 w 9986"/>
                  <a:gd name="connsiteY1" fmla="*/ 26 h 9397"/>
                  <a:gd name="connsiteX2" fmla="*/ 1 w 9986"/>
                  <a:gd name="connsiteY2" fmla="*/ 4405 h 9397"/>
                  <a:gd name="connsiteX3" fmla="*/ 2397 w 9986"/>
                  <a:gd name="connsiteY3" fmla="*/ 9397 h 9397"/>
                  <a:gd name="connsiteX4" fmla="*/ 9986 w 9986"/>
                  <a:gd name="connsiteY4" fmla="*/ 4405 h 9397"/>
                  <a:gd name="connsiteX0" fmla="*/ 10000 w 10000"/>
                  <a:gd name="connsiteY0" fmla="*/ 4660 h 9972"/>
                  <a:gd name="connsiteX1" fmla="*/ 1711 w 10000"/>
                  <a:gd name="connsiteY1" fmla="*/ 0 h 9972"/>
                  <a:gd name="connsiteX2" fmla="*/ 1 w 10000"/>
                  <a:gd name="connsiteY2" fmla="*/ 4660 h 9972"/>
                  <a:gd name="connsiteX3" fmla="*/ 2400 w 10000"/>
                  <a:gd name="connsiteY3" fmla="*/ 9972 h 9972"/>
                  <a:gd name="connsiteX4" fmla="*/ 10000 w 10000"/>
                  <a:gd name="connsiteY4" fmla="*/ 4660 h 9972"/>
                  <a:gd name="connsiteX0" fmla="*/ 10000 w 10000"/>
                  <a:gd name="connsiteY0" fmla="*/ 4673 h 9597"/>
                  <a:gd name="connsiteX1" fmla="*/ 1711 w 10000"/>
                  <a:gd name="connsiteY1" fmla="*/ 0 h 9597"/>
                  <a:gd name="connsiteX2" fmla="*/ 1 w 10000"/>
                  <a:gd name="connsiteY2" fmla="*/ 4673 h 9597"/>
                  <a:gd name="connsiteX3" fmla="*/ 1964 w 10000"/>
                  <a:gd name="connsiteY3" fmla="*/ 9597 h 9597"/>
                  <a:gd name="connsiteX4" fmla="*/ 10000 w 10000"/>
                  <a:gd name="connsiteY4" fmla="*/ 4673 h 9597"/>
                  <a:gd name="connsiteX0" fmla="*/ 10000 w 10000"/>
                  <a:gd name="connsiteY0" fmla="*/ 4869 h 10000"/>
                  <a:gd name="connsiteX1" fmla="*/ 1711 w 10000"/>
                  <a:gd name="connsiteY1" fmla="*/ 0 h 10000"/>
                  <a:gd name="connsiteX2" fmla="*/ 1 w 10000"/>
                  <a:gd name="connsiteY2" fmla="*/ 4869 h 10000"/>
                  <a:gd name="connsiteX3" fmla="*/ 1964 w 10000"/>
                  <a:gd name="connsiteY3" fmla="*/ 10000 h 10000"/>
                  <a:gd name="connsiteX4" fmla="*/ 10000 w 10000"/>
                  <a:gd name="connsiteY4" fmla="*/ 4869 h 10000"/>
                  <a:gd name="connsiteX0" fmla="*/ 10000 w 10000"/>
                  <a:gd name="connsiteY0" fmla="*/ 4869 h 10000"/>
                  <a:gd name="connsiteX1" fmla="*/ 1711 w 10000"/>
                  <a:gd name="connsiteY1" fmla="*/ 0 h 10000"/>
                  <a:gd name="connsiteX2" fmla="*/ 1 w 10000"/>
                  <a:gd name="connsiteY2" fmla="*/ 4869 h 10000"/>
                  <a:gd name="connsiteX3" fmla="*/ 1964 w 10000"/>
                  <a:gd name="connsiteY3" fmla="*/ 10000 h 10000"/>
                  <a:gd name="connsiteX4" fmla="*/ 10000 w 10000"/>
                  <a:gd name="connsiteY4" fmla="*/ 48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4869"/>
                    </a:moveTo>
                    <a:lnTo>
                      <a:pt x="1711" y="0"/>
                    </a:lnTo>
                    <a:cubicBezTo>
                      <a:pt x="177" y="1305"/>
                      <a:pt x="16" y="2645"/>
                      <a:pt x="1" y="4869"/>
                    </a:cubicBezTo>
                    <a:cubicBezTo>
                      <a:pt x="-14" y="6908"/>
                      <a:pt x="575" y="8460"/>
                      <a:pt x="1964" y="10000"/>
                    </a:cubicBezTo>
                    <a:cubicBezTo>
                      <a:pt x="4643" y="8220"/>
                      <a:pt x="7321" y="6579"/>
                      <a:pt x="10000" y="486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EAEAE">
                      <a:gamma/>
                      <a:tint val="0"/>
                      <a:invGamma/>
                      <a:alpha val="0"/>
                    </a:srgbClr>
                  </a:gs>
                  <a:gs pos="100000">
                    <a:srgbClr val="C0C0C0">
                      <a:lumMod val="74000"/>
                      <a:lumOff val="26000"/>
                    </a:srgbClr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73">
                <a:extLst>
                  <a:ext uri="{FF2B5EF4-FFF2-40B4-BE49-F238E27FC236}">
                    <a16:creationId xmlns:a16="http://schemas.microsoft.com/office/drawing/2014/main" id="{8D276B08-5B70-4BAB-A9A1-2E91E1117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205598" flipV="1">
                <a:off x="5605817" y="2944415"/>
                <a:ext cx="1245182" cy="48171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Line 74">
                <a:extLst>
                  <a:ext uri="{FF2B5EF4-FFF2-40B4-BE49-F238E27FC236}">
                    <a16:creationId xmlns:a16="http://schemas.microsoft.com/office/drawing/2014/main" id="{9D2B86C8-7024-43D5-95D8-1C587CE6F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7050">
                <a:off x="5579460" y="4043452"/>
                <a:ext cx="1214692" cy="46202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Line 75">
                <a:extLst>
                  <a:ext uri="{FF2B5EF4-FFF2-40B4-BE49-F238E27FC236}">
                    <a16:creationId xmlns:a16="http://schemas.microsoft.com/office/drawing/2014/main" id="{BD72C753-1C03-4F14-B680-ADC1EF937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32545" flipV="1">
                <a:off x="5654201" y="3538430"/>
                <a:ext cx="1198684" cy="44391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7C5117F3-1CC7-4DF7-97A6-53DA9A420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166" y="2219538"/>
                <a:ext cx="3061041" cy="3029790"/>
              </a:xfrm>
              <a:custGeom>
                <a:avLst/>
                <a:gdLst>
                  <a:gd name="T0" fmla="*/ 672 w 672"/>
                  <a:gd name="T1" fmla="*/ 333 h 665"/>
                  <a:gd name="T2" fmla="*/ 166 w 672"/>
                  <a:gd name="T3" fmla="*/ 0 h 665"/>
                  <a:gd name="T4" fmla="*/ 1 w 672"/>
                  <a:gd name="T5" fmla="*/ 333 h 665"/>
                  <a:gd name="T6" fmla="*/ 162 w 672"/>
                  <a:gd name="T7" fmla="*/ 665 h 665"/>
                  <a:gd name="T8" fmla="*/ 672 w 672"/>
                  <a:gd name="T9" fmla="*/ 33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665">
                    <a:moveTo>
                      <a:pt x="672" y="333"/>
                    </a:moveTo>
                    <a:cubicBezTo>
                      <a:pt x="166" y="0"/>
                      <a:pt x="166" y="0"/>
                      <a:pt x="166" y="0"/>
                    </a:cubicBezTo>
                    <a:cubicBezTo>
                      <a:pt x="63" y="78"/>
                      <a:pt x="2" y="200"/>
                      <a:pt x="1" y="333"/>
                    </a:cubicBezTo>
                    <a:cubicBezTo>
                      <a:pt x="0" y="455"/>
                      <a:pt x="50" y="575"/>
                      <a:pt x="162" y="665"/>
                    </a:cubicBezTo>
                    <a:lnTo>
                      <a:pt x="672" y="3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EAEAE">
                      <a:gamma/>
                      <a:tint val="0"/>
                      <a:invGamma/>
                      <a:alpha val="0"/>
                    </a:srgbClr>
                  </a:gs>
                  <a:gs pos="100000">
                    <a:srgbClr val="C0C0C0">
                      <a:lumMod val="74000"/>
                      <a:lumOff val="26000"/>
                    </a:srgbClr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Oval 29">
                <a:extLst>
                  <a:ext uri="{FF2B5EF4-FFF2-40B4-BE49-F238E27FC236}">
                    <a16:creationId xmlns:a16="http://schemas.microsoft.com/office/drawing/2014/main" id="{AB58BD70-3CB5-4A3E-A4E0-EFD7B30C6C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810194" y="426481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algn="ctr"/>
                <a:endParaRPr lang="de-D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EB558F31-5D59-4513-B327-5593AC1938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10926" y="3238192"/>
                <a:ext cx="1181210" cy="118121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algn="ctr"/>
                <a:endParaRPr lang="de-D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Oval 29">
                <a:extLst>
                  <a:ext uri="{FF2B5EF4-FFF2-40B4-BE49-F238E27FC236}">
                    <a16:creationId xmlns:a16="http://schemas.microsoft.com/office/drawing/2014/main" id="{255B06E9-676F-46A3-A141-37E23CC1B9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810194" y="2122095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algn="ctr"/>
                <a:endParaRPr lang="de-DE" noProof="1">
                  <a:solidFill>
                    <a:prstClr val="black"/>
                  </a:solidFill>
                </a:endParaRPr>
              </a:p>
              <a:p>
                <a:pPr algn="ctr"/>
                <a:endParaRPr lang="de-D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Oval 29">
                <a:extLst>
                  <a:ext uri="{FF2B5EF4-FFF2-40B4-BE49-F238E27FC236}">
                    <a16:creationId xmlns:a16="http://schemas.microsoft.com/office/drawing/2014/main" id="{49073132-CA04-49AC-BC5A-D859EAE7EE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87659" y="323821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algn="ctr"/>
                <a:endParaRPr lang="de-D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75">
                <a:extLst>
                  <a:ext uri="{FF2B5EF4-FFF2-40B4-BE49-F238E27FC236}">
                    <a16:creationId xmlns:a16="http://schemas.microsoft.com/office/drawing/2014/main" id="{E13C0424-B770-4C0D-BE35-8896F9DB4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32545" flipV="1">
                <a:off x="2696054" y="3585360"/>
                <a:ext cx="798392" cy="30581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BD9A24F3-935C-4D50-9DD2-13B96001D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686" y="2749154"/>
                <a:ext cx="1970558" cy="19705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114">
              <a:extLst>
                <a:ext uri="{FF2B5EF4-FFF2-40B4-BE49-F238E27FC236}">
                  <a16:creationId xmlns:a16="http://schemas.microsoft.com/office/drawing/2014/main" id="{484D673A-DFCF-4EE4-B273-8E04FCA0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342" y="2071572"/>
              <a:ext cx="2982643" cy="120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GB" alt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Utilizer, High Needs and High Member Interactions: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Large population (N=19,138) with </a:t>
              </a:r>
              <a:r>
                <a:rPr lang="en-GB" altLang="en-US" sz="1100" b="1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medical costs and utilization</a:t>
              </a:r>
              <a:r>
                <a:rPr lang="en-GB" altLang="en-US" sz="1100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altLang="en-US" sz="1100" b="1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distinct GPI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medium noncompliance rates in HEDIS and Patient Safety measures, </a:t>
              </a:r>
              <a:r>
                <a:rPr lang="en-GB" altLang="en-US" sz="1100" b="1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portion of HNG 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</a:t>
              </a:r>
              <a:r>
                <a:rPr lang="en-GB" altLang="en-US" sz="1100" b="1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member interaction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indent="-17145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21.9 months of tenure and 73.9 years of age</a:t>
              </a:r>
            </a:p>
          </p:txBody>
        </p:sp>
        <p:sp>
          <p:nvSpPr>
            <p:cNvPr id="29" name="Rectangle 115">
              <a:extLst>
                <a:ext uri="{FF2B5EF4-FFF2-40B4-BE49-F238E27FC236}">
                  <a16:creationId xmlns:a16="http://schemas.microsoft.com/office/drawing/2014/main" id="{C8069016-B081-4EA8-8EA7-1AA64D34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079" y="4446317"/>
              <a:ext cx="2902976" cy="1340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alt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Utilizer, Medium noncompliance rates, and Medium Member Interactions:</a:t>
              </a:r>
            </a:p>
            <a:p>
              <a:pPr marL="171450" indent="-1714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Small population(N=3,745) with</a:t>
              </a:r>
              <a:r>
                <a:rPr lang="en-GB" altLang="en-US" sz="1100" b="1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medium medical costs and utilization</a:t>
              </a:r>
              <a:r>
                <a:rPr lang="en-GB" altLang="en-US" sz="1100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distinct GPI, </a:t>
              </a:r>
              <a:r>
                <a:rPr lang="en-GB" altLang="en-US" sz="1100" b="1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compliance rates in HEDIS and Patient Safety measures</a:t>
              </a:r>
              <a:r>
                <a:rPr lang="en-GB" altLang="en-US" sz="1100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altLang="en-US" sz="1100" b="1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portion of HNG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and </a:t>
              </a:r>
              <a:r>
                <a:rPr lang="en-GB" altLang="en-US" sz="1100" b="1" dirty="0">
                  <a:solidFill>
                    <a:srgbClr val="7030A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member interaction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indent="-1714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33.8 months of tenure and 74.5 years of age</a:t>
              </a:r>
              <a:endParaRPr lang="en-GB" alt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116">
              <a:extLst>
                <a:ext uri="{FF2B5EF4-FFF2-40B4-BE49-F238E27FC236}">
                  <a16:creationId xmlns:a16="http://schemas.microsoft.com/office/drawing/2014/main" id="{0A89387C-BD4C-475F-92D3-3EE428F20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90" y="3226019"/>
              <a:ext cx="2890048" cy="120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alt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Utilizer, High Noncompliance rates in HEDIS and No Member Interactions:</a:t>
              </a:r>
            </a:p>
            <a:p>
              <a:pPr marL="171450" indent="-1714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population (N=5,966) with </a:t>
              </a:r>
              <a:r>
                <a:rPr lang="en-GB" altLang="en-US" sz="11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medical costs and utilization</a:t>
              </a:r>
              <a:r>
                <a:rPr lang="en-GB" altLang="en-US" sz="1100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  <a:r>
                <a:rPr lang="en-GB" altLang="en-US" sz="1100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distinct GPI, </a:t>
              </a:r>
              <a:r>
                <a:rPr lang="en-GB" altLang="en-US" sz="11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noncompliance rates in HEDIS and Patient Safety measures</a:t>
              </a:r>
              <a:r>
                <a:rPr lang="en-GB" altLang="en-US" sz="1100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altLang="en-US" sz="11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portion of HNG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and </a:t>
              </a:r>
              <a:r>
                <a:rPr lang="en-GB" altLang="en-US" sz="11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member interaction</a:t>
              </a: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indent="-1714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GB" alt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30.1 months of tenure and 74.0 years of age</a:t>
              </a: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42A6D743-FDCF-4737-8172-406030E1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14" y="2145792"/>
              <a:ext cx="1512500" cy="369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alt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Clustering</a:t>
              </a:r>
            </a:p>
          </p:txBody>
        </p:sp>
        <p:sp>
          <p:nvSpPr>
            <p:cNvPr id="33" name="Rectangle 115">
              <a:extLst>
                <a:ext uri="{FF2B5EF4-FFF2-40B4-BE49-F238E27FC236}">
                  <a16:creationId xmlns:a16="http://schemas.microsoft.com/office/drawing/2014/main" id="{6C177046-43BD-4A06-8CC3-9E69191F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983" y="4456091"/>
              <a:ext cx="1079448" cy="72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altLang="en-US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GB" altLang="en-US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Veterans</a:t>
              </a:r>
            </a:p>
            <a:p>
              <a:pPr algn="ctr">
                <a:spcBef>
                  <a:spcPct val="20000"/>
                </a:spcBef>
              </a:pPr>
              <a:r>
                <a:rPr lang="en-GB" altLang="en-US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(N=28,849)</a:t>
              </a:r>
            </a:p>
          </p:txBody>
        </p:sp>
      </p:grpSp>
      <p:pic>
        <p:nvPicPr>
          <p:cNvPr id="72" name="Graphic 71" descr="Users">
            <a:extLst>
              <a:ext uri="{FF2B5EF4-FFF2-40B4-BE49-F238E27FC236}">
                <a16:creationId xmlns:a16="http://schemas.microsoft.com/office/drawing/2014/main" id="{B247DB40-9A4A-484E-B451-3B8DBAF3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57" y="3083122"/>
            <a:ext cx="1294840" cy="1294840"/>
          </a:xfrm>
          <a:prstGeom prst="rect">
            <a:avLst/>
          </a:prstGeom>
        </p:spPr>
      </p:pic>
      <p:grpSp>
        <p:nvGrpSpPr>
          <p:cNvPr id="73" name="Gruppieren 284">
            <a:extLst>
              <a:ext uri="{FF2B5EF4-FFF2-40B4-BE49-F238E27FC236}">
                <a16:creationId xmlns:a16="http://schemas.microsoft.com/office/drawing/2014/main" id="{988D4090-3F44-47C6-B5FE-576611A36CC5}"/>
              </a:ext>
            </a:extLst>
          </p:cNvPr>
          <p:cNvGrpSpPr/>
          <p:nvPr/>
        </p:nvGrpSpPr>
        <p:grpSpPr bwMode="gray">
          <a:xfrm>
            <a:off x="3048814" y="2977988"/>
            <a:ext cx="2908463" cy="1629627"/>
            <a:chOff x="4875566" y="1041545"/>
            <a:chExt cx="3643393" cy="2147290"/>
          </a:xfrm>
        </p:grpSpPr>
        <p:grpSp>
          <p:nvGrpSpPr>
            <p:cNvPr id="74" name="Gruppieren 14">
              <a:extLst>
                <a:ext uri="{FF2B5EF4-FFF2-40B4-BE49-F238E27FC236}">
                  <a16:creationId xmlns:a16="http://schemas.microsoft.com/office/drawing/2014/main" id="{4967776A-59F0-459F-BFEA-379B52E1BFBC}"/>
                </a:ext>
              </a:extLst>
            </p:cNvPr>
            <p:cNvGrpSpPr/>
            <p:nvPr/>
          </p:nvGrpSpPr>
          <p:grpSpPr bwMode="gray">
            <a:xfrm>
              <a:off x="5313841" y="1041545"/>
              <a:ext cx="3205118" cy="1854329"/>
              <a:chOff x="5313841" y="1067108"/>
              <a:chExt cx="3205118" cy="1854329"/>
            </a:xfrm>
          </p:grpSpPr>
          <p:sp>
            <p:nvSpPr>
              <p:cNvPr id="91" name="Ellipse 233">
                <a:extLst>
                  <a:ext uri="{FF2B5EF4-FFF2-40B4-BE49-F238E27FC236}">
                    <a16:creationId xmlns:a16="http://schemas.microsoft.com/office/drawing/2014/main" id="{F5E2B7BE-35C1-4C5B-A79A-85C482AA43FF}"/>
                  </a:ext>
                </a:extLst>
              </p:cNvPr>
              <p:cNvSpPr/>
              <p:nvPr/>
            </p:nvSpPr>
            <p:spPr bwMode="gray">
              <a:xfrm>
                <a:off x="5313841" y="2400615"/>
                <a:ext cx="3205118" cy="520822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4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1A1812"/>
                  </a:solidFill>
                </a:endParaRPr>
              </a:p>
            </p:txBody>
          </p:sp>
          <p:grpSp>
            <p:nvGrpSpPr>
              <p:cNvPr id="92" name="Group 1633">
                <a:extLst>
                  <a:ext uri="{FF2B5EF4-FFF2-40B4-BE49-F238E27FC236}">
                    <a16:creationId xmlns:a16="http://schemas.microsoft.com/office/drawing/2014/main" id="{579270D7-7E1C-4058-9B99-5F3BB289CA8B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5569176" y="1067108"/>
                <a:ext cx="2318539" cy="1732469"/>
                <a:chOff x="1606" y="2518"/>
                <a:chExt cx="1171" cy="875"/>
              </a:xfrm>
              <a:effectLst/>
            </p:grpSpPr>
            <p:grpSp>
              <p:nvGrpSpPr>
                <p:cNvPr id="93" name="Group 1634">
                  <a:extLst>
                    <a:ext uri="{FF2B5EF4-FFF2-40B4-BE49-F238E27FC236}">
                      <a16:creationId xmlns:a16="http://schemas.microsoft.com/office/drawing/2014/main" id="{0DB3FBF3-63C9-4633-9BB0-59B302BBB3C9}"/>
                    </a:ext>
                  </a:extLst>
                </p:cNvPr>
                <p:cNvGrpSpPr>
                  <a:grpSpLocks/>
                </p:cNvGrpSpPr>
                <p:nvPr/>
              </p:nvGrpSpPr>
              <p:grpSpPr bwMode="gray">
                <a:xfrm>
                  <a:off x="1606" y="2518"/>
                  <a:ext cx="1171" cy="875"/>
                  <a:chOff x="4352" y="2518"/>
                  <a:chExt cx="1171" cy="875"/>
                </a:xfrm>
              </p:grpSpPr>
              <p:sp>
                <p:nvSpPr>
                  <p:cNvPr id="95" name="Freeform 1635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90DBBCE-41EF-4DFE-A541-377AB185A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352" y="3126"/>
                    <a:ext cx="1171" cy="208"/>
                  </a:xfrm>
                  <a:custGeom>
                    <a:avLst/>
                    <a:gdLst/>
                    <a:ahLst/>
                    <a:cxnLst>
                      <a:cxn ang="0">
                        <a:pos x="543" y="96"/>
                      </a:cxn>
                      <a:cxn ang="0">
                        <a:pos x="543" y="96"/>
                      </a:cxn>
                      <a:cxn ang="0">
                        <a:pos x="541" y="92"/>
                      </a:cxn>
                      <a:cxn ang="0">
                        <a:pos x="460" y="8"/>
                      </a:cxn>
                      <a:cxn ang="0">
                        <a:pos x="443" y="0"/>
                      </a:cxn>
                      <a:cxn ang="0">
                        <a:pos x="100" y="0"/>
                      </a:cxn>
                      <a:cxn ang="0">
                        <a:pos x="84" y="7"/>
                      </a:cxn>
                      <a:cxn ang="0">
                        <a:pos x="3" y="92"/>
                      </a:cxn>
                      <a:cxn ang="0">
                        <a:pos x="0" y="96"/>
                      </a:cxn>
                      <a:cxn ang="0">
                        <a:pos x="0" y="96"/>
                      </a:cxn>
                      <a:cxn ang="0">
                        <a:pos x="543" y="96"/>
                      </a:cxn>
                    </a:cxnLst>
                    <a:rect l="0" t="0" r="r" b="b"/>
                    <a:pathLst>
                      <a:path w="543" h="96">
                        <a:moveTo>
                          <a:pt x="543" y="96"/>
                        </a:moveTo>
                        <a:cubicBezTo>
                          <a:pt x="543" y="96"/>
                          <a:pt x="543" y="96"/>
                          <a:pt x="543" y="96"/>
                        </a:cubicBezTo>
                        <a:cubicBezTo>
                          <a:pt x="543" y="94"/>
                          <a:pt x="542" y="93"/>
                          <a:pt x="541" y="92"/>
                        </a:cubicBezTo>
                        <a:cubicBezTo>
                          <a:pt x="460" y="8"/>
                          <a:pt x="460" y="8"/>
                          <a:pt x="460" y="8"/>
                        </a:cubicBezTo>
                        <a:cubicBezTo>
                          <a:pt x="456" y="4"/>
                          <a:pt x="449" y="0"/>
                          <a:pt x="443" y="0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95" y="0"/>
                          <a:pt x="87" y="4"/>
                          <a:pt x="84" y="7"/>
                        </a:cubicBezTo>
                        <a:cubicBezTo>
                          <a:pt x="3" y="92"/>
                          <a:pt x="3" y="92"/>
                          <a:pt x="3" y="92"/>
                        </a:cubicBezTo>
                        <a:cubicBezTo>
                          <a:pt x="1" y="93"/>
                          <a:pt x="0" y="95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lnTo>
                          <a:pt x="543" y="9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DDDDDD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96" name="Freeform 1636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608E6585-C7AE-4921-BDF2-A7C345FCF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545" y="2546"/>
                    <a:ext cx="786" cy="573"/>
                  </a:xfrm>
                  <a:custGeom>
                    <a:avLst/>
                    <a:gdLst/>
                    <a:ahLst/>
                    <a:cxnLst>
                      <a:cxn ang="0">
                        <a:pos x="351" y="0"/>
                      </a:cxn>
                      <a:cxn ang="0">
                        <a:pos x="351" y="242"/>
                      </a:cxn>
                      <a:cxn ang="0">
                        <a:pos x="13" y="242"/>
                      </a:cxn>
                      <a:cxn ang="0">
                        <a:pos x="13" y="0"/>
                      </a:cxn>
                      <a:cxn ang="0">
                        <a:pos x="0" y="0"/>
                      </a:cxn>
                      <a:cxn ang="0">
                        <a:pos x="0" y="259"/>
                      </a:cxn>
                      <a:cxn ang="0">
                        <a:pos x="6" y="265"/>
                      </a:cxn>
                      <a:cxn ang="0">
                        <a:pos x="359" y="265"/>
                      </a:cxn>
                      <a:cxn ang="0">
                        <a:pos x="364" y="259"/>
                      </a:cxn>
                      <a:cxn ang="0">
                        <a:pos x="364" y="0"/>
                      </a:cxn>
                      <a:cxn ang="0">
                        <a:pos x="351" y="0"/>
                      </a:cxn>
                    </a:cxnLst>
                    <a:rect l="0" t="0" r="r" b="b"/>
                    <a:pathLst>
                      <a:path w="364" h="265">
                        <a:moveTo>
                          <a:pt x="351" y="0"/>
                        </a:moveTo>
                        <a:cubicBezTo>
                          <a:pt x="351" y="242"/>
                          <a:pt x="351" y="242"/>
                          <a:pt x="351" y="242"/>
                        </a:cubicBezTo>
                        <a:cubicBezTo>
                          <a:pt x="13" y="242"/>
                          <a:pt x="13" y="242"/>
                          <a:pt x="13" y="24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59"/>
                          <a:pt x="0" y="259"/>
                          <a:pt x="0" y="259"/>
                        </a:cubicBezTo>
                        <a:cubicBezTo>
                          <a:pt x="0" y="262"/>
                          <a:pt x="3" y="265"/>
                          <a:pt x="6" y="265"/>
                        </a:cubicBezTo>
                        <a:cubicBezTo>
                          <a:pt x="359" y="265"/>
                          <a:pt x="359" y="265"/>
                          <a:pt x="359" y="265"/>
                        </a:cubicBezTo>
                        <a:cubicBezTo>
                          <a:pt x="362" y="265"/>
                          <a:pt x="364" y="262"/>
                          <a:pt x="364" y="259"/>
                        </a:cubicBezTo>
                        <a:cubicBezTo>
                          <a:pt x="364" y="0"/>
                          <a:pt x="364" y="0"/>
                          <a:pt x="364" y="0"/>
                        </a:cubicBezTo>
                        <a:lnTo>
                          <a:pt x="351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DDDDDD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grpSp>
                <p:nvGrpSpPr>
                  <p:cNvPr id="97" name="Group 1637">
                    <a:extLst>
                      <a:ext uri="{FF2B5EF4-FFF2-40B4-BE49-F238E27FC236}">
                        <a16:creationId xmlns:a16="http://schemas.microsoft.com/office/drawing/2014/main" id="{49B55E03-8716-470E-9F02-5BC5390535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gray">
                  <a:xfrm>
                    <a:off x="4574" y="2546"/>
                    <a:ext cx="730" cy="522"/>
                    <a:chOff x="4574" y="2546"/>
                    <a:chExt cx="730" cy="522"/>
                  </a:xfrm>
                </p:grpSpPr>
                <p:sp>
                  <p:nvSpPr>
                    <p:cNvPr id="109" name="Freeform 1638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D5A0AD87-365C-480E-9951-A89EB296DE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935" y="2546"/>
                      <a:ext cx="369" cy="522"/>
                    </a:xfrm>
                    <a:custGeom>
                      <a:avLst/>
                      <a:gdLst/>
                      <a:ahLst/>
                      <a:cxnLst>
                        <a:cxn ang="0">
                          <a:pos x="404" y="0"/>
                        </a:cxn>
                        <a:cxn ang="0">
                          <a:pos x="0" y="0"/>
                        </a:cxn>
                        <a:cxn ang="0">
                          <a:pos x="217" y="571"/>
                        </a:cxn>
                        <a:cxn ang="0">
                          <a:pos x="404" y="571"/>
                        </a:cxn>
                        <a:cxn ang="0">
                          <a:pos x="404" y="0"/>
                        </a:cxn>
                      </a:cxnLst>
                      <a:rect l="0" t="0" r="r" b="b"/>
                      <a:pathLst>
                        <a:path w="404" h="571">
                          <a:moveTo>
                            <a:pt x="404" y="0"/>
                          </a:moveTo>
                          <a:lnTo>
                            <a:pt x="0" y="0"/>
                          </a:lnTo>
                          <a:lnTo>
                            <a:pt x="217" y="571"/>
                          </a:lnTo>
                          <a:lnTo>
                            <a:pt x="404" y="571"/>
                          </a:lnTo>
                          <a:lnTo>
                            <a:pt x="40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gradFill flip="none" rotWithShape="1">
                        <a:gsLst>
                          <a:gs pos="0">
                            <a:schemeClr val="accent1">
                              <a:lumMod val="50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1A1812"/>
                        </a:solidFill>
                      </a:endParaRPr>
                    </a:p>
                  </p:txBody>
                </p:sp>
                <p:sp>
                  <p:nvSpPr>
                    <p:cNvPr id="110" name="Freeform 1639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DA30658C-779F-4026-A0FD-D0FC1D156F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574" y="2627"/>
                      <a:ext cx="337" cy="44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82"/>
                        </a:cxn>
                        <a:cxn ang="0">
                          <a:pos x="369" y="482"/>
                        </a:cxn>
                        <a:cxn ang="0">
                          <a:pos x="0" y="0"/>
                        </a:cxn>
                        <a:cxn ang="0">
                          <a:pos x="0" y="482"/>
                        </a:cxn>
                      </a:cxnLst>
                      <a:rect l="0" t="0" r="r" b="b"/>
                      <a:pathLst>
                        <a:path w="369" h="482">
                          <a:moveTo>
                            <a:pt x="0" y="482"/>
                          </a:moveTo>
                          <a:lnTo>
                            <a:pt x="369" y="482"/>
                          </a:lnTo>
                          <a:lnTo>
                            <a:pt x="0" y="0"/>
                          </a:lnTo>
                          <a:lnTo>
                            <a:pt x="0" y="482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gradFill flip="none" rotWithShape="1">
                        <a:gsLst>
                          <a:gs pos="0">
                            <a:schemeClr val="accent1">
                              <a:lumMod val="50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1A1812"/>
                        </a:solidFill>
                      </a:endParaRPr>
                    </a:p>
                  </p:txBody>
                </p:sp>
                <p:sp>
                  <p:nvSpPr>
                    <p:cNvPr id="111" name="Freeform 1640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CB9F6287-B3DB-465F-B409-DC1439B71B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574" y="2546"/>
                      <a:ext cx="559" cy="5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89"/>
                        </a:cxn>
                        <a:cxn ang="0">
                          <a:pos x="369" y="571"/>
                        </a:cxn>
                        <a:cxn ang="0">
                          <a:pos x="612" y="571"/>
                        </a:cxn>
                        <a:cxn ang="0">
                          <a:pos x="395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612" h="571">
                          <a:moveTo>
                            <a:pt x="0" y="0"/>
                          </a:moveTo>
                          <a:lnTo>
                            <a:pt x="0" y="89"/>
                          </a:lnTo>
                          <a:lnTo>
                            <a:pt x="369" y="571"/>
                          </a:lnTo>
                          <a:lnTo>
                            <a:pt x="612" y="571"/>
                          </a:lnTo>
                          <a:lnTo>
                            <a:pt x="39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9525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1A1812"/>
                        </a:solidFill>
                      </a:endParaRPr>
                    </a:p>
                  </p:txBody>
                </p:sp>
              </p:grpSp>
              <p:sp>
                <p:nvSpPr>
                  <p:cNvPr id="98" name="Freeform 1641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9C2733D9-8962-4912-9FA9-DCF298B47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545" y="2518"/>
                    <a:ext cx="786" cy="28"/>
                  </a:xfrm>
                  <a:custGeom>
                    <a:avLst/>
                    <a:gdLst/>
                    <a:ahLst/>
                    <a:cxnLst>
                      <a:cxn ang="0">
                        <a:pos x="13" y="13"/>
                      </a:cxn>
                      <a:cxn ang="0">
                        <a:pos x="351" y="13"/>
                      </a:cxn>
                      <a:cxn ang="0">
                        <a:pos x="351" y="13"/>
                      </a:cxn>
                      <a:cxn ang="0">
                        <a:pos x="364" y="13"/>
                      </a:cxn>
                      <a:cxn ang="0">
                        <a:pos x="364" y="6"/>
                      </a:cxn>
                      <a:cxn ang="0">
                        <a:pos x="359" y="0"/>
                      </a:cxn>
                      <a:cxn ang="0">
                        <a:pos x="6" y="0"/>
                      </a:cxn>
                      <a:cxn ang="0">
                        <a:pos x="0" y="6"/>
                      </a:cxn>
                      <a:cxn ang="0">
                        <a:pos x="0" y="13"/>
                      </a:cxn>
                      <a:cxn ang="0">
                        <a:pos x="13" y="13"/>
                      </a:cxn>
                    </a:cxnLst>
                    <a:rect l="0" t="0" r="r" b="b"/>
                    <a:pathLst>
                      <a:path w="364" h="13">
                        <a:moveTo>
                          <a:pt x="13" y="13"/>
                        </a:moveTo>
                        <a:cubicBezTo>
                          <a:pt x="351" y="13"/>
                          <a:pt x="351" y="13"/>
                          <a:pt x="351" y="13"/>
                        </a:cubicBezTo>
                        <a:cubicBezTo>
                          <a:pt x="351" y="13"/>
                          <a:pt x="351" y="13"/>
                          <a:pt x="351" y="13"/>
                        </a:cubicBezTo>
                        <a:cubicBezTo>
                          <a:pt x="364" y="13"/>
                          <a:pt x="364" y="13"/>
                          <a:pt x="364" y="13"/>
                        </a:cubicBezTo>
                        <a:cubicBezTo>
                          <a:pt x="364" y="6"/>
                          <a:pt x="364" y="6"/>
                          <a:pt x="364" y="6"/>
                        </a:cubicBezTo>
                        <a:cubicBezTo>
                          <a:pt x="364" y="3"/>
                          <a:pt x="362" y="0"/>
                          <a:pt x="35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3" y="13"/>
                          <a:pt x="13" y="13"/>
                          <a:pt x="13" y="13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99" name="Rectangle 1642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D699384-9423-4C1D-912D-DED52F494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943" y="2526"/>
                    <a:ext cx="58" cy="11"/>
                  </a:xfrm>
                  <a:prstGeom prst="rect">
                    <a:avLst/>
                  </a:prstGeom>
                  <a:solidFill>
                    <a:srgbClr val="DBDBD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0" name="Rectangle 1643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7B3A011C-65F8-43D0-9F5F-C53312D3E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877" y="2526"/>
                    <a:ext cx="58" cy="11"/>
                  </a:xfrm>
                  <a:prstGeom prst="rect">
                    <a:avLst/>
                  </a:prstGeom>
                  <a:solidFill>
                    <a:srgbClr val="DBDBD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1" name="Rectangle 1644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6481D7C2-D769-4614-8B53-582ABF124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5213" y="3096"/>
                    <a:ext cx="91" cy="32"/>
                  </a:xfrm>
                  <a:prstGeom prst="rect">
                    <a:avLst/>
                  </a:prstGeom>
                  <a:solidFill>
                    <a:srgbClr val="54545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2" name="Rectangle 1645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853A8D94-62D3-49EF-8B39-18D490D79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574" y="3096"/>
                    <a:ext cx="90" cy="32"/>
                  </a:xfrm>
                  <a:prstGeom prst="rect">
                    <a:avLst/>
                  </a:prstGeom>
                  <a:solidFill>
                    <a:srgbClr val="54545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3" name="Rectangle 1646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FA80E6B-20CE-4C1D-AFAE-40CF6CB6AD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352" y="3334"/>
                    <a:ext cx="1171" cy="2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/>
                      </a:gs>
                      <a:gs pos="50000">
                        <a:srgbClr val="949494"/>
                      </a:gs>
                      <a:gs pos="100000">
                        <a:srgbClr val="000000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4" name="Freeform 1647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2C7C5C3D-E7B7-40F0-B452-5E7B9E0676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352" y="3355"/>
                    <a:ext cx="1171" cy="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3" y="17"/>
                      </a:cxn>
                      <a:cxn ang="0">
                        <a:pos x="531" y="17"/>
                      </a:cxn>
                      <a:cxn ang="0">
                        <a:pos x="543" y="7"/>
                      </a:cxn>
                      <a:cxn ang="0">
                        <a:pos x="543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43" h="17">
                        <a:moveTo>
                          <a:pt x="0" y="0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13"/>
                          <a:pt x="6" y="17"/>
                          <a:pt x="13" y="17"/>
                        </a:cubicBezTo>
                        <a:cubicBezTo>
                          <a:pt x="531" y="17"/>
                          <a:pt x="531" y="17"/>
                          <a:pt x="531" y="17"/>
                        </a:cubicBezTo>
                        <a:cubicBezTo>
                          <a:pt x="537" y="17"/>
                          <a:pt x="543" y="13"/>
                          <a:pt x="543" y="7"/>
                        </a:cubicBezTo>
                        <a:cubicBezTo>
                          <a:pt x="543" y="0"/>
                          <a:pt x="543" y="0"/>
                          <a:pt x="54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EAEAEA"/>
                      </a:gs>
                      <a:gs pos="100000">
                        <a:srgbClr val="949494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5" name="Freeform 1648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9B28AE4-9F7C-4336-8765-68C21350F9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458" y="3139"/>
                    <a:ext cx="960" cy="107"/>
                  </a:xfrm>
                  <a:custGeom>
                    <a:avLst/>
                    <a:gdLst/>
                    <a:ahLst/>
                    <a:cxnLst>
                      <a:cxn ang="0">
                        <a:pos x="405" y="7"/>
                      </a:cxn>
                      <a:cxn ang="0">
                        <a:pos x="389" y="0"/>
                      </a:cxn>
                      <a:cxn ang="0">
                        <a:pos x="57" y="0"/>
                      </a:cxn>
                      <a:cxn ang="0">
                        <a:pos x="41" y="7"/>
                      </a:cxn>
                      <a:cxn ang="0">
                        <a:pos x="0" y="49"/>
                      </a:cxn>
                      <a:cxn ang="0">
                        <a:pos x="445" y="49"/>
                      </a:cxn>
                      <a:cxn ang="0">
                        <a:pos x="405" y="7"/>
                      </a:cxn>
                    </a:cxnLst>
                    <a:rect l="0" t="0" r="r" b="b"/>
                    <a:pathLst>
                      <a:path w="445" h="49">
                        <a:moveTo>
                          <a:pt x="405" y="7"/>
                        </a:moveTo>
                        <a:cubicBezTo>
                          <a:pt x="401" y="3"/>
                          <a:pt x="394" y="0"/>
                          <a:pt x="389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2" y="0"/>
                          <a:pt x="45" y="3"/>
                          <a:pt x="41" y="7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445" y="49"/>
                          <a:pt x="445" y="49"/>
                          <a:pt x="445" y="49"/>
                        </a:cubicBezTo>
                        <a:lnTo>
                          <a:pt x="405" y="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6" name="Freeform 1649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21C94BB-2CDB-40DB-A8F2-3BBF36452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829" y="3257"/>
                    <a:ext cx="220" cy="61"/>
                  </a:xfrm>
                  <a:custGeom>
                    <a:avLst/>
                    <a:gdLst/>
                    <a:ahLst/>
                    <a:cxnLst>
                      <a:cxn ang="0">
                        <a:pos x="5" y="29"/>
                      </a:cxn>
                      <a:cxn ang="0">
                        <a:pos x="1" y="23"/>
                      </a:cxn>
                      <a:cxn ang="0">
                        <a:pos x="6" y="6"/>
                      </a:cxn>
                      <a:cxn ang="0">
                        <a:pos x="14" y="0"/>
                      </a:cxn>
                      <a:cxn ang="0">
                        <a:pos x="88" y="0"/>
                      </a:cxn>
                      <a:cxn ang="0">
                        <a:pos x="95" y="6"/>
                      </a:cxn>
                      <a:cxn ang="0">
                        <a:pos x="101" y="23"/>
                      </a:cxn>
                      <a:cxn ang="0">
                        <a:pos x="96" y="29"/>
                      </a:cxn>
                      <a:cxn ang="0">
                        <a:pos x="5" y="29"/>
                      </a:cxn>
                    </a:cxnLst>
                    <a:rect l="0" t="0" r="r" b="b"/>
                    <a:pathLst>
                      <a:path w="102" h="29">
                        <a:moveTo>
                          <a:pt x="5" y="29"/>
                        </a:moveTo>
                        <a:cubicBezTo>
                          <a:pt x="2" y="29"/>
                          <a:pt x="0" y="26"/>
                          <a:pt x="1" y="23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3"/>
                          <a:pt x="11" y="0"/>
                          <a:pt x="14" y="0"/>
                        </a:cubicBez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91" y="0"/>
                          <a:pt x="94" y="3"/>
                          <a:pt x="95" y="6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2" y="26"/>
                          <a:pt x="100" y="29"/>
                          <a:pt x="96" y="29"/>
                        </a:cubicBezTo>
                        <a:lnTo>
                          <a:pt x="5" y="29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7" name="Freeform 1650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A178838F-98C5-4253-B245-573401EF1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829" y="3257"/>
                    <a:ext cx="220" cy="61"/>
                  </a:xfrm>
                  <a:custGeom>
                    <a:avLst/>
                    <a:gdLst/>
                    <a:ahLst/>
                    <a:cxnLst>
                      <a:cxn ang="0">
                        <a:pos x="5" y="29"/>
                      </a:cxn>
                      <a:cxn ang="0">
                        <a:pos x="1" y="23"/>
                      </a:cxn>
                      <a:cxn ang="0">
                        <a:pos x="6" y="6"/>
                      </a:cxn>
                      <a:cxn ang="0">
                        <a:pos x="14" y="0"/>
                      </a:cxn>
                      <a:cxn ang="0">
                        <a:pos x="88" y="0"/>
                      </a:cxn>
                      <a:cxn ang="0">
                        <a:pos x="95" y="6"/>
                      </a:cxn>
                      <a:cxn ang="0">
                        <a:pos x="101" y="23"/>
                      </a:cxn>
                      <a:cxn ang="0">
                        <a:pos x="96" y="29"/>
                      </a:cxn>
                      <a:cxn ang="0">
                        <a:pos x="5" y="29"/>
                      </a:cxn>
                    </a:cxnLst>
                    <a:rect l="0" t="0" r="r" b="b"/>
                    <a:pathLst>
                      <a:path w="102" h="29">
                        <a:moveTo>
                          <a:pt x="5" y="29"/>
                        </a:moveTo>
                        <a:cubicBezTo>
                          <a:pt x="2" y="29"/>
                          <a:pt x="0" y="26"/>
                          <a:pt x="1" y="23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3"/>
                          <a:pt x="11" y="0"/>
                          <a:pt x="14" y="0"/>
                        </a:cubicBez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91" y="0"/>
                          <a:pt x="94" y="3"/>
                          <a:pt x="95" y="6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2" y="26"/>
                          <a:pt x="100" y="29"/>
                          <a:pt x="96" y="29"/>
                        </a:cubicBezTo>
                        <a:lnTo>
                          <a:pt x="5" y="29"/>
                        </a:lnTo>
                        <a:close/>
                      </a:path>
                    </a:pathLst>
                  </a:custGeom>
                  <a:solidFill>
                    <a:srgbClr val="737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  <p:sp>
                <p:nvSpPr>
                  <p:cNvPr id="108" name="Rectangle 1651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3B44AFF-C8B4-4536-8BFC-F7F183E51A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574" y="2546"/>
                    <a:ext cx="729" cy="522"/>
                  </a:xfrm>
                  <a:prstGeom prst="rect">
                    <a:avLst/>
                  </a:prstGeom>
                  <a:noFill/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1A1812"/>
                      </a:solidFill>
                    </a:endParaRPr>
                  </a:p>
                </p:txBody>
              </p:sp>
            </p:grpSp>
            <p:sp>
              <p:nvSpPr>
                <p:cNvPr id="94" name="Freeform 1652" descr="© INSCALE GmbH, 26.05.2010&#10;http://www.presentationload.com/">
                  <a:extLst>
                    <a:ext uri="{FF2B5EF4-FFF2-40B4-BE49-F238E27FC236}">
                      <a16:creationId xmlns:a16="http://schemas.microsoft.com/office/drawing/2014/main" id="{FF31426C-BC83-40CC-8F85-89E5D367D5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749" y="3148"/>
                  <a:ext cx="885" cy="87"/>
                </a:xfrm>
                <a:custGeom>
                  <a:avLst/>
                  <a:gdLst/>
                  <a:ahLst/>
                  <a:cxnLst>
                    <a:cxn ang="0">
                      <a:pos x="204" y="1"/>
                    </a:cxn>
                    <a:cxn ang="0">
                      <a:pos x="275" y="9"/>
                    </a:cxn>
                    <a:cxn ang="0">
                      <a:pos x="492" y="1"/>
                    </a:cxn>
                    <a:cxn ang="0">
                      <a:pos x="497" y="9"/>
                    </a:cxn>
                    <a:cxn ang="0">
                      <a:pos x="631" y="1"/>
                    </a:cxn>
                    <a:cxn ang="0">
                      <a:pos x="769" y="1"/>
                    </a:cxn>
                    <a:cxn ang="0">
                      <a:pos x="781" y="9"/>
                    </a:cxn>
                    <a:cxn ang="0">
                      <a:pos x="993" y="9"/>
                    </a:cxn>
                    <a:cxn ang="0">
                      <a:pos x="997" y="1"/>
                    </a:cxn>
                    <a:cxn ang="0">
                      <a:pos x="1162" y="9"/>
                    </a:cxn>
                    <a:cxn ang="0">
                      <a:pos x="166" y="31"/>
                    </a:cxn>
                    <a:cxn ang="0">
                      <a:pos x="327" y="11"/>
                    </a:cxn>
                    <a:cxn ang="0">
                      <a:pos x="400" y="31"/>
                    </a:cxn>
                    <a:cxn ang="0">
                      <a:pos x="544" y="11"/>
                    </a:cxn>
                    <a:cxn ang="0">
                      <a:pos x="549" y="31"/>
                    </a:cxn>
                    <a:cxn ang="0">
                      <a:pos x="696" y="31"/>
                    </a:cxn>
                    <a:cxn ang="0">
                      <a:pos x="833" y="31"/>
                    </a:cxn>
                    <a:cxn ang="0">
                      <a:pos x="905" y="12"/>
                    </a:cxn>
                    <a:cxn ang="0">
                      <a:pos x="1064" y="31"/>
                    </a:cxn>
                    <a:cxn ang="0">
                      <a:pos x="1074" y="31"/>
                    </a:cxn>
                    <a:cxn ang="0">
                      <a:pos x="272" y="33"/>
                    </a:cxn>
                    <a:cxn ang="0">
                      <a:pos x="282" y="33"/>
                    </a:cxn>
                    <a:cxn ang="0">
                      <a:pos x="427" y="53"/>
                    </a:cxn>
                    <a:cxn ang="0">
                      <a:pos x="575" y="33"/>
                    </a:cxn>
                    <a:cxn ang="0">
                      <a:pos x="581" y="53"/>
                    </a:cxn>
                    <a:cxn ang="0">
                      <a:pos x="804" y="53"/>
                    </a:cxn>
                    <a:cxn ang="0">
                      <a:pos x="881" y="53"/>
                    </a:cxn>
                    <a:cxn ang="0">
                      <a:pos x="1040" y="53"/>
                    </a:cxn>
                    <a:cxn ang="0">
                      <a:pos x="1050" y="53"/>
                    </a:cxn>
                    <a:cxn ang="0">
                      <a:pos x="1132" y="53"/>
                    </a:cxn>
                    <a:cxn ang="0">
                      <a:pos x="275" y="55"/>
                    </a:cxn>
                    <a:cxn ang="0">
                      <a:pos x="343" y="76"/>
                    </a:cxn>
                    <a:cxn ang="0">
                      <a:pos x="513" y="55"/>
                    </a:cxn>
                    <a:cxn ang="0">
                      <a:pos x="518" y="76"/>
                    </a:cxn>
                    <a:cxn ang="0">
                      <a:pos x="668" y="55"/>
                    </a:cxn>
                    <a:cxn ang="0">
                      <a:pos x="756" y="55"/>
                    </a:cxn>
                    <a:cxn ang="0">
                      <a:pos x="841" y="76"/>
                    </a:cxn>
                    <a:cxn ang="0">
                      <a:pos x="1078" y="75"/>
                    </a:cxn>
                    <a:cxn ang="0">
                      <a:pos x="1207" y="55"/>
                    </a:cxn>
                    <a:cxn ang="0">
                      <a:pos x="221" y="78"/>
                    </a:cxn>
                    <a:cxn ang="0">
                      <a:pos x="300" y="99"/>
                    </a:cxn>
                    <a:cxn ang="0">
                      <a:pos x="461" y="99"/>
                    </a:cxn>
                    <a:cxn ang="0">
                      <a:pos x="560" y="78"/>
                    </a:cxn>
                    <a:cxn ang="0">
                      <a:pos x="641" y="78"/>
                    </a:cxn>
                    <a:cxn ang="0">
                      <a:pos x="801" y="99"/>
                    </a:cxn>
                    <a:cxn ang="0">
                      <a:pos x="957" y="78"/>
                    </a:cxn>
                    <a:cxn ang="0">
                      <a:pos x="981" y="98"/>
                    </a:cxn>
                    <a:cxn ang="0">
                      <a:pos x="20" y="103"/>
                    </a:cxn>
                    <a:cxn ang="0">
                      <a:pos x="162" y="125"/>
                    </a:cxn>
                    <a:cxn ang="0">
                      <a:pos x="173" y="125"/>
                    </a:cxn>
                    <a:cxn ang="0">
                      <a:pos x="375" y="124"/>
                    </a:cxn>
                    <a:cxn ang="0">
                      <a:pos x="908" y="101"/>
                    </a:cxn>
                    <a:cxn ang="0">
                      <a:pos x="1010" y="113"/>
                    </a:cxn>
                    <a:cxn ang="0">
                      <a:pos x="1095" y="110"/>
                    </a:cxn>
                    <a:cxn ang="0">
                      <a:pos x="1097" y="113"/>
                    </a:cxn>
                  </a:cxnLst>
                  <a:rect l="0" t="0" r="r" b="b"/>
                  <a:pathLst>
                    <a:path w="1272" h="125">
                      <a:moveTo>
                        <a:pt x="195" y="1"/>
                      </a:moveTo>
                      <a:cubicBezTo>
                        <a:pt x="168" y="1"/>
                        <a:pt x="142" y="1"/>
                        <a:pt x="115" y="1"/>
                      </a:cubicBezTo>
                      <a:cubicBezTo>
                        <a:pt x="112" y="4"/>
                        <a:pt x="110" y="6"/>
                        <a:pt x="107" y="9"/>
                      </a:cubicBezTo>
                      <a:cubicBezTo>
                        <a:pt x="134" y="9"/>
                        <a:pt x="161" y="9"/>
                        <a:pt x="188" y="9"/>
                      </a:cubicBezTo>
                      <a:cubicBezTo>
                        <a:pt x="191" y="6"/>
                        <a:pt x="192" y="4"/>
                        <a:pt x="195" y="1"/>
                      </a:cubicBezTo>
                      <a:close/>
                      <a:moveTo>
                        <a:pt x="272" y="1"/>
                      </a:moveTo>
                      <a:cubicBezTo>
                        <a:pt x="249" y="1"/>
                        <a:pt x="226" y="1"/>
                        <a:pt x="204" y="1"/>
                      </a:cubicBezTo>
                      <a:cubicBezTo>
                        <a:pt x="201" y="4"/>
                        <a:pt x="199" y="6"/>
                        <a:pt x="197" y="9"/>
                      </a:cubicBezTo>
                      <a:cubicBezTo>
                        <a:pt x="221" y="9"/>
                        <a:pt x="242" y="9"/>
                        <a:pt x="266" y="9"/>
                      </a:cubicBezTo>
                      <a:cubicBezTo>
                        <a:pt x="268" y="6"/>
                        <a:pt x="269" y="4"/>
                        <a:pt x="272" y="1"/>
                      </a:cubicBezTo>
                      <a:close/>
                      <a:moveTo>
                        <a:pt x="342" y="9"/>
                      </a:moveTo>
                      <a:cubicBezTo>
                        <a:pt x="344" y="6"/>
                        <a:pt x="345" y="4"/>
                        <a:pt x="347" y="1"/>
                      </a:cubicBezTo>
                      <a:cubicBezTo>
                        <a:pt x="325" y="1"/>
                        <a:pt x="303" y="1"/>
                        <a:pt x="281" y="1"/>
                      </a:cubicBezTo>
                      <a:cubicBezTo>
                        <a:pt x="279" y="4"/>
                        <a:pt x="278" y="6"/>
                        <a:pt x="275" y="9"/>
                      </a:cubicBezTo>
                      <a:cubicBezTo>
                        <a:pt x="298" y="9"/>
                        <a:pt x="319" y="9"/>
                        <a:pt x="342" y="9"/>
                      </a:cubicBezTo>
                      <a:close/>
                      <a:moveTo>
                        <a:pt x="420" y="1"/>
                      </a:moveTo>
                      <a:cubicBezTo>
                        <a:pt x="399" y="1"/>
                        <a:pt x="378" y="1"/>
                        <a:pt x="357" y="1"/>
                      </a:cubicBezTo>
                      <a:cubicBezTo>
                        <a:pt x="355" y="4"/>
                        <a:pt x="354" y="6"/>
                        <a:pt x="352" y="9"/>
                      </a:cubicBezTo>
                      <a:cubicBezTo>
                        <a:pt x="374" y="9"/>
                        <a:pt x="394" y="9"/>
                        <a:pt x="417" y="9"/>
                      </a:cubicBezTo>
                      <a:cubicBezTo>
                        <a:pt x="418" y="6"/>
                        <a:pt x="419" y="4"/>
                        <a:pt x="420" y="1"/>
                      </a:cubicBezTo>
                      <a:close/>
                      <a:moveTo>
                        <a:pt x="492" y="1"/>
                      </a:moveTo>
                      <a:cubicBezTo>
                        <a:pt x="471" y="1"/>
                        <a:pt x="450" y="1"/>
                        <a:pt x="430" y="1"/>
                      </a:cubicBezTo>
                      <a:cubicBezTo>
                        <a:pt x="428" y="4"/>
                        <a:pt x="427" y="6"/>
                        <a:pt x="426" y="9"/>
                      </a:cubicBezTo>
                      <a:cubicBezTo>
                        <a:pt x="448" y="9"/>
                        <a:pt x="467" y="9"/>
                        <a:pt x="489" y="9"/>
                      </a:cubicBezTo>
                      <a:cubicBezTo>
                        <a:pt x="490" y="6"/>
                        <a:pt x="491" y="4"/>
                        <a:pt x="492" y="1"/>
                      </a:cubicBezTo>
                      <a:close/>
                      <a:moveTo>
                        <a:pt x="561" y="1"/>
                      </a:moveTo>
                      <a:cubicBezTo>
                        <a:pt x="540" y="1"/>
                        <a:pt x="520" y="1"/>
                        <a:pt x="500" y="1"/>
                      </a:cubicBezTo>
                      <a:cubicBezTo>
                        <a:pt x="499" y="4"/>
                        <a:pt x="498" y="6"/>
                        <a:pt x="497" y="9"/>
                      </a:cubicBezTo>
                      <a:cubicBezTo>
                        <a:pt x="519" y="9"/>
                        <a:pt x="538" y="9"/>
                        <a:pt x="559" y="9"/>
                      </a:cubicBezTo>
                      <a:cubicBezTo>
                        <a:pt x="560" y="6"/>
                        <a:pt x="560" y="4"/>
                        <a:pt x="561" y="1"/>
                      </a:cubicBezTo>
                      <a:close/>
                      <a:moveTo>
                        <a:pt x="631" y="1"/>
                      </a:moveTo>
                      <a:cubicBezTo>
                        <a:pt x="611" y="1"/>
                        <a:pt x="590" y="1"/>
                        <a:pt x="570" y="1"/>
                      </a:cubicBezTo>
                      <a:cubicBezTo>
                        <a:pt x="570" y="4"/>
                        <a:pt x="570" y="6"/>
                        <a:pt x="569" y="9"/>
                      </a:cubicBezTo>
                      <a:cubicBezTo>
                        <a:pt x="591" y="9"/>
                        <a:pt x="610" y="9"/>
                        <a:pt x="631" y="9"/>
                      </a:cubicBezTo>
                      <a:cubicBezTo>
                        <a:pt x="631" y="6"/>
                        <a:pt x="631" y="4"/>
                        <a:pt x="631" y="1"/>
                      </a:cubicBezTo>
                      <a:close/>
                      <a:moveTo>
                        <a:pt x="701" y="9"/>
                      </a:moveTo>
                      <a:cubicBezTo>
                        <a:pt x="701" y="6"/>
                        <a:pt x="700" y="4"/>
                        <a:pt x="699" y="1"/>
                      </a:cubicBezTo>
                      <a:cubicBezTo>
                        <a:pt x="678" y="1"/>
                        <a:pt x="660" y="1"/>
                        <a:pt x="639" y="1"/>
                      </a:cubicBezTo>
                      <a:cubicBezTo>
                        <a:pt x="639" y="4"/>
                        <a:pt x="639" y="6"/>
                        <a:pt x="639" y="9"/>
                      </a:cubicBezTo>
                      <a:cubicBezTo>
                        <a:pt x="661" y="9"/>
                        <a:pt x="680" y="9"/>
                        <a:pt x="701" y="9"/>
                      </a:cubicBezTo>
                      <a:close/>
                      <a:moveTo>
                        <a:pt x="772" y="9"/>
                      </a:moveTo>
                      <a:cubicBezTo>
                        <a:pt x="771" y="6"/>
                        <a:pt x="770" y="4"/>
                        <a:pt x="769" y="1"/>
                      </a:cubicBezTo>
                      <a:cubicBezTo>
                        <a:pt x="748" y="1"/>
                        <a:pt x="729" y="1"/>
                        <a:pt x="708" y="1"/>
                      </a:cubicBezTo>
                      <a:cubicBezTo>
                        <a:pt x="708" y="4"/>
                        <a:pt x="709" y="6"/>
                        <a:pt x="710" y="9"/>
                      </a:cubicBezTo>
                      <a:cubicBezTo>
                        <a:pt x="731" y="9"/>
                        <a:pt x="750" y="9"/>
                        <a:pt x="772" y="9"/>
                      </a:cubicBezTo>
                      <a:close/>
                      <a:moveTo>
                        <a:pt x="844" y="9"/>
                      </a:moveTo>
                      <a:cubicBezTo>
                        <a:pt x="843" y="6"/>
                        <a:pt x="842" y="4"/>
                        <a:pt x="840" y="1"/>
                      </a:cubicBezTo>
                      <a:cubicBezTo>
                        <a:pt x="818" y="1"/>
                        <a:pt x="799" y="1"/>
                        <a:pt x="778" y="1"/>
                      </a:cubicBezTo>
                      <a:cubicBezTo>
                        <a:pt x="779" y="4"/>
                        <a:pt x="780" y="6"/>
                        <a:pt x="781" y="9"/>
                      </a:cubicBezTo>
                      <a:cubicBezTo>
                        <a:pt x="803" y="9"/>
                        <a:pt x="822" y="9"/>
                        <a:pt x="844" y="9"/>
                      </a:cubicBezTo>
                      <a:close/>
                      <a:moveTo>
                        <a:pt x="917" y="9"/>
                      </a:moveTo>
                      <a:cubicBezTo>
                        <a:pt x="915" y="6"/>
                        <a:pt x="914" y="4"/>
                        <a:pt x="911" y="1"/>
                      </a:cubicBezTo>
                      <a:cubicBezTo>
                        <a:pt x="889" y="1"/>
                        <a:pt x="870" y="1"/>
                        <a:pt x="848" y="1"/>
                      </a:cubicBezTo>
                      <a:cubicBezTo>
                        <a:pt x="850" y="4"/>
                        <a:pt x="851" y="6"/>
                        <a:pt x="852" y="9"/>
                      </a:cubicBezTo>
                      <a:cubicBezTo>
                        <a:pt x="875" y="9"/>
                        <a:pt x="895" y="9"/>
                        <a:pt x="917" y="9"/>
                      </a:cubicBezTo>
                      <a:close/>
                      <a:moveTo>
                        <a:pt x="993" y="9"/>
                      </a:moveTo>
                      <a:cubicBezTo>
                        <a:pt x="991" y="6"/>
                        <a:pt x="989" y="4"/>
                        <a:pt x="987" y="1"/>
                      </a:cubicBezTo>
                      <a:cubicBezTo>
                        <a:pt x="964" y="1"/>
                        <a:pt x="944" y="1"/>
                        <a:pt x="921" y="1"/>
                      </a:cubicBezTo>
                      <a:cubicBezTo>
                        <a:pt x="923" y="4"/>
                        <a:pt x="924" y="6"/>
                        <a:pt x="927" y="9"/>
                      </a:cubicBezTo>
                      <a:cubicBezTo>
                        <a:pt x="950" y="9"/>
                        <a:pt x="970" y="9"/>
                        <a:pt x="993" y="9"/>
                      </a:cubicBezTo>
                      <a:close/>
                      <a:moveTo>
                        <a:pt x="1073" y="9"/>
                      </a:moveTo>
                      <a:cubicBezTo>
                        <a:pt x="1070" y="6"/>
                        <a:pt x="1068" y="4"/>
                        <a:pt x="1065" y="0"/>
                      </a:cubicBezTo>
                      <a:cubicBezTo>
                        <a:pt x="1041" y="0"/>
                        <a:pt x="1020" y="0"/>
                        <a:pt x="997" y="1"/>
                      </a:cubicBezTo>
                      <a:cubicBezTo>
                        <a:pt x="1000" y="4"/>
                        <a:pt x="1001" y="6"/>
                        <a:pt x="1004" y="9"/>
                      </a:cubicBezTo>
                      <a:cubicBezTo>
                        <a:pt x="1028" y="9"/>
                        <a:pt x="1049" y="9"/>
                        <a:pt x="1073" y="9"/>
                      </a:cubicBezTo>
                      <a:close/>
                      <a:moveTo>
                        <a:pt x="1162" y="9"/>
                      </a:moveTo>
                      <a:cubicBezTo>
                        <a:pt x="1159" y="6"/>
                        <a:pt x="1157" y="4"/>
                        <a:pt x="1154" y="0"/>
                      </a:cubicBezTo>
                      <a:cubicBezTo>
                        <a:pt x="1127" y="0"/>
                        <a:pt x="1101" y="0"/>
                        <a:pt x="1075" y="0"/>
                      </a:cubicBezTo>
                      <a:cubicBezTo>
                        <a:pt x="1078" y="4"/>
                        <a:pt x="1079" y="6"/>
                        <a:pt x="1083" y="9"/>
                      </a:cubicBezTo>
                      <a:cubicBezTo>
                        <a:pt x="1109" y="9"/>
                        <a:pt x="1136" y="9"/>
                        <a:pt x="1162" y="9"/>
                      </a:cubicBezTo>
                      <a:close/>
                      <a:moveTo>
                        <a:pt x="157" y="31"/>
                      </a:moveTo>
                      <a:cubicBezTo>
                        <a:pt x="164" y="23"/>
                        <a:pt x="167" y="19"/>
                        <a:pt x="174" y="11"/>
                      </a:cubicBezTo>
                      <a:cubicBezTo>
                        <a:pt x="150" y="11"/>
                        <a:pt x="129" y="11"/>
                        <a:pt x="105" y="11"/>
                      </a:cubicBezTo>
                      <a:cubicBezTo>
                        <a:pt x="98" y="19"/>
                        <a:pt x="95" y="23"/>
                        <a:pt x="87" y="31"/>
                      </a:cubicBezTo>
                      <a:cubicBezTo>
                        <a:pt x="111" y="31"/>
                        <a:pt x="133" y="31"/>
                        <a:pt x="157" y="31"/>
                      </a:cubicBezTo>
                      <a:close/>
                      <a:moveTo>
                        <a:pt x="182" y="11"/>
                      </a:moveTo>
                      <a:cubicBezTo>
                        <a:pt x="176" y="19"/>
                        <a:pt x="173" y="23"/>
                        <a:pt x="166" y="31"/>
                      </a:cubicBezTo>
                      <a:cubicBezTo>
                        <a:pt x="190" y="31"/>
                        <a:pt x="212" y="31"/>
                        <a:pt x="236" y="31"/>
                      </a:cubicBezTo>
                      <a:cubicBezTo>
                        <a:pt x="242" y="23"/>
                        <a:pt x="245" y="19"/>
                        <a:pt x="251" y="11"/>
                      </a:cubicBezTo>
                      <a:cubicBezTo>
                        <a:pt x="227" y="11"/>
                        <a:pt x="206" y="11"/>
                        <a:pt x="182" y="11"/>
                      </a:cubicBezTo>
                      <a:close/>
                      <a:moveTo>
                        <a:pt x="260" y="11"/>
                      </a:moveTo>
                      <a:cubicBezTo>
                        <a:pt x="255" y="19"/>
                        <a:pt x="252" y="23"/>
                        <a:pt x="246" y="31"/>
                      </a:cubicBezTo>
                      <a:cubicBezTo>
                        <a:pt x="269" y="31"/>
                        <a:pt x="290" y="31"/>
                        <a:pt x="314" y="31"/>
                      </a:cubicBezTo>
                      <a:cubicBezTo>
                        <a:pt x="319" y="23"/>
                        <a:pt x="322" y="19"/>
                        <a:pt x="327" y="11"/>
                      </a:cubicBezTo>
                      <a:cubicBezTo>
                        <a:pt x="304" y="11"/>
                        <a:pt x="283" y="11"/>
                        <a:pt x="260" y="11"/>
                      </a:cubicBezTo>
                      <a:close/>
                      <a:moveTo>
                        <a:pt x="401" y="11"/>
                      </a:moveTo>
                      <a:cubicBezTo>
                        <a:pt x="379" y="11"/>
                        <a:pt x="359" y="11"/>
                        <a:pt x="337" y="11"/>
                      </a:cubicBezTo>
                      <a:cubicBezTo>
                        <a:pt x="332" y="19"/>
                        <a:pt x="329" y="23"/>
                        <a:pt x="324" y="31"/>
                      </a:cubicBezTo>
                      <a:cubicBezTo>
                        <a:pt x="347" y="31"/>
                        <a:pt x="368" y="31"/>
                        <a:pt x="391" y="31"/>
                      </a:cubicBezTo>
                      <a:cubicBezTo>
                        <a:pt x="395" y="23"/>
                        <a:pt x="397" y="19"/>
                        <a:pt x="401" y="11"/>
                      </a:cubicBezTo>
                      <a:close/>
                      <a:moveTo>
                        <a:pt x="400" y="31"/>
                      </a:moveTo>
                      <a:cubicBezTo>
                        <a:pt x="423" y="31"/>
                        <a:pt x="443" y="31"/>
                        <a:pt x="466" y="31"/>
                      </a:cubicBezTo>
                      <a:cubicBezTo>
                        <a:pt x="469" y="23"/>
                        <a:pt x="470" y="19"/>
                        <a:pt x="473" y="11"/>
                      </a:cubicBezTo>
                      <a:cubicBezTo>
                        <a:pt x="451" y="11"/>
                        <a:pt x="432" y="11"/>
                        <a:pt x="410" y="11"/>
                      </a:cubicBezTo>
                      <a:cubicBezTo>
                        <a:pt x="406" y="19"/>
                        <a:pt x="404" y="23"/>
                        <a:pt x="400" y="31"/>
                      </a:cubicBezTo>
                      <a:close/>
                      <a:moveTo>
                        <a:pt x="475" y="31"/>
                      </a:moveTo>
                      <a:cubicBezTo>
                        <a:pt x="498" y="31"/>
                        <a:pt x="518" y="31"/>
                        <a:pt x="540" y="31"/>
                      </a:cubicBezTo>
                      <a:cubicBezTo>
                        <a:pt x="542" y="23"/>
                        <a:pt x="542" y="19"/>
                        <a:pt x="544" y="11"/>
                      </a:cubicBezTo>
                      <a:cubicBezTo>
                        <a:pt x="522" y="11"/>
                        <a:pt x="503" y="11"/>
                        <a:pt x="482" y="11"/>
                      </a:cubicBezTo>
                      <a:cubicBezTo>
                        <a:pt x="479" y="19"/>
                        <a:pt x="478" y="23"/>
                        <a:pt x="475" y="31"/>
                      </a:cubicBezTo>
                      <a:close/>
                      <a:moveTo>
                        <a:pt x="549" y="31"/>
                      </a:moveTo>
                      <a:cubicBezTo>
                        <a:pt x="571" y="31"/>
                        <a:pt x="591" y="31"/>
                        <a:pt x="613" y="31"/>
                      </a:cubicBezTo>
                      <a:cubicBezTo>
                        <a:pt x="613" y="23"/>
                        <a:pt x="613" y="19"/>
                        <a:pt x="613" y="11"/>
                      </a:cubicBezTo>
                      <a:cubicBezTo>
                        <a:pt x="592" y="11"/>
                        <a:pt x="573" y="11"/>
                        <a:pt x="552" y="11"/>
                      </a:cubicBezTo>
                      <a:cubicBezTo>
                        <a:pt x="551" y="19"/>
                        <a:pt x="550" y="23"/>
                        <a:pt x="549" y="31"/>
                      </a:cubicBezTo>
                      <a:close/>
                      <a:moveTo>
                        <a:pt x="622" y="11"/>
                      </a:moveTo>
                      <a:cubicBezTo>
                        <a:pt x="622" y="19"/>
                        <a:pt x="622" y="23"/>
                        <a:pt x="622" y="31"/>
                      </a:cubicBezTo>
                      <a:cubicBezTo>
                        <a:pt x="644" y="31"/>
                        <a:pt x="664" y="31"/>
                        <a:pt x="686" y="31"/>
                      </a:cubicBezTo>
                      <a:cubicBezTo>
                        <a:pt x="685" y="23"/>
                        <a:pt x="685" y="19"/>
                        <a:pt x="683" y="11"/>
                      </a:cubicBezTo>
                      <a:cubicBezTo>
                        <a:pt x="662" y="11"/>
                        <a:pt x="643" y="11"/>
                        <a:pt x="622" y="11"/>
                      </a:cubicBezTo>
                      <a:close/>
                      <a:moveTo>
                        <a:pt x="693" y="11"/>
                      </a:moveTo>
                      <a:cubicBezTo>
                        <a:pt x="694" y="19"/>
                        <a:pt x="695" y="23"/>
                        <a:pt x="696" y="31"/>
                      </a:cubicBezTo>
                      <a:cubicBezTo>
                        <a:pt x="718" y="31"/>
                        <a:pt x="738" y="31"/>
                        <a:pt x="761" y="31"/>
                      </a:cubicBezTo>
                      <a:cubicBezTo>
                        <a:pt x="758" y="23"/>
                        <a:pt x="757" y="19"/>
                        <a:pt x="754" y="11"/>
                      </a:cubicBezTo>
                      <a:cubicBezTo>
                        <a:pt x="733" y="11"/>
                        <a:pt x="714" y="11"/>
                        <a:pt x="693" y="11"/>
                      </a:cubicBezTo>
                      <a:close/>
                      <a:moveTo>
                        <a:pt x="824" y="12"/>
                      </a:moveTo>
                      <a:cubicBezTo>
                        <a:pt x="802" y="11"/>
                        <a:pt x="783" y="11"/>
                        <a:pt x="762" y="11"/>
                      </a:cubicBezTo>
                      <a:cubicBezTo>
                        <a:pt x="764" y="19"/>
                        <a:pt x="766" y="23"/>
                        <a:pt x="768" y="31"/>
                      </a:cubicBezTo>
                      <a:cubicBezTo>
                        <a:pt x="791" y="31"/>
                        <a:pt x="811" y="31"/>
                        <a:pt x="833" y="31"/>
                      </a:cubicBezTo>
                      <a:cubicBezTo>
                        <a:pt x="830" y="23"/>
                        <a:pt x="828" y="19"/>
                        <a:pt x="824" y="12"/>
                      </a:cubicBezTo>
                      <a:close/>
                      <a:moveTo>
                        <a:pt x="833" y="12"/>
                      </a:moveTo>
                      <a:cubicBezTo>
                        <a:pt x="837" y="19"/>
                        <a:pt x="839" y="23"/>
                        <a:pt x="843" y="31"/>
                      </a:cubicBezTo>
                      <a:cubicBezTo>
                        <a:pt x="866" y="31"/>
                        <a:pt x="886" y="31"/>
                        <a:pt x="909" y="31"/>
                      </a:cubicBezTo>
                      <a:cubicBezTo>
                        <a:pt x="904" y="23"/>
                        <a:pt x="902" y="19"/>
                        <a:pt x="897" y="12"/>
                      </a:cubicBezTo>
                      <a:cubicBezTo>
                        <a:pt x="875" y="12"/>
                        <a:pt x="855" y="12"/>
                        <a:pt x="833" y="12"/>
                      </a:cubicBezTo>
                      <a:close/>
                      <a:moveTo>
                        <a:pt x="905" y="12"/>
                      </a:moveTo>
                      <a:cubicBezTo>
                        <a:pt x="910" y="19"/>
                        <a:pt x="913" y="23"/>
                        <a:pt x="918" y="31"/>
                      </a:cubicBezTo>
                      <a:cubicBezTo>
                        <a:pt x="941" y="31"/>
                        <a:pt x="962" y="31"/>
                        <a:pt x="985" y="31"/>
                      </a:cubicBezTo>
                      <a:cubicBezTo>
                        <a:pt x="979" y="23"/>
                        <a:pt x="977" y="19"/>
                        <a:pt x="971" y="12"/>
                      </a:cubicBezTo>
                      <a:cubicBezTo>
                        <a:pt x="948" y="12"/>
                        <a:pt x="928" y="12"/>
                        <a:pt x="905" y="12"/>
                      </a:cubicBezTo>
                      <a:close/>
                      <a:moveTo>
                        <a:pt x="980" y="12"/>
                      </a:moveTo>
                      <a:cubicBezTo>
                        <a:pt x="986" y="19"/>
                        <a:pt x="989" y="23"/>
                        <a:pt x="995" y="31"/>
                      </a:cubicBezTo>
                      <a:cubicBezTo>
                        <a:pt x="1019" y="31"/>
                        <a:pt x="1040" y="31"/>
                        <a:pt x="1064" y="31"/>
                      </a:cubicBezTo>
                      <a:cubicBezTo>
                        <a:pt x="1057" y="23"/>
                        <a:pt x="1054" y="19"/>
                        <a:pt x="1047" y="12"/>
                      </a:cubicBezTo>
                      <a:cubicBezTo>
                        <a:pt x="1024" y="12"/>
                        <a:pt x="1003" y="12"/>
                        <a:pt x="980" y="12"/>
                      </a:cubicBezTo>
                      <a:close/>
                      <a:moveTo>
                        <a:pt x="1074" y="31"/>
                      </a:moveTo>
                      <a:cubicBezTo>
                        <a:pt x="1110" y="31"/>
                        <a:pt x="1147" y="31"/>
                        <a:pt x="1184" y="31"/>
                      </a:cubicBezTo>
                      <a:cubicBezTo>
                        <a:pt x="1176" y="23"/>
                        <a:pt x="1172" y="19"/>
                        <a:pt x="1165" y="12"/>
                      </a:cubicBezTo>
                      <a:cubicBezTo>
                        <a:pt x="1129" y="12"/>
                        <a:pt x="1093" y="12"/>
                        <a:pt x="1057" y="12"/>
                      </a:cubicBezTo>
                      <a:cubicBezTo>
                        <a:pt x="1063" y="19"/>
                        <a:pt x="1067" y="23"/>
                        <a:pt x="1074" y="31"/>
                      </a:cubicBezTo>
                      <a:close/>
                      <a:moveTo>
                        <a:pt x="194" y="32"/>
                      </a:moveTo>
                      <a:cubicBezTo>
                        <a:pt x="158" y="32"/>
                        <a:pt x="122" y="32"/>
                        <a:pt x="86" y="32"/>
                      </a:cubicBezTo>
                      <a:cubicBezTo>
                        <a:pt x="78" y="40"/>
                        <a:pt x="74" y="45"/>
                        <a:pt x="67" y="53"/>
                      </a:cubicBezTo>
                      <a:cubicBezTo>
                        <a:pt x="103" y="53"/>
                        <a:pt x="140" y="53"/>
                        <a:pt x="177" y="53"/>
                      </a:cubicBezTo>
                      <a:cubicBezTo>
                        <a:pt x="184" y="45"/>
                        <a:pt x="187" y="40"/>
                        <a:pt x="194" y="32"/>
                      </a:cubicBezTo>
                      <a:close/>
                      <a:moveTo>
                        <a:pt x="257" y="53"/>
                      </a:moveTo>
                      <a:cubicBezTo>
                        <a:pt x="263" y="45"/>
                        <a:pt x="266" y="41"/>
                        <a:pt x="272" y="33"/>
                      </a:cubicBezTo>
                      <a:cubicBezTo>
                        <a:pt x="248" y="33"/>
                        <a:pt x="227" y="33"/>
                        <a:pt x="203" y="33"/>
                      </a:cubicBezTo>
                      <a:cubicBezTo>
                        <a:pt x="196" y="41"/>
                        <a:pt x="193" y="45"/>
                        <a:pt x="186" y="53"/>
                      </a:cubicBezTo>
                      <a:cubicBezTo>
                        <a:pt x="211" y="53"/>
                        <a:pt x="233" y="53"/>
                        <a:pt x="257" y="53"/>
                      </a:cubicBezTo>
                      <a:close/>
                      <a:moveTo>
                        <a:pt x="267" y="53"/>
                      </a:moveTo>
                      <a:cubicBezTo>
                        <a:pt x="292" y="53"/>
                        <a:pt x="313" y="53"/>
                        <a:pt x="337" y="53"/>
                      </a:cubicBezTo>
                      <a:cubicBezTo>
                        <a:pt x="342" y="45"/>
                        <a:pt x="345" y="41"/>
                        <a:pt x="350" y="33"/>
                      </a:cubicBezTo>
                      <a:cubicBezTo>
                        <a:pt x="326" y="33"/>
                        <a:pt x="305" y="33"/>
                        <a:pt x="282" y="33"/>
                      </a:cubicBezTo>
                      <a:cubicBezTo>
                        <a:pt x="276" y="41"/>
                        <a:pt x="273" y="45"/>
                        <a:pt x="267" y="53"/>
                      </a:cubicBezTo>
                      <a:close/>
                      <a:moveTo>
                        <a:pt x="426" y="33"/>
                      </a:moveTo>
                      <a:cubicBezTo>
                        <a:pt x="403" y="33"/>
                        <a:pt x="383" y="33"/>
                        <a:pt x="360" y="33"/>
                      </a:cubicBezTo>
                      <a:cubicBezTo>
                        <a:pt x="355" y="41"/>
                        <a:pt x="353" y="45"/>
                        <a:pt x="348" y="53"/>
                      </a:cubicBezTo>
                      <a:cubicBezTo>
                        <a:pt x="372" y="53"/>
                        <a:pt x="393" y="53"/>
                        <a:pt x="417" y="53"/>
                      </a:cubicBezTo>
                      <a:cubicBezTo>
                        <a:pt x="421" y="45"/>
                        <a:pt x="422" y="41"/>
                        <a:pt x="426" y="33"/>
                      </a:cubicBezTo>
                      <a:close/>
                      <a:moveTo>
                        <a:pt x="427" y="53"/>
                      </a:moveTo>
                      <a:cubicBezTo>
                        <a:pt x="450" y="53"/>
                        <a:pt x="471" y="53"/>
                        <a:pt x="495" y="53"/>
                      </a:cubicBezTo>
                      <a:cubicBezTo>
                        <a:pt x="497" y="45"/>
                        <a:pt x="498" y="41"/>
                        <a:pt x="501" y="33"/>
                      </a:cubicBezTo>
                      <a:cubicBezTo>
                        <a:pt x="478" y="33"/>
                        <a:pt x="458" y="33"/>
                        <a:pt x="435" y="33"/>
                      </a:cubicBezTo>
                      <a:cubicBezTo>
                        <a:pt x="432" y="41"/>
                        <a:pt x="430" y="45"/>
                        <a:pt x="427" y="53"/>
                      </a:cubicBezTo>
                      <a:close/>
                      <a:moveTo>
                        <a:pt x="505" y="53"/>
                      </a:moveTo>
                      <a:cubicBezTo>
                        <a:pt x="528" y="53"/>
                        <a:pt x="549" y="53"/>
                        <a:pt x="572" y="53"/>
                      </a:cubicBezTo>
                      <a:cubicBezTo>
                        <a:pt x="573" y="45"/>
                        <a:pt x="574" y="41"/>
                        <a:pt x="575" y="33"/>
                      </a:cubicBezTo>
                      <a:cubicBezTo>
                        <a:pt x="553" y="33"/>
                        <a:pt x="533" y="33"/>
                        <a:pt x="510" y="33"/>
                      </a:cubicBezTo>
                      <a:cubicBezTo>
                        <a:pt x="508" y="41"/>
                        <a:pt x="507" y="45"/>
                        <a:pt x="505" y="53"/>
                      </a:cubicBezTo>
                      <a:close/>
                      <a:moveTo>
                        <a:pt x="581" y="53"/>
                      </a:moveTo>
                      <a:cubicBezTo>
                        <a:pt x="605" y="53"/>
                        <a:pt x="625" y="53"/>
                        <a:pt x="649" y="53"/>
                      </a:cubicBezTo>
                      <a:cubicBezTo>
                        <a:pt x="649" y="45"/>
                        <a:pt x="648" y="41"/>
                        <a:pt x="648" y="33"/>
                      </a:cubicBezTo>
                      <a:cubicBezTo>
                        <a:pt x="626" y="33"/>
                        <a:pt x="606" y="33"/>
                        <a:pt x="584" y="33"/>
                      </a:cubicBezTo>
                      <a:cubicBezTo>
                        <a:pt x="583" y="41"/>
                        <a:pt x="582" y="45"/>
                        <a:pt x="581" y="53"/>
                      </a:cubicBezTo>
                      <a:close/>
                      <a:moveTo>
                        <a:pt x="658" y="53"/>
                      </a:moveTo>
                      <a:cubicBezTo>
                        <a:pt x="682" y="53"/>
                        <a:pt x="703" y="53"/>
                        <a:pt x="726" y="53"/>
                      </a:cubicBezTo>
                      <a:cubicBezTo>
                        <a:pt x="724" y="45"/>
                        <a:pt x="724" y="41"/>
                        <a:pt x="722" y="33"/>
                      </a:cubicBezTo>
                      <a:cubicBezTo>
                        <a:pt x="699" y="33"/>
                        <a:pt x="680" y="33"/>
                        <a:pt x="657" y="33"/>
                      </a:cubicBezTo>
                      <a:cubicBezTo>
                        <a:pt x="658" y="41"/>
                        <a:pt x="658" y="45"/>
                        <a:pt x="658" y="53"/>
                      </a:cubicBezTo>
                      <a:close/>
                      <a:moveTo>
                        <a:pt x="736" y="53"/>
                      </a:moveTo>
                      <a:cubicBezTo>
                        <a:pt x="760" y="53"/>
                        <a:pt x="781" y="53"/>
                        <a:pt x="804" y="53"/>
                      </a:cubicBezTo>
                      <a:cubicBezTo>
                        <a:pt x="801" y="45"/>
                        <a:pt x="800" y="41"/>
                        <a:pt x="797" y="33"/>
                      </a:cubicBezTo>
                      <a:cubicBezTo>
                        <a:pt x="774" y="33"/>
                        <a:pt x="754" y="33"/>
                        <a:pt x="732" y="33"/>
                      </a:cubicBezTo>
                      <a:cubicBezTo>
                        <a:pt x="734" y="41"/>
                        <a:pt x="734" y="45"/>
                        <a:pt x="736" y="53"/>
                      </a:cubicBezTo>
                      <a:close/>
                      <a:moveTo>
                        <a:pt x="870" y="33"/>
                      </a:moveTo>
                      <a:cubicBezTo>
                        <a:pt x="847" y="33"/>
                        <a:pt x="827" y="33"/>
                        <a:pt x="804" y="33"/>
                      </a:cubicBezTo>
                      <a:cubicBezTo>
                        <a:pt x="808" y="41"/>
                        <a:pt x="809" y="45"/>
                        <a:pt x="812" y="53"/>
                      </a:cubicBezTo>
                      <a:cubicBezTo>
                        <a:pt x="836" y="53"/>
                        <a:pt x="857" y="53"/>
                        <a:pt x="881" y="53"/>
                      </a:cubicBezTo>
                      <a:cubicBezTo>
                        <a:pt x="877" y="45"/>
                        <a:pt x="874" y="41"/>
                        <a:pt x="870" y="33"/>
                      </a:cubicBezTo>
                      <a:close/>
                      <a:moveTo>
                        <a:pt x="880" y="33"/>
                      </a:moveTo>
                      <a:cubicBezTo>
                        <a:pt x="884" y="41"/>
                        <a:pt x="886" y="45"/>
                        <a:pt x="891" y="53"/>
                      </a:cubicBezTo>
                      <a:cubicBezTo>
                        <a:pt x="915" y="53"/>
                        <a:pt x="936" y="53"/>
                        <a:pt x="960" y="53"/>
                      </a:cubicBezTo>
                      <a:cubicBezTo>
                        <a:pt x="955" y="45"/>
                        <a:pt x="952" y="41"/>
                        <a:pt x="947" y="33"/>
                      </a:cubicBezTo>
                      <a:cubicBezTo>
                        <a:pt x="924" y="33"/>
                        <a:pt x="903" y="33"/>
                        <a:pt x="880" y="33"/>
                      </a:cubicBezTo>
                      <a:close/>
                      <a:moveTo>
                        <a:pt x="1040" y="53"/>
                      </a:moveTo>
                      <a:cubicBezTo>
                        <a:pt x="1034" y="45"/>
                        <a:pt x="1031" y="41"/>
                        <a:pt x="1024" y="33"/>
                      </a:cubicBezTo>
                      <a:cubicBezTo>
                        <a:pt x="1001" y="33"/>
                        <a:pt x="980" y="33"/>
                        <a:pt x="956" y="33"/>
                      </a:cubicBezTo>
                      <a:cubicBezTo>
                        <a:pt x="961" y="41"/>
                        <a:pt x="964" y="45"/>
                        <a:pt x="970" y="53"/>
                      </a:cubicBezTo>
                      <a:cubicBezTo>
                        <a:pt x="994" y="53"/>
                        <a:pt x="1016" y="53"/>
                        <a:pt x="1040" y="53"/>
                      </a:cubicBezTo>
                      <a:close/>
                      <a:moveTo>
                        <a:pt x="1104" y="33"/>
                      </a:moveTo>
                      <a:cubicBezTo>
                        <a:pt x="1080" y="33"/>
                        <a:pt x="1058" y="33"/>
                        <a:pt x="1034" y="33"/>
                      </a:cubicBezTo>
                      <a:cubicBezTo>
                        <a:pt x="1040" y="41"/>
                        <a:pt x="1044" y="45"/>
                        <a:pt x="1050" y="53"/>
                      </a:cubicBezTo>
                      <a:cubicBezTo>
                        <a:pt x="1075" y="53"/>
                        <a:pt x="1097" y="53"/>
                        <a:pt x="1122" y="53"/>
                      </a:cubicBezTo>
                      <a:cubicBezTo>
                        <a:pt x="1115" y="45"/>
                        <a:pt x="1111" y="41"/>
                        <a:pt x="1104" y="33"/>
                      </a:cubicBezTo>
                      <a:close/>
                      <a:moveTo>
                        <a:pt x="1132" y="53"/>
                      </a:moveTo>
                      <a:cubicBezTo>
                        <a:pt x="1157" y="53"/>
                        <a:pt x="1179" y="53"/>
                        <a:pt x="1204" y="53"/>
                      </a:cubicBezTo>
                      <a:cubicBezTo>
                        <a:pt x="1197" y="45"/>
                        <a:pt x="1193" y="41"/>
                        <a:pt x="1185" y="33"/>
                      </a:cubicBezTo>
                      <a:cubicBezTo>
                        <a:pt x="1160" y="33"/>
                        <a:pt x="1139" y="33"/>
                        <a:pt x="1114" y="33"/>
                      </a:cubicBezTo>
                      <a:cubicBezTo>
                        <a:pt x="1121" y="41"/>
                        <a:pt x="1125" y="45"/>
                        <a:pt x="1132" y="53"/>
                      </a:cubicBezTo>
                      <a:close/>
                      <a:moveTo>
                        <a:pt x="195" y="55"/>
                      </a:moveTo>
                      <a:cubicBezTo>
                        <a:pt x="152" y="55"/>
                        <a:pt x="108" y="55"/>
                        <a:pt x="64" y="55"/>
                      </a:cubicBezTo>
                      <a:cubicBezTo>
                        <a:pt x="57" y="64"/>
                        <a:pt x="53" y="68"/>
                        <a:pt x="44" y="76"/>
                      </a:cubicBezTo>
                      <a:cubicBezTo>
                        <a:pt x="89" y="76"/>
                        <a:pt x="134" y="76"/>
                        <a:pt x="178" y="76"/>
                      </a:cubicBezTo>
                      <a:cubicBezTo>
                        <a:pt x="185" y="68"/>
                        <a:pt x="188" y="63"/>
                        <a:pt x="195" y="55"/>
                      </a:cubicBezTo>
                      <a:close/>
                      <a:moveTo>
                        <a:pt x="261" y="76"/>
                      </a:moveTo>
                      <a:cubicBezTo>
                        <a:pt x="267" y="68"/>
                        <a:pt x="270" y="63"/>
                        <a:pt x="275" y="55"/>
                      </a:cubicBezTo>
                      <a:cubicBezTo>
                        <a:pt x="251" y="55"/>
                        <a:pt x="229" y="55"/>
                        <a:pt x="204" y="55"/>
                      </a:cubicBezTo>
                      <a:cubicBezTo>
                        <a:pt x="197" y="63"/>
                        <a:pt x="194" y="68"/>
                        <a:pt x="187" y="76"/>
                      </a:cubicBezTo>
                      <a:cubicBezTo>
                        <a:pt x="213" y="76"/>
                        <a:pt x="235" y="76"/>
                        <a:pt x="261" y="76"/>
                      </a:cubicBezTo>
                      <a:close/>
                      <a:moveTo>
                        <a:pt x="355" y="55"/>
                      </a:moveTo>
                      <a:cubicBezTo>
                        <a:pt x="331" y="55"/>
                        <a:pt x="310" y="55"/>
                        <a:pt x="285" y="55"/>
                      </a:cubicBezTo>
                      <a:cubicBezTo>
                        <a:pt x="280" y="63"/>
                        <a:pt x="277" y="68"/>
                        <a:pt x="271" y="76"/>
                      </a:cubicBezTo>
                      <a:cubicBezTo>
                        <a:pt x="296" y="76"/>
                        <a:pt x="318" y="76"/>
                        <a:pt x="343" y="76"/>
                      </a:cubicBezTo>
                      <a:cubicBezTo>
                        <a:pt x="348" y="68"/>
                        <a:pt x="351" y="63"/>
                        <a:pt x="355" y="55"/>
                      </a:cubicBezTo>
                      <a:close/>
                      <a:moveTo>
                        <a:pt x="435" y="55"/>
                      </a:moveTo>
                      <a:cubicBezTo>
                        <a:pt x="411" y="55"/>
                        <a:pt x="390" y="55"/>
                        <a:pt x="366" y="55"/>
                      </a:cubicBezTo>
                      <a:cubicBezTo>
                        <a:pt x="361" y="63"/>
                        <a:pt x="359" y="68"/>
                        <a:pt x="354" y="76"/>
                      </a:cubicBezTo>
                      <a:cubicBezTo>
                        <a:pt x="379" y="76"/>
                        <a:pt x="401" y="76"/>
                        <a:pt x="426" y="76"/>
                      </a:cubicBezTo>
                      <a:cubicBezTo>
                        <a:pt x="430" y="68"/>
                        <a:pt x="431" y="63"/>
                        <a:pt x="435" y="55"/>
                      </a:cubicBezTo>
                      <a:close/>
                      <a:moveTo>
                        <a:pt x="513" y="55"/>
                      </a:moveTo>
                      <a:cubicBezTo>
                        <a:pt x="489" y="55"/>
                        <a:pt x="468" y="55"/>
                        <a:pt x="445" y="55"/>
                      </a:cubicBezTo>
                      <a:cubicBezTo>
                        <a:pt x="441" y="63"/>
                        <a:pt x="440" y="68"/>
                        <a:pt x="436" y="76"/>
                      </a:cubicBezTo>
                      <a:cubicBezTo>
                        <a:pt x="461" y="76"/>
                        <a:pt x="483" y="76"/>
                        <a:pt x="507" y="76"/>
                      </a:cubicBezTo>
                      <a:cubicBezTo>
                        <a:pt x="510" y="67"/>
                        <a:pt x="511" y="63"/>
                        <a:pt x="513" y="55"/>
                      </a:cubicBezTo>
                      <a:close/>
                      <a:moveTo>
                        <a:pt x="591" y="55"/>
                      </a:moveTo>
                      <a:cubicBezTo>
                        <a:pt x="567" y="55"/>
                        <a:pt x="546" y="55"/>
                        <a:pt x="523" y="55"/>
                      </a:cubicBezTo>
                      <a:cubicBezTo>
                        <a:pt x="521" y="63"/>
                        <a:pt x="520" y="67"/>
                        <a:pt x="518" y="76"/>
                      </a:cubicBezTo>
                      <a:cubicBezTo>
                        <a:pt x="542" y="76"/>
                        <a:pt x="564" y="76"/>
                        <a:pt x="589" y="76"/>
                      </a:cubicBezTo>
                      <a:cubicBezTo>
                        <a:pt x="590" y="67"/>
                        <a:pt x="590" y="63"/>
                        <a:pt x="591" y="55"/>
                      </a:cubicBezTo>
                      <a:close/>
                      <a:moveTo>
                        <a:pt x="668" y="55"/>
                      </a:moveTo>
                      <a:cubicBezTo>
                        <a:pt x="644" y="55"/>
                        <a:pt x="623" y="55"/>
                        <a:pt x="600" y="55"/>
                      </a:cubicBezTo>
                      <a:cubicBezTo>
                        <a:pt x="599" y="63"/>
                        <a:pt x="599" y="67"/>
                        <a:pt x="598" y="76"/>
                      </a:cubicBezTo>
                      <a:cubicBezTo>
                        <a:pt x="623" y="76"/>
                        <a:pt x="645" y="76"/>
                        <a:pt x="669" y="76"/>
                      </a:cubicBezTo>
                      <a:cubicBezTo>
                        <a:pt x="669" y="67"/>
                        <a:pt x="668" y="63"/>
                        <a:pt x="668" y="55"/>
                      </a:cubicBezTo>
                      <a:close/>
                      <a:moveTo>
                        <a:pt x="745" y="55"/>
                      </a:moveTo>
                      <a:cubicBezTo>
                        <a:pt x="722" y="55"/>
                        <a:pt x="701" y="55"/>
                        <a:pt x="677" y="55"/>
                      </a:cubicBezTo>
                      <a:cubicBezTo>
                        <a:pt x="678" y="63"/>
                        <a:pt x="679" y="67"/>
                        <a:pt x="679" y="76"/>
                      </a:cubicBezTo>
                      <a:cubicBezTo>
                        <a:pt x="704" y="76"/>
                        <a:pt x="726" y="76"/>
                        <a:pt x="750" y="76"/>
                      </a:cubicBezTo>
                      <a:cubicBezTo>
                        <a:pt x="748" y="67"/>
                        <a:pt x="747" y="63"/>
                        <a:pt x="745" y="55"/>
                      </a:cubicBezTo>
                      <a:close/>
                      <a:moveTo>
                        <a:pt x="824" y="55"/>
                      </a:moveTo>
                      <a:cubicBezTo>
                        <a:pt x="800" y="55"/>
                        <a:pt x="779" y="55"/>
                        <a:pt x="756" y="55"/>
                      </a:cubicBezTo>
                      <a:cubicBezTo>
                        <a:pt x="758" y="63"/>
                        <a:pt x="759" y="67"/>
                        <a:pt x="761" y="76"/>
                      </a:cubicBezTo>
                      <a:cubicBezTo>
                        <a:pt x="786" y="76"/>
                        <a:pt x="808" y="76"/>
                        <a:pt x="832" y="76"/>
                      </a:cubicBezTo>
                      <a:cubicBezTo>
                        <a:pt x="829" y="67"/>
                        <a:pt x="827" y="63"/>
                        <a:pt x="824" y="55"/>
                      </a:cubicBezTo>
                      <a:close/>
                      <a:moveTo>
                        <a:pt x="912" y="75"/>
                      </a:moveTo>
                      <a:cubicBezTo>
                        <a:pt x="908" y="67"/>
                        <a:pt x="906" y="63"/>
                        <a:pt x="901" y="55"/>
                      </a:cubicBezTo>
                      <a:cubicBezTo>
                        <a:pt x="877" y="55"/>
                        <a:pt x="856" y="55"/>
                        <a:pt x="832" y="55"/>
                      </a:cubicBezTo>
                      <a:cubicBezTo>
                        <a:pt x="836" y="63"/>
                        <a:pt x="837" y="67"/>
                        <a:pt x="841" y="76"/>
                      </a:cubicBezTo>
                      <a:cubicBezTo>
                        <a:pt x="866" y="76"/>
                        <a:pt x="888" y="75"/>
                        <a:pt x="912" y="75"/>
                      </a:cubicBezTo>
                      <a:close/>
                      <a:moveTo>
                        <a:pt x="981" y="55"/>
                      </a:moveTo>
                      <a:cubicBezTo>
                        <a:pt x="957" y="55"/>
                        <a:pt x="935" y="55"/>
                        <a:pt x="911" y="55"/>
                      </a:cubicBezTo>
                      <a:cubicBezTo>
                        <a:pt x="916" y="63"/>
                        <a:pt x="918" y="67"/>
                        <a:pt x="923" y="75"/>
                      </a:cubicBezTo>
                      <a:cubicBezTo>
                        <a:pt x="948" y="75"/>
                        <a:pt x="970" y="75"/>
                        <a:pt x="995" y="75"/>
                      </a:cubicBezTo>
                      <a:cubicBezTo>
                        <a:pt x="990" y="67"/>
                        <a:pt x="987" y="63"/>
                        <a:pt x="981" y="55"/>
                      </a:cubicBezTo>
                      <a:close/>
                      <a:moveTo>
                        <a:pt x="1078" y="75"/>
                      </a:moveTo>
                      <a:cubicBezTo>
                        <a:pt x="1072" y="67"/>
                        <a:pt x="1068" y="63"/>
                        <a:pt x="1062" y="55"/>
                      </a:cubicBezTo>
                      <a:cubicBezTo>
                        <a:pt x="1037" y="55"/>
                        <a:pt x="1015" y="55"/>
                        <a:pt x="990" y="55"/>
                      </a:cubicBezTo>
                      <a:cubicBezTo>
                        <a:pt x="996" y="63"/>
                        <a:pt x="999" y="67"/>
                        <a:pt x="1005" y="75"/>
                      </a:cubicBezTo>
                      <a:cubicBezTo>
                        <a:pt x="1030" y="75"/>
                        <a:pt x="1053" y="75"/>
                        <a:pt x="1078" y="75"/>
                      </a:cubicBezTo>
                      <a:close/>
                      <a:moveTo>
                        <a:pt x="1088" y="75"/>
                      </a:moveTo>
                      <a:cubicBezTo>
                        <a:pt x="1134" y="75"/>
                        <a:pt x="1180" y="75"/>
                        <a:pt x="1226" y="75"/>
                      </a:cubicBezTo>
                      <a:cubicBezTo>
                        <a:pt x="1218" y="67"/>
                        <a:pt x="1214" y="63"/>
                        <a:pt x="1207" y="55"/>
                      </a:cubicBezTo>
                      <a:cubicBezTo>
                        <a:pt x="1162" y="55"/>
                        <a:pt x="1117" y="55"/>
                        <a:pt x="1072" y="55"/>
                      </a:cubicBezTo>
                      <a:cubicBezTo>
                        <a:pt x="1078" y="63"/>
                        <a:pt x="1082" y="67"/>
                        <a:pt x="1088" y="75"/>
                      </a:cubicBezTo>
                      <a:close/>
                      <a:moveTo>
                        <a:pt x="221" y="78"/>
                      </a:moveTo>
                      <a:cubicBezTo>
                        <a:pt x="161" y="78"/>
                        <a:pt x="102" y="78"/>
                        <a:pt x="43" y="79"/>
                      </a:cubicBezTo>
                      <a:cubicBezTo>
                        <a:pt x="34" y="87"/>
                        <a:pt x="30" y="92"/>
                        <a:pt x="22" y="100"/>
                      </a:cubicBezTo>
                      <a:cubicBezTo>
                        <a:pt x="83" y="100"/>
                        <a:pt x="144" y="100"/>
                        <a:pt x="204" y="100"/>
                      </a:cubicBezTo>
                      <a:cubicBezTo>
                        <a:pt x="211" y="91"/>
                        <a:pt x="214" y="87"/>
                        <a:pt x="221" y="78"/>
                      </a:cubicBezTo>
                      <a:close/>
                      <a:moveTo>
                        <a:pt x="289" y="100"/>
                      </a:moveTo>
                      <a:cubicBezTo>
                        <a:pt x="295" y="91"/>
                        <a:pt x="297" y="87"/>
                        <a:pt x="303" y="78"/>
                      </a:cubicBezTo>
                      <a:cubicBezTo>
                        <a:pt x="277" y="78"/>
                        <a:pt x="255" y="78"/>
                        <a:pt x="230" y="78"/>
                      </a:cubicBezTo>
                      <a:cubicBezTo>
                        <a:pt x="223" y="87"/>
                        <a:pt x="220" y="91"/>
                        <a:pt x="214" y="100"/>
                      </a:cubicBezTo>
                      <a:cubicBezTo>
                        <a:pt x="240" y="100"/>
                        <a:pt x="263" y="100"/>
                        <a:pt x="289" y="100"/>
                      </a:cubicBezTo>
                      <a:close/>
                      <a:moveTo>
                        <a:pt x="313" y="78"/>
                      </a:moveTo>
                      <a:cubicBezTo>
                        <a:pt x="308" y="87"/>
                        <a:pt x="305" y="91"/>
                        <a:pt x="300" y="99"/>
                      </a:cubicBezTo>
                      <a:cubicBezTo>
                        <a:pt x="326" y="99"/>
                        <a:pt x="349" y="99"/>
                        <a:pt x="375" y="99"/>
                      </a:cubicBezTo>
                      <a:cubicBezTo>
                        <a:pt x="379" y="91"/>
                        <a:pt x="381" y="87"/>
                        <a:pt x="385" y="78"/>
                      </a:cubicBezTo>
                      <a:cubicBezTo>
                        <a:pt x="360" y="78"/>
                        <a:pt x="338" y="78"/>
                        <a:pt x="313" y="78"/>
                      </a:cubicBezTo>
                      <a:close/>
                      <a:moveTo>
                        <a:pt x="468" y="78"/>
                      </a:moveTo>
                      <a:cubicBezTo>
                        <a:pt x="443" y="78"/>
                        <a:pt x="421" y="78"/>
                        <a:pt x="396" y="78"/>
                      </a:cubicBezTo>
                      <a:cubicBezTo>
                        <a:pt x="392" y="87"/>
                        <a:pt x="390" y="91"/>
                        <a:pt x="386" y="99"/>
                      </a:cubicBezTo>
                      <a:cubicBezTo>
                        <a:pt x="412" y="99"/>
                        <a:pt x="435" y="99"/>
                        <a:pt x="461" y="99"/>
                      </a:cubicBezTo>
                      <a:cubicBezTo>
                        <a:pt x="464" y="91"/>
                        <a:pt x="465" y="87"/>
                        <a:pt x="468" y="78"/>
                      </a:cubicBezTo>
                      <a:close/>
                      <a:moveTo>
                        <a:pt x="550" y="78"/>
                      </a:moveTo>
                      <a:cubicBezTo>
                        <a:pt x="525" y="78"/>
                        <a:pt x="503" y="78"/>
                        <a:pt x="478" y="78"/>
                      </a:cubicBezTo>
                      <a:cubicBezTo>
                        <a:pt x="475" y="87"/>
                        <a:pt x="474" y="91"/>
                        <a:pt x="471" y="99"/>
                      </a:cubicBezTo>
                      <a:cubicBezTo>
                        <a:pt x="497" y="99"/>
                        <a:pt x="520" y="99"/>
                        <a:pt x="546" y="99"/>
                      </a:cubicBezTo>
                      <a:cubicBezTo>
                        <a:pt x="547" y="91"/>
                        <a:pt x="548" y="86"/>
                        <a:pt x="550" y="78"/>
                      </a:cubicBezTo>
                      <a:close/>
                      <a:moveTo>
                        <a:pt x="560" y="78"/>
                      </a:moveTo>
                      <a:cubicBezTo>
                        <a:pt x="559" y="86"/>
                        <a:pt x="558" y="91"/>
                        <a:pt x="557" y="99"/>
                      </a:cubicBezTo>
                      <a:cubicBezTo>
                        <a:pt x="583" y="99"/>
                        <a:pt x="605" y="99"/>
                        <a:pt x="631" y="99"/>
                      </a:cubicBezTo>
                      <a:cubicBezTo>
                        <a:pt x="631" y="91"/>
                        <a:pt x="631" y="86"/>
                        <a:pt x="631" y="78"/>
                      </a:cubicBezTo>
                      <a:cubicBezTo>
                        <a:pt x="607" y="78"/>
                        <a:pt x="585" y="78"/>
                        <a:pt x="560" y="78"/>
                      </a:cubicBezTo>
                      <a:close/>
                      <a:moveTo>
                        <a:pt x="715" y="99"/>
                      </a:moveTo>
                      <a:cubicBezTo>
                        <a:pt x="714" y="90"/>
                        <a:pt x="713" y="86"/>
                        <a:pt x="712" y="78"/>
                      </a:cubicBezTo>
                      <a:cubicBezTo>
                        <a:pt x="687" y="78"/>
                        <a:pt x="665" y="78"/>
                        <a:pt x="641" y="78"/>
                      </a:cubicBezTo>
                      <a:cubicBezTo>
                        <a:pt x="641" y="86"/>
                        <a:pt x="641" y="91"/>
                        <a:pt x="641" y="99"/>
                      </a:cubicBezTo>
                      <a:cubicBezTo>
                        <a:pt x="667" y="99"/>
                        <a:pt x="690" y="99"/>
                        <a:pt x="715" y="99"/>
                      </a:cubicBezTo>
                      <a:close/>
                      <a:moveTo>
                        <a:pt x="801" y="99"/>
                      </a:moveTo>
                      <a:cubicBezTo>
                        <a:pt x="798" y="90"/>
                        <a:pt x="796" y="86"/>
                        <a:pt x="794" y="78"/>
                      </a:cubicBezTo>
                      <a:cubicBezTo>
                        <a:pt x="769" y="78"/>
                        <a:pt x="747" y="78"/>
                        <a:pt x="722" y="78"/>
                      </a:cubicBezTo>
                      <a:cubicBezTo>
                        <a:pt x="724" y="86"/>
                        <a:pt x="725" y="90"/>
                        <a:pt x="726" y="99"/>
                      </a:cubicBezTo>
                      <a:cubicBezTo>
                        <a:pt x="752" y="99"/>
                        <a:pt x="775" y="99"/>
                        <a:pt x="801" y="99"/>
                      </a:cubicBezTo>
                      <a:close/>
                      <a:moveTo>
                        <a:pt x="887" y="98"/>
                      </a:moveTo>
                      <a:cubicBezTo>
                        <a:pt x="882" y="90"/>
                        <a:pt x="880" y="86"/>
                        <a:pt x="876" y="78"/>
                      </a:cubicBezTo>
                      <a:cubicBezTo>
                        <a:pt x="851" y="78"/>
                        <a:pt x="829" y="78"/>
                        <a:pt x="804" y="78"/>
                      </a:cubicBezTo>
                      <a:cubicBezTo>
                        <a:pt x="807" y="86"/>
                        <a:pt x="809" y="90"/>
                        <a:pt x="812" y="99"/>
                      </a:cubicBezTo>
                      <a:cubicBezTo>
                        <a:pt x="838" y="99"/>
                        <a:pt x="861" y="98"/>
                        <a:pt x="887" y="98"/>
                      </a:cubicBezTo>
                      <a:close/>
                      <a:moveTo>
                        <a:pt x="970" y="98"/>
                      </a:moveTo>
                      <a:cubicBezTo>
                        <a:pt x="965" y="90"/>
                        <a:pt x="962" y="86"/>
                        <a:pt x="957" y="78"/>
                      </a:cubicBezTo>
                      <a:cubicBezTo>
                        <a:pt x="932" y="78"/>
                        <a:pt x="910" y="78"/>
                        <a:pt x="885" y="78"/>
                      </a:cubicBezTo>
                      <a:cubicBezTo>
                        <a:pt x="889" y="86"/>
                        <a:pt x="891" y="90"/>
                        <a:pt x="895" y="98"/>
                      </a:cubicBezTo>
                      <a:cubicBezTo>
                        <a:pt x="921" y="98"/>
                        <a:pt x="944" y="98"/>
                        <a:pt x="970" y="98"/>
                      </a:cubicBezTo>
                      <a:close/>
                      <a:moveTo>
                        <a:pt x="1057" y="98"/>
                      </a:moveTo>
                      <a:cubicBezTo>
                        <a:pt x="1050" y="90"/>
                        <a:pt x="1047" y="86"/>
                        <a:pt x="1041" y="77"/>
                      </a:cubicBezTo>
                      <a:cubicBezTo>
                        <a:pt x="1015" y="77"/>
                        <a:pt x="993" y="77"/>
                        <a:pt x="968" y="78"/>
                      </a:cubicBezTo>
                      <a:cubicBezTo>
                        <a:pt x="973" y="86"/>
                        <a:pt x="976" y="90"/>
                        <a:pt x="981" y="98"/>
                      </a:cubicBezTo>
                      <a:cubicBezTo>
                        <a:pt x="1007" y="98"/>
                        <a:pt x="1031" y="98"/>
                        <a:pt x="1057" y="98"/>
                      </a:cubicBezTo>
                      <a:close/>
                      <a:moveTo>
                        <a:pt x="1066" y="98"/>
                      </a:moveTo>
                      <a:cubicBezTo>
                        <a:pt x="1127" y="98"/>
                        <a:pt x="1187" y="98"/>
                        <a:pt x="1248" y="98"/>
                      </a:cubicBezTo>
                      <a:cubicBezTo>
                        <a:pt x="1241" y="90"/>
                        <a:pt x="1235" y="84"/>
                        <a:pt x="1228" y="77"/>
                      </a:cubicBezTo>
                      <a:cubicBezTo>
                        <a:pt x="1169" y="77"/>
                        <a:pt x="1110" y="77"/>
                        <a:pt x="1050" y="77"/>
                      </a:cubicBezTo>
                      <a:cubicBezTo>
                        <a:pt x="1057" y="86"/>
                        <a:pt x="1060" y="90"/>
                        <a:pt x="1066" y="98"/>
                      </a:cubicBezTo>
                      <a:close/>
                      <a:moveTo>
                        <a:pt x="20" y="103"/>
                      </a:moveTo>
                      <a:cubicBezTo>
                        <a:pt x="12" y="112"/>
                        <a:pt x="8" y="116"/>
                        <a:pt x="0" y="125"/>
                      </a:cubicBezTo>
                      <a:cubicBezTo>
                        <a:pt x="26" y="125"/>
                        <a:pt x="50" y="125"/>
                        <a:pt x="76" y="125"/>
                      </a:cubicBezTo>
                      <a:cubicBezTo>
                        <a:pt x="84" y="116"/>
                        <a:pt x="88" y="112"/>
                        <a:pt x="96" y="103"/>
                      </a:cubicBezTo>
                      <a:cubicBezTo>
                        <a:pt x="69" y="103"/>
                        <a:pt x="46" y="103"/>
                        <a:pt x="20" y="103"/>
                      </a:cubicBezTo>
                      <a:close/>
                      <a:moveTo>
                        <a:pt x="104" y="103"/>
                      </a:moveTo>
                      <a:cubicBezTo>
                        <a:pt x="96" y="112"/>
                        <a:pt x="93" y="116"/>
                        <a:pt x="85" y="125"/>
                      </a:cubicBezTo>
                      <a:cubicBezTo>
                        <a:pt x="112" y="125"/>
                        <a:pt x="135" y="125"/>
                        <a:pt x="162" y="125"/>
                      </a:cubicBezTo>
                      <a:cubicBezTo>
                        <a:pt x="169" y="116"/>
                        <a:pt x="172" y="112"/>
                        <a:pt x="180" y="102"/>
                      </a:cubicBezTo>
                      <a:cubicBezTo>
                        <a:pt x="153" y="102"/>
                        <a:pt x="130" y="103"/>
                        <a:pt x="104" y="103"/>
                      </a:cubicBezTo>
                      <a:close/>
                      <a:moveTo>
                        <a:pt x="173" y="125"/>
                      </a:moveTo>
                      <a:cubicBezTo>
                        <a:pt x="200" y="125"/>
                        <a:pt x="224" y="125"/>
                        <a:pt x="251" y="125"/>
                      </a:cubicBezTo>
                      <a:cubicBezTo>
                        <a:pt x="257" y="116"/>
                        <a:pt x="260" y="111"/>
                        <a:pt x="266" y="102"/>
                      </a:cubicBezTo>
                      <a:cubicBezTo>
                        <a:pt x="239" y="102"/>
                        <a:pt x="216" y="102"/>
                        <a:pt x="190" y="102"/>
                      </a:cubicBezTo>
                      <a:cubicBezTo>
                        <a:pt x="183" y="112"/>
                        <a:pt x="179" y="116"/>
                        <a:pt x="173" y="125"/>
                      </a:cubicBezTo>
                      <a:close/>
                      <a:moveTo>
                        <a:pt x="262" y="124"/>
                      </a:moveTo>
                      <a:cubicBezTo>
                        <a:pt x="296" y="124"/>
                        <a:pt x="329" y="124"/>
                        <a:pt x="363" y="124"/>
                      </a:cubicBezTo>
                      <a:cubicBezTo>
                        <a:pt x="367" y="116"/>
                        <a:pt x="369" y="111"/>
                        <a:pt x="374" y="102"/>
                      </a:cubicBezTo>
                      <a:cubicBezTo>
                        <a:pt x="341" y="102"/>
                        <a:pt x="309" y="102"/>
                        <a:pt x="277" y="102"/>
                      </a:cubicBezTo>
                      <a:cubicBezTo>
                        <a:pt x="271" y="111"/>
                        <a:pt x="268" y="116"/>
                        <a:pt x="262" y="124"/>
                      </a:cubicBezTo>
                      <a:close/>
                      <a:moveTo>
                        <a:pt x="385" y="102"/>
                      </a:moveTo>
                      <a:cubicBezTo>
                        <a:pt x="381" y="111"/>
                        <a:pt x="379" y="116"/>
                        <a:pt x="375" y="124"/>
                      </a:cubicBezTo>
                      <a:cubicBezTo>
                        <a:pt x="519" y="124"/>
                        <a:pt x="664" y="124"/>
                        <a:pt x="809" y="124"/>
                      </a:cubicBezTo>
                      <a:cubicBezTo>
                        <a:pt x="806" y="115"/>
                        <a:pt x="804" y="110"/>
                        <a:pt x="801" y="101"/>
                      </a:cubicBezTo>
                      <a:cubicBezTo>
                        <a:pt x="663" y="102"/>
                        <a:pt x="524" y="102"/>
                        <a:pt x="385" y="102"/>
                      </a:cubicBezTo>
                      <a:close/>
                      <a:moveTo>
                        <a:pt x="812" y="101"/>
                      </a:moveTo>
                      <a:cubicBezTo>
                        <a:pt x="815" y="110"/>
                        <a:pt x="817" y="115"/>
                        <a:pt x="820" y="123"/>
                      </a:cubicBezTo>
                      <a:cubicBezTo>
                        <a:pt x="853" y="123"/>
                        <a:pt x="887" y="123"/>
                        <a:pt x="920" y="123"/>
                      </a:cubicBezTo>
                      <a:cubicBezTo>
                        <a:pt x="915" y="114"/>
                        <a:pt x="913" y="110"/>
                        <a:pt x="908" y="101"/>
                      </a:cubicBezTo>
                      <a:cubicBezTo>
                        <a:pt x="876" y="101"/>
                        <a:pt x="844" y="101"/>
                        <a:pt x="812" y="101"/>
                      </a:cubicBezTo>
                      <a:close/>
                      <a:moveTo>
                        <a:pt x="918" y="101"/>
                      </a:moveTo>
                      <a:cubicBezTo>
                        <a:pt x="923" y="110"/>
                        <a:pt x="925" y="114"/>
                        <a:pt x="930" y="123"/>
                      </a:cubicBezTo>
                      <a:cubicBezTo>
                        <a:pt x="957" y="123"/>
                        <a:pt x="981" y="123"/>
                        <a:pt x="1008" y="123"/>
                      </a:cubicBezTo>
                      <a:cubicBezTo>
                        <a:pt x="1002" y="114"/>
                        <a:pt x="999" y="110"/>
                        <a:pt x="993" y="101"/>
                      </a:cubicBezTo>
                      <a:cubicBezTo>
                        <a:pt x="967" y="101"/>
                        <a:pt x="944" y="101"/>
                        <a:pt x="918" y="101"/>
                      </a:cubicBezTo>
                      <a:close/>
                      <a:moveTo>
                        <a:pt x="1010" y="113"/>
                      </a:moveTo>
                      <a:cubicBezTo>
                        <a:pt x="1012" y="117"/>
                        <a:pt x="1014" y="119"/>
                        <a:pt x="1017" y="123"/>
                      </a:cubicBezTo>
                      <a:cubicBezTo>
                        <a:pt x="1044" y="123"/>
                        <a:pt x="1068" y="123"/>
                        <a:pt x="1096" y="123"/>
                      </a:cubicBezTo>
                      <a:cubicBezTo>
                        <a:pt x="1092" y="119"/>
                        <a:pt x="1091" y="117"/>
                        <a:pt x="1088" y="113"/>
                      </a:cubicBezTo>
                      <a:cubicBezTo>
                        <a:pt x="1061" y="113"/>
                        <a:pt x="1037" y="113"/>
                        <a:pt x="1010" y="113"/>
                      </a:cubicBezTo>
                      <a:close/>
                      <a:moveTo>
                        <a:pt x="1162" y="100"/>
                      </a:moveTo>
                      <a:cubicBezTo>
                        <a:pt x="1136" y="100"/>
                        <a:pt x="1113" y="100"/>
                        <a:pt x="1087" y="100"/>
                      </a:cubicBezTo>
                      <a:cubicBezTo>
                        <a:pt x="1090" y="104"/>
                        <a:pt x="1092" y="106"/>
                        <a:pt x="1095" y="110"/>
                      </a:cubicBezTo>
                      <a:cubicBezTo>
                        <a:pt x="1121" y="110"/>
                        <a:pt x="1145" y="110"/>
                        <a:pt x="1171" y="110"/>
                      </a:cubicBezTo>
                      <a:cubicBezTo>
                        <a:pt x="1168" y="106"/>
                        <a:pt x="1166" y="104"/>
                        <a:pt x="1162" y="100"/>
                      </a:cubicBezTo>
                      <a:close/>
                      <a:moveTo>
                        <a:pt x="1097" y="113"/>
                      </a:moveTo>
                      <a:cubicBezTo>
                        <a:pt x="1100" y="117"/>
                        <a:pt x="1102" y="119"/>
                        <a:pt x="1105" y="123"/>
                      </a:cubicBezTo>
                      <a:cubicBezTo>
                        <a:pt x="1131" y="123"/>
                        <a:pt x="1157" y="123"/>
                        <a:pt x="1183" y="123"/>
                      </a:cubicBezTo>
                      <a:cubicBezTo>
                        <a:pt x="1179" y="119"/>
                        <a:pt x="1177" y="117"/>
                        <a:pt x="1174" y="113"/>
                      </a:cubicBezTo>
                      <a:cubicBezTo>
                        <a:pt x="1147" y="113"/>
                        <a:pt x="1124" y="113"/>
                        <a:pt x="1097" y="113"/>
                      </a:cubicBezTo>
                      <a:close/>
                      <a:moveTo>
                        <a:pt x="1263" y="113"/>
                      </a:moveTo>
                      <a:cubicBezTo>
                        <a:pt x="1235" y="113"/>
                        <a:pt x="1211" y="113"/>
                        <a:pt x="1184" y="113"/>
                      </a:cubicBezTo>
                      <a:cubicBezTo>
                        <a:pt x="1187" y="117"/>
                        <a:pt x="1189" y="119"/>
                        <a:pt x="1192" y="123"/>
                      </a:cubicBezTo>
                      <a:cubicBezTo>
                        <a:pt x="1219" y="123"/>
                        <a:pt x="1246" y="123"/>
                        <a:pt x="1272" y="123"/>
                      </a:cubicBezTo>
                      <a:cubicBezTo>
                        <a:pt x="1269" y="119"/>
                        <a:pt x="1267" y="117"/>
                        <a:pt x="1263" y="113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1A1812"/>
                    </a:solidFill>
                  </a:endParaRPr>
                </a:p>
              </p:txBody>
            </p:sp>
          </p:grpSp>
        </p:grp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F883067A-3AB9-4BB2-BA96-540A0F95FB5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75566" y="3173067"/>
              <a:ext cx="15767" cy="15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A1812"/>
                </a:solidFill>
              </a:endParaRPr>
            </a:p>
          </p:txBody>
        </p:sp>
        <p:sp>
          <p:nvSpPr>
            <p:cNvPr id="79" name="Rechteck 266">
              <a:extLst>
                <a:ext uri="{FF2B5EF4-FFF2-40B4-BE49-F238E27FC236}">
                  <a16:creationId xmlns:a16="http://schemas.microsoft.com/office/drawing/2014/main" id="{5E606B45-7408-4D10-A2A1-9EA3A7AE488A}"/>
                </a:ext>
              </a:extLst>
            </p:cNvPr>
            <p:cNvSpPr/>
            <p:nvPr/>
          </p:nvSpPr>
          <p:spPr bwMode="gray">
            <a:xfrm>
              <a:off x="6017190" y="1080050"/>
              <a:ext cx="1481278" cy="104345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Unsupervised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Machine Learning Algorithm</a:t>
              </a:r>
            </a:p>
          </p:txBody>
        </p:sp>
      </p:grpSp>
      <p:sp>
        <p:nvSpPr>
          <p:cNvPr id="113" name="Rectangle 115">
            <a:extLst>
              <a:ext uri="{FF2B5EF4-FFF2-40B4-BE49-F238E27FC236}">
                <a16:creationId xmlns:a16="http://schemas.microsoft.com/office/drawing/2014/main" id="{7874BB12-FFC6-471E-A169-8D2ACE69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40" y="5850431"/>
            <a:ext cx="8313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</a:p>
          <a:p>
            <a:r>
              <a:rPr lang="en-US" sz="1200" i="1" dirty="0">
                <a:solidFill>
                  <a:schemeClr val="accent4">
                    <a:lumMod val="10000"/>
                  </a:schemeClr>
                </a:solidFill>
                <a:cs typeface="Open Sans Light"/>
              </a:rPr>
              <a:t>HNG: High Need Group, members with 2 or more critical chronic conditions or with 6 or more general chronic conditions</a:t>
            </a:r>
            <a:endParaRPr lang="en-US" sz="1200" dirty="0"/>
          </a:p>
        </p:txBody>
      </p:sp>
      <p:pic>
        <p:nvPicPr>
          <p:cNvPr id="2" name="Picture 1" descr="Man and woman">
            <a:extLst>
              <a:ext uri="{FF2B5EF4-FFF2-40B4-BE49-F238E27FC236}">
                <a16:creationId xmlns:a16="http://schemas.microsoft.com/office/drawing/2014/main" id="{BEDD81ED-ACD6-4DAB-8FFE-7C5E934CA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026" y="3132440"/>
            <a:ext cx="894057" cy="894057"/>
          </a:xfrm>
          <a:prstGeom prst="rect">
            <a:avLst/>
          </a:prstGeom>
          <a:noFill/>
        </p:spPr>
      </p:pic>
      <p:pic>
        <p:nvPicPr>
          <p:cNvPr id="115" name="Picture 1" descr="Man">
            <a:extLst>
              <a:ext uri="{FF2B5EF4-FFF2-40B4-BE49-F238E27FC236}">
                <a16:creationId xmlns:a16="http://schemas.microsoft.com/office/drawing/2014/main" id="{850C8495-B121-45F2-A81F-A1290BB47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489" y="4518488"/>
            <a:ext cx="787056" cy="787056"/>
          </a:xfrm>
          <a:prstGeom prst="rect">
            <a:avLst/>
          </a:prstGeom>
          <a:noFill/>
        </p:spPr>
      </p:pic>
      <p:pic>
        <p:nvPicPr>
          <p:cNvPr id="116" name="Picture 1" descr="Group of men">
            <a:extLst>
              <a:ext uri="{FF2B5EF4-FFF2-40B4-BE49-F238E27FC236}">
                <a16:creationId xmlns:a16="http://schemas.microsoft.com/office/drawing/2014/main" id="{54E08424-0580-4B23-846A-BDD3BCA6F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9895" y="1727768"/>
            <a:ext cx="815481" cy="815481"/>
          </a:xfrm>
          <a:prstGeom prst="rect">
            <a:avLst/>
          </a:prstGeom>
          <a:noFill/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AD6F1C-11DE-40E5-886E-EAA4DFB4383F}"/>
              </a:ext>
            </a:extLst>
          </p:cNvPr>
          <p:cNvCxnSpPr>
            <a:cxnSpLocks/>
          </p:cNvCxnSpPr>
          <p:nvPr/>
        </p:nvCxnSpPr>
        <p:spPr>
          <a:xfrm flipH="1" flipV="1">
            <a:off x="8371649" y="2989362"/>
            <a:ext cx="3197391" cy="1183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40B691A-5968-419E-B5C1-47B8222231F1}"/>
              </a:ext>
            </a:extLst>
          </p:cNvPr>
          <p:cNvCxnSpPr>
            <a:cxnSpLocks/>
          </p:cNvCxnSpPr>
          <p:nvPr/>
        </p:nvCxnSpPr>
        <p:spPr>
          <a:xfrm flipH="1">
            <a:off x="8446922" y="4542572"/>
            <a:ext cx="3118675" cy="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">
            <a:extLst>
              <a:ext uri="{FF2B5EF4-FFF2-40B4-BE49-F238E27FC236}">
                <a16:creationId xmlns:a16="http://schemas.microsoft.com/office/drawing/2014/main" id="{9D811055-1205-4B37-8647-D0871E56FE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753" y="1219200"/>
            <a:ext cx="11373329" cy="290545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62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Predicted Veteran Profiling – New York</a:t>
            </a:r>
          </a:p>
          <a:p>
            <a:pPr lvl="0">
              <a:defRPr/>
            </a:pPr>
            <a:r>
              <a:rPr lang="en-US" sz="1600" i="1" dirty="0">
                <a:solidFill>
                  <a:srgbClr val="CC0000"/>
                </a:solidFill>
              </a:rPr>
              <a:t>Stratify the predicted veterans based on their health conditions, utilizations, demographic factors.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45717" cy="707886"/>
            <a:chOff x="-1706746" y="1081861"/>
            <a:chExt cx="745717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74571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974990" y="1265934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74318"/>
              </p:ext>
            </p:extLst>
          </p:nvPr>
        </p:nvGraphicFramePr>
        <p:xfrm>
          <a:off x="212737" y="1750781"/>
          <a:ext cx="11829740" cy="4519782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14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178">
                  <a:extLst>
                    <a:ext uri="{9D8B030D-6E8A-4147-A177-3AD203B41FA5}">
                      <a16:colId xmlns:a16="http://schemas.microsoft.com/office/drawing/2014/main" val="11894056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9753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2899115"/>
                    </a:ext>
                  </a:extLst>
                </a:gridCol>
                <a:gridCol w="764725">
                  <a:extLst>
                    <a:ext uri="{9D8B030D-6E8A-4147-A177-3AD203B41FA5}">
                      <a16:colId xmlns:a16="http://schemas.microsoft.com/office/drawing/2014/main" val="8428098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719196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552839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922143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42803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57455003"/>
                    </a:ext>
                  </a:extLst>
                </a:gridCol>
                <a:gridCol w="988368">
                  <a:extLst>
                    <a:ext uri="{9D8B030D-6E8A-4147-A177-3AD203B41FA5}">
                      <a16:colId xmlns:a16="http://schemas.microsoft.com/office/drawing/2014/main" val="550949179"/>
                    </a:ext>
                  </a:extLst>
                </a:gridCol>
              </a:tblGrid>
              <a:tr h="840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Number of Predicted Veterans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Tenure</a:t>
                      </a:r>
                    </a:p>
                    <a:p>
                      <a:pPr algn="ctr"/>
                      <a:r>
                        <a:rPr lang="en-US" sz="8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(Months)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Distinct 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GPI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Age</a:t>
                      </a:r>
                    </a:p>
                    <a:p>
                      <a:pPr algn="ctr"/>
                      <a:r>
                        <a:rPr lang="en-US" sz="8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(Years)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5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Disability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High Need Group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Primary Care Physician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Total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Medical Cost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Primary Care Visits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Call 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Counts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HEDIS Noncompliance Rates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Breast Cancer Screening –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Colorectal Cancer Screening-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Statin Adherence -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399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Utilizer, High Needs and High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19,138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5.07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73.9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noProof="0" dirty="0"/>
                        <a:t>34.1%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34.2%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$4,033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2.55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4.85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32.55%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43.75%</a:t>
                      </a:r>
                    </a:p>
                    <a:p>
                      <a:pPr algn="ctr"/>
                      <a:r>
                        <a:rPr lang="en-US" sz="1000" b="1" noProof="0" dirty="0"/>
                        <a:t>(32)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57.51%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(8,834)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6.85%</a:t>
                      </a:r>
                    </a:p>
                    <a:p>
                      <a:pPr algn="ctr"/>
                      <a:r>
                        <a:rPr lang="en-US" sz="1000" b="1" noProof="0" dirty="0"/>
                        <a:t>(7,400)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68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</a:pPr>
                      <a:r>
                        <a:rPr lang="en-GB" altLang="en-US" sz="900" b="1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Utilizer, High Noncompliance rates in HEDIS and No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5,966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1.01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74.0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1.7%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6.8%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24.1%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$2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0.02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1.67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55.50%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77.89%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(95)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77.02%</a:t>
                      </a:r>
                    </a:p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</a:rPr>
                        <a:t>(2,781)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5.16%</a:t>
                      </a:r>
                    </a:p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</a:rPr>
                        <a:t>(697)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829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en-GB" altLang="en-US" sz="900" b="1" kern="120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Utilizer, Medium noncompliance rates, and Medium Member Interactions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3,745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2.52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74.5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noProof="0" dirty="0"/>
                        <a:t>13.5%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29.7%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$148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0.61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2.60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42.38%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37.5%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67.50%</a:t>
                      </a:r>
                    </a:p>
                    <a:p>
                      <a:pPr algn="ctr"/>
                      <a:r>
                        <a:rPr lang="en-US" sz="1000" b="1" noProof="0" dirty="0"/>
                        <a:t>(1,757)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6.00%</a:t>
                      </a:r>
                    </a:p>
                    <a:p>
                      <a:pPr algn="ctr"/>
                      <a:r>
                        <a:rPr lang="en-US" sz="1000" b="1" noProof="0" dirty="0"/>
                        <a:t>(983)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9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28,849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3.91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74.0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$2,707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1.78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3.91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36.27%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67.40%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(135)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62.88%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(13,372)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6.63%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(9,080)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2240" y="1067711"/>
            <a:ext cx="11760237" cy="672697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</a:t>
            </a:r>
          </a:p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Utilizer, High Noncompliance rates in HEDIS and No Member Interaction segment is the target group</a:t>
            </a:r>
          </a:p>
        </p:txBody>
      </p:sp>
    </p:spTree>
    <p:extLst>
      <p:ext uri="{BB962C8B-B14F-4D97-AF65-F5344CB8AC3E}">
        <p14:creationId xmlns:p14="http://schemas.microsoft.com/office/powerpoint/2010/main" val="277810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Socio-economic Profiling – New York</a:t>
            </a:r>
          </a:p>
          <a:p>
            <a:pPr lvl="0">
              <a:defRPr/>
            </a:pPr>
            <a:r>
              <a:rPr lang="en-US" sz="1600" i="1" dirty="0">
                <a:solidFill>
                  <a:srgbClr val="CC0000"/>
                </a:solidFill>
              </a:rPr>
              <a:t>Stratify the regions based on the socio-economic variables from the census data.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31756" cy="707886"/>
            <a:chOff x="-1706746" y="1081861"/>
            <a:chExt cx="731756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59824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974990" y="1265934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61658"/>
              </p:ext>
            </p:extLst>
          </p:nvPr>
        </p:nvGraphicFramePr>
        <p:xfrm>
          <a:off x="400565" y="1826487"/>
          <a:ext cx="10951648" cy="4360773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3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713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8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592">
                  <a:extLst>
                    <a:ext uri="{9D8B030D-6E8A-4147-A177-3AD203B41FA5}">
                      <a16:colId xmlns:a16="http://schemas.microsoft.com/office/drawing/2014/main" val="1189405692"/>
                    </a:ext>
                  </a:extLst>
                </a:gridCol>
                <a:gridCol w="914264">
                  <a:extLst>
                    <a:ext uri="{9D8B030D-6E8A-4147-A177-3AD203B41FA5}">
                      <a16:colId xmlns:a16="http://schemas.microsoft.com/office/drawing/2014/main" val="205975384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8403804"/>
                    </a:ext>
                  </a:extLst>
                </a:gridCol>
                <a:gridCol w="843937">
                  <a:extLst>
                    <a:ext uri="{9D8B030D-6E8A-4147-A177-3AD203B41FA5}">
                      <a16:colId xmlns:a16="http://schemas.microsoft.com/office/drawing/2014/main" val="1671919692"/>
                    </a:ext>
                  </a:extLst>
                </a:gridCol>
                <a:gridCol w="843937">
                  <a:extLst>
                    <a:ext uri="{9D8B030D-6E8A-4147-A177-3AD203B41FA5}">
                      <a16:colId xmlns:a16="http://schemas.microsoft.com/office/drawing/2014/main" val="2058314021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Number of  Zip Codes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Disability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20-50K Earnings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&gt;50K Earnings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Higher Education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Food Stamps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Married Couple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Living Alone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 Widowed / Divorced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Minority Race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Counts of VA Facilities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Education and Income,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Education and Income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Education and Income with More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29.4%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29.4%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38.3%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1,784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565" y="1121916"/>
            <a:ext cx="11091336" cy="576404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</a:t>
            </a:r>
          </a:p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Education and Income with More Minority Ratio Segment is the target group</a:t>
            </a:r>
          </a:p>
        </p:txBody>
      </p:sp>
    </p:spTree>
    <p:extLst>
      <p:ext uri="{BB962C8B-B14F-4D97-AF65-F5344CB8AC3E}">
        <p14:creationId xmlns:p14="http://schemas.microsoft.com/office/powerpoint/2010/main" val="236129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63C085A3-95FF-4CF1-BE23-FA8AB08F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15" y="1095437"/>
            <a:ext cx="11139522" cy="523310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Predicted Veteran vs Socio-Economic Profiling – New York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31756" cy="707886"/>
            <a:chOff x="-1706746" y="1081861"/>
            <a:chExt cx="731756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6880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974990" y="1265934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97250"/>
              </p:ext>
            </p:extLst>
          </p:nvPr>
        </p:nvGraphicFramePr>
        <p:xfrm>
          <a:off x="1190082" y="1723815"/>
          <a:ext cx="6123530" cy="4532315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12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High Utilizer, High Needs and High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Low Utilizer, High Noncompliance rates in HEDIS and No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Medium Utilizer, Medium noncompliance rates, and Medium Member Interactions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Education and Income,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7,299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2,254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1,430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10,983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Education and Income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8,486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2,522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1,603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12,611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Education and Income with More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3,044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1,080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4,701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18,829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5,856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3,610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28,295*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6812" y="1280184"/>
            <a:ext cx="4038600" cy="357444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Veteran Profile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C612D7D-6B9A-460A-B8F9-7EBAC8DEFF89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-713046" y="4022404"/>
            <a:ext cx="3057465" cy="499051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Veteran Socio-economic Profile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67496E6-3D42-4F43-ADE8-BCBD468CAFB9}"/>
              </a:ext>
            </a:extLst>
          </p:cNvPr>
          <p:cNvSpPr txBox="1">
            <a:spLocks/>
          </p:cNvSpPr>
          <p:nvPr/>
        </p:nvSpPr>
        <p:spPr>
          <a:xfrm>
            <a:off x="7546305" y="1685409"/>
            <a:ext cx="3826838" cy="4115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Ideal Target Group: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1,080 predicted veterans who have: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low medical utilizations and costs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 </a:t>
            </a:r>
            <a:r>
              <a:rPr lang="en-US" dirty="0">
                <a:solidFill>
                  <a:srgbClr val="3F3F3F"/>
                </a:solidFill>
                <a:latin typeface="Arial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on-compliance rates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member interactions including outbound calls and grievances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low income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ow education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high minority ratio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F3F3F"/>
                </a:solidFill>
              </a:rPr>
              <a:t>1,080 predicted veterans live in 143 zip codes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3" indent="0"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7EB53-0DBC-4998-9013-D02AE38164D9}"/>
              </a:ext>
            </a:extLst>
          </p:cNvPr>
          <p:cNvSpPr txBox="1"/>
          <p:nvPr/>
        </p:nvSpPr>
        <p:spPr>
          <a:xfrm>
            <a:off x="7620863" y="5016279"/>
            <a:ext cx="37522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are 554 predicted veterans are not clustered into any socio-economic segments.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 clustered + total </a:t>
            </a:r>
            <a:r>
              <a:rPr lang="en-US" sz="1200" dirty="0">
                <a:solidFill>
                  <a:srgbClr val="3F3F3F"/>
                </a:solidFill>
                <a:latin typeface="Arial"/>
              </a:rPr>
              <a:t>non-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</a:t>
            </a:r>
            <a:r>
              <a:rPr lang="en-US" sz="1200" dirty="0">
                <a:solidFill>
                  <a:srgbClr val="3F3F3F"/>
                </a:solidFill>
                <a:latin typeface="Arial"/>
              </a:rPr>
              <a:t>ed = total members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28,295+554= 28,849</a:t>
            </a:r>
          </a:p>
        </p:txBody>
      </p:sp>
    </p:spTree>
    <p:extLst>
      <p:ext uri="{BB962C8B-B14F-4D97-AF65-F5344CB8AC3E}">
        <p14:creationId xmlns:p14="http://schemas.microsoft.com/office/powerpoint/2010/main" val="227088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>
            <a:extLst>
              <a:ext uri="{FF2B5EF4-FFF2-40B4-BE49-F238E27FC236}">
                <a16:creationId xmlns:a16="http://schemas.microsoft.com/office/drawing/2014/main" id="{C7D46A01-BB13-4C48-A677-58BD9C87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42" y="1502027"/>
            <a:ext cx="11330543" cy="4810065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267809" y="257827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Clustering Predicted Veterans – </a:t>
            </a:r>
            <a:r>
              <a:rPr lang="en-US" sz="3200" dirty="0">
                <a:solidFill>
                  <a:srgbClr val="CC0000"/>
                </a:solidFill>
              </a:rPr>
              <a:t>Illinois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Definition of High, Medium and Low Risk Members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686406" cy="707886"/>
            <a:chOff x="-1706746" y="1081861"/>
            <a:chExt cx="686406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68640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13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omaine Display Bold" panose="020A0803080505060203" pitchFamily="18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532596" y="1036439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8">
            <a:extLst>
              <a:ext uri="{FF2B5EF4-FFF2-40B4-BE49-F238E27FC236}">
                <a16:creationId xmlns:a16="http://schemas.microsoft.com/office/drawing/2014/main" id="{C1272079-1188-4C26-82BD-BD84F1150D72}"/>
              </a:ext>
            </a:extLst>
          </p:cNvPr>
          <p:cNvGrpSpPr/>
          <p:nvPr/>
        </p:nvGrpSpPr>
        <p:grpSpPr>
          <a:xfrm>
            <a:off x="958646" y="1502027"/>
            <a:ext cx="10818552" cy="4751358"/>
            <a:chOff x="1399559" y="2071572"/>
            <a:chExt cx="9337496" cy="3715214"/>
          </a:xfrm>
        </p:grpSpPr>
        <p:grpSp>
          <p:nvGrpSpPr>
            <p:cNvPr id="19" name="Gruppieren 15">
              <a:extLst>
                <a:ext uri="{FF2B5EF4-FFF2-40B4-BE49-F238E27FC236}">
                  <a16:creationId xmlns:a16="http://schemas.microsoft.com/office/drawing/2014/main" id="{E3893893-251A-4A76-99FF-FE885450C8C9}"/>
                </a:ext>
              </a:extLst>
            </p:cNvPr>
            <p:cNvGrpSpPr/>
            <p:nvPr/>
          </p:nvGrpSpPr>
          <p:grpSpPr>
            <a:xfrm>
              <a:off x="1410926" y="2122095"/>
              <a:ext cx="6476733" cy="3127233"/>
              <a:chOff x="1410926" y="2122095"/>
              <a:chExt cx="6476733" cy="3127233"/>
            </a:xfrm>
          </p:grpSpPr>
          <p:sp>
            <p:nvSpPr>
              <p:cNvPr id="34" name="Freeform 4">
                <a:extLst>
                  <a:ext uri="{FF2B5EF4-FFF2-40B4-BE49-F238E27FC236}">
                    <a16:creationId xmlns:a16="http://schemas.microsoft.com/office/drawing/2014/main" id="{94EFDC02-532A-42D0-BE05-998CB71595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506124" y="2333954"/>
                <a:ext cx="3056756" cy="2791602"/>
              </a:xfrm>
              <a:custGeom>
                <a:avLst/>
                <a:gdLst>
                  <a:gd name="T0" fmla="*/ 672 w 672"/>
                  <a:gd name="T1" fmla="*/ 333 h 665"/>
                  <a:gd name="T2" fmla="*/ 166 w 672"/>
                  <a:gd name="T3" fmla="*/ 0 h 665"/>
                  <a:gd name="T4" fmla="*/ 1 w 672"/>
                  <a:gd name="T5" fmla="*/ 333 h 665"/>
                  <a:gd name="T6" fmla="*/ 162 w 672"/>
                  <a:gd name="T7" fmla="*/ 665 h 665"/>
                  <a:gd name="T8" fmla="*/ 672 w 672"/>
                  <a:gd name="T9" fmla="*/ 333 h 665"/>
                  <a:gd name="connsiteX0" fmla="*/ 9986 w 9986"/>
                  <a:gd name="connsiteY0" fmla="*/ 4405 h 9397"/>
                  <a:gd name="connsiteX1" fmla="*/ 1709 w 9986"/>
                  <a:gd name="connsiteY1" fmla="*/ 26 h 9397"/>
                  <a:gd name="connsiteX2" fmla="*/ 1 w 9986"/>
                  <a:gd name="connsiteY2" fmla="*/ 4405 h 9397"/>
                  <a:gd name="connsiteX3" fmla="*/ 2397 w 9986"/>
                  <a:gd name="connsiteY3" fmla="*/ 9397 h 9397"/>
                  <a:gd name="connsiteX4" fmla="*/ 9986 w 9986"/>
                  <a:gd name="connsiteY4" fmla="*/ 4405 h 9397"/>
                  <a:gd name="connsiteX0" fmla="*/ 10000 w 10000"/>
                  <a:gd name="connsiteY0" fmla="*/ 4660 h 9972"/>
                  <a:gd name="connsiteX1" fmla="*/ 1711 w 10000"/>
                  <a:gd name="connsiteY1" fmla="*/ 0 h 9972"/>
                  <a:gd name="connsiteX2" fmla="*/ 1 w 10000"/>
                  <a:gd name="connsiteY2" fmla="*/ 4660 h 9972"/>
                  <a:gd name="connsiteX3" fmla="*/ 2400 w 10000"/>
                  <a:gd name="connsiteY3" fmla="*/ 9972 h 9972"/>
                  <a:gd name="connsiteX4" fmla="*/ 10000 w 10000"/>
                  <a:gd name="connsiteY4" fmla="*/ 4660 h 9972"/>
                  <a:gd name="connsiteX0" fmla="*/ 10000 w 10000"/>
                  <a:gd name="connsiteY0" fmla="*/ 4673 h 9597"/>
                  <a:gd name="connsiteX1" fmla="*/ 1711 w 10000"/>
                  <a:gd name="connsiteY1" fmla="*/ 0 h 9597"/>
                  <a:gd name="connsiteX2" fmla="*/ 1 w 10000"/>
                  <a:gd name="connsiteY2" fmla="*/ 4673 h 9597"/>
                  <a:gd name="connsiteX3" fmla="*/ 1964 w 10000"/>
                  <a:gd name="connsiteY3" fmla="*/ 9597 h 9597"/>
                  <a:gd name="connsiteX4" fmla="*/ 10000 w 10000"/>
                  <a:gd name="connsiteY4" fmla="*/ 4673 h 9597"/>
                  <a:gd name="connsiteX0" fmla="*/ 10000 w 10000"/>
                  <a:gd name="connsiteY0" fmla="*/ 4869 h 10000"/>
                  <a:gd name="connsiteX1" fmla="*/ 1711 w 10000"/>
                  <a:gd name="connsiteY1" fmla="*/ 0 h 10000"/>
                  <a:gd name="connsiteX2" fmla="*/ 1 w 10000"/>
                  <a:gd name="connsiteY2" fmla="*/ 4869 h 10000"/>
                  <a:gd name="connsiteX3" fmla="*/ 1964 w 10000"/>
                  <a:gd name="connsiteY3" fmla="*/ 10000 h 10000"/>
                  <a:gd name="connsiteX4" fmla="*/ 10000 w 10000"/>
                  <a:gd name="connsiteY4" fmla="*/ 4869 h 10000"/>
                  <a:gd name="connsiteX0" fmla="*/ 10000 w 10000"/>
                  <a:gd name="connsiteY0" fmla="*/ 4869 h 10000"/>
                  <a:gd name="connsiteX1" fmla="*/ 1711 w 10000"/>
                  <a:gd name="connsiteY1" fmla="*/ 0 h 10000"/>
                  <a:gd name="connsiteX2" fmla="*/ 1 w 10000"/>
                  <a:gd name="connsiteY2" fmla="*/ 4869 h 10000"/>
                  <a:gd name="connsiteX3" fmla="*/ 1964 w 10000"/>
                  <a:gd name="connsiteY3" fmla="*/ 10000 h 10000"/>
                  <a:gd name="connsiteX4" fmla="*/ 10000 w 10000"/>
                  <a:gd name="connsiteY4" fmla="*/ 48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4869"/>
                    </a:moveTo>
                    <a:lnTo>
                      <a:pt x="1711" y="0"/>
                    </a:lnTo>
                    <a:cubicBezTo>
                      <a:pt x="177" y="1305"/>
                      <a:pt x="16" y="2645"/>
                      <a:pt x="1" y="4869"/>
                    </a:cubicBezTo>
                    <a:cubicBezTo>
                      <a:pt x="-14" y="6908"/>
                      <a:pt x="575" y="8460"/>
                      <a:pt x="1964" y="10000"/>
                    </a:cubicBezTo>
                    <a:cubicBezTo>
                      <a:pt x="4643" y="8220"/>
                      <a:pt x="7321" y="6579"/>
                      <a:pt x="10000" y="486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EAEAE">
                      <a:gamma/>
                      <a:tint val="0"/>
                      <a:invGamma/>
                      <a:alpha val="0"/>
                    </a:srgbClr>
                  </a:gs>
                  <a:gs pos="100000">
                    <a:srgbClr val="C0C0C0">
                      <a:lumMod val="74000"/>
                      <a:lumOff val="26000"/>
                    </a:srgbClr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Line 73">
                <a:extLst>
                  <a:ext uri="{FF2B5EF4-FFF2-40B4-BE49-F238E27FC236}">
                    <a16:creationId xmlns:a16="http://schemas.microsoft.com/office/drawing/2014/main" id="{8D276B08-5B70-4BAB-A9A1-2E91E1117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205598" flipV="1">
                <a:off x="5605817" y="2944415"/>
                <a:ext cx="1245182" cy="48171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Line 74">
                <a:extLst>
                  <a:ext uri="{FF2B5EF4-FFF2-40B4-BE49-F238E27FC236}">
                    <a16:creationId xmlns:a16="http://schemas.microsoft.com/office/drawing/2014/main" id="{9D2B86C8-7024-43D5-95D8-1C587CE6F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7050">
                <a:off x="5579460" y="4043452"/>
                <a:ext cx="1214692" cy="46202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Line 75">
                <a:extLst>
                  <a:ext uri="{FF2B5EF4-FFF2-40B4-BE49-F238E27FC236}">
                    <a16:creationId xmlns:a16="http://schemas.microsoft.com/office/drawing/2014/main" id="{BD72C753-1C03-4F14-B680-ADC1EF937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32545" flipV="1">
                <a:off x="5654201" y="3538430"/>
                <a:ext cx="1198684" cy="44391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 4">
                <a:extLst>
                  <a:ext uri="{FF2B5EF4-FFF2-40B4-BE49-F238E27FC236}">
                    <a16:creationId xmlns:a16="http://schemas.microsoft.com/office/drawing/2014/main" id="{7C5117F3-1CC7-4DF7-97A6-53DA9A420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166" y="2219538"/>
                <a:ext cx="3061041" cy="3029790"/>
              </a:xfrm>
              <a:custGeom>
                <a:avLst/>
                <a:gdLst>
                  <a:gd name="T0" fmla="*/ 672 w 672"/>
                  <a:gd name="T1" fmla="*/ 333 h 665"/>
                  <a:gd name="T2" fmla="*/ 166 w 672"/>
                  <a:gd name="T3" fmla="*/ 0 h 665"/>
                  <a:gd name="T4" fmla="*/ 1 w 672"/>
                  <a:gd name="T5" fmla="*/ 333 h 665"/>
                  <a:gd name="T6" fmla="*/ 162 w 672"/>
                  <a:gd name="T7" fmla="*/ 665 h 665"/>
                  <a:gd name="T8" fmla="*/ 672 w 672"/>
                  <a:gd name="T9" fmla="*/ 33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665">
                    <a:moveTo>
                      <a:pt x="672" y="333"/>
                    </a:moveTo>
                    <a:cubicBezTo>
                      <a:pt x="166" y="0"/>
                      <a:pt x="166" y="0"/>
                      <a:pt x="166" y="0"/>
                    </a:cubicBezTo>
                    <a:cubicBezTo>
                      <a:pt x="63" y="78"/>
                      <a:pt x="2" y="200"/>
                      <a:pt x="1" y="333"/>
                    </a:cubicBezTo>
                    <a:cubicBezTo>
                      <a:pt x="0" y="455"/>
                      <a:pt x="50" y="575"/>
                      <a:pt x="162" y="665"/>
                    </a:cubicBezTo>
                    <a:lnTo>
                      <a:pt x="672" y="3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EAEAE">
                      <a:gamma/>
                      <a:tint val="0"/>
                      <a:invGamma/>
                      <a:alpha val="0"/>
                    </a:srgbClr>
                  </a:gs>
                  <a:gs pos="100000">
                    <a:srgbClr val="C0C0C0">
                      <a:lumMod val="74000"/>
                      <a:lumOff val="26000"/>
                    </a:srgbClr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Oval 29">
                <a:extLst>
                  <a:ext uri="{FF2B5EF4-FFF2-40B4-BE49-F238E27FC236}">
                    <a16:creationId xmlns:a16="http://schemas.microsoft.com/office/drawing/2014/main" id="{AB58BD70-3CB5-4A3E-A4E0-EFD7B30C6C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810194" y="426481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EB558F31-5D59-4513-B327-5593AC1938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10926" y="3238192"/>
                <a:ext cx="1181210" cy="118121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Oval 29">
                <a:extLst>
                  <a:ext uri="{FF2B5EF4-FFF2-40B4-BE49-F238E27FC236}">
                    <a16:creationId xmlns:a16="http://schemas.microsoft.com/office/drawing/2014/main" id="{255B06E9-676F-46A3-A141-37E23CC1B9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810194" y="2122095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Oval 29">
                <a:extLst>
                  <a:ext uri="{FF2B5EF4-FFF2-40B4-BE49-F238E27FC236}">
                    <a16:creationId xmlns:a16="http://schemas.microsoft.com/office/drawing/2014/main" id="{49073132-CA04-49AC-BC5A-D859EAE7EE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87659" y="323821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2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Line 75">
                <a:extLst>
                  <a:ext uri="{FF2B5EF4-FFF2-40B4-BE49-F238E27FC236}">
                    <a16:creationId xmlns:a16="http://schemas.microsoft.com/office/drawing/2014/main" id="{E13C0424-B770-4C0D-BE35-8896F9DB4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32545" flipV="1">
                <a:off x="2696054" y="3585360"/>
                <a:ext cx="798392" cy="30581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BD9A24F3-935C-4D50-9DD2-13B96001D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686" y="2749154"/>
                <a:ext cx="1970558" cy="19705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>
                      <a:lumMod val="51000"/>
                      <a:lumOff val="49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114">
              <a:extLst>
                <a:ext uri="{FF2B5EF4-FFF2-40B4-BE49-F238E27FC236}">
                  <a16:creationId xmlns:a16="http://schemas.microsoft.com/office/drawing/2014/main" id="{484D673A-DFCF-4EE4-B273-8E04FCA0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342" y="2071572"/>
              <a:ext cx="2982643" cy="120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Utilizer, High Needs and High Member Interactions: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Large population (N=</a:t>
              </a:r>
              <a:r>
                <a:rPr lang="en-GB" altLang="en-US" sz="11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,556) with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medical costs and utilization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distinct GPI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medium noncompliance rates in HEDIS and Patient Safety measures,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portion of HNG 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member interaction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21.9 months of tenure and 73.9 years of age</a:t>
              </a:r>
            </a:p>
          </p:txBody>
        </p:sp>
        <p:sp>
          <p:nvSpPr>
            <p:cNvPr id="29" name="Rectangle 115">
              <a:extLst>
                <a:ext uri="{FF2B5EF4-FFF2-40B4-BE49-F238E27FC236}">
                  <a16:creationId xmlns:a16="http://schemas.microsoft.com/office/drawing/2014/main" id="{C8069016-B081-4EA8-8EA7-1AA64D34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079" y="4446317"/>
              <a:ext cx="2902976" cy="1340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Utilizer, Medium noncompliance rates, and Medium Member Interactions: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Small population(N=</a:t>
              </a:r>
              <a:r>
                <a:rPr lang="en-GB" altLang="en-US" sz="11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4,248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 with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medium medical costs and utilization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distinct GPI,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compliance rates in HEDIS and Patient Safety measures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portion of HNG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and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member interaction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33.8 months of tenure and 74.5 years of age</a:t>
              </a:r>
              <a:endParaRPr kumimoji="0" lang="en-GB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116">
              <a:extLst>
                <a:ext uri="{FF2B5EF4-FFF2-40B4-BE49-F238E27FC236}">
                  <a16:creationId xmlns:a16="http://schemas.microsoft.com/office/drawing/2014/main" id="{0A89387C-BD4C-475F-92D3-3EE428F20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90" y="3226019"/>
              <a:ext cx="2890048" cy="120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Utilizer, High Noncompliance rates in HEDIS and No Member Interactions: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Medium population (N=</a:t>
              </a:r>
              <a:r>
                <a:rPr lang="en-GB" altLang="en-US" sz="11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4,959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 with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medical costs and utilization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distinct GPI,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noncompliance rates in HEDIS and Patient Safety measures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portion of HNG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and </a:t>
              </a:r>
              <a:r>
                <a:rPr kumimoji="0" lang="en-GB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low member interaction</a:t>
              </a: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 </a:t>
              </a:r>
            </a:p>
            <a:p>
              <a:pPr marL="171450" marR="0" lvl="0" indent="-171450" algn="l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30.1 months of tenure and 74.0 years of age</a:t>
              </a: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42A6D743-FDCF-4737-8172-406030E1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14" y="2145792"/>
              <a:ext cx="1512500" cy="369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Clustering</a:t>
              </a:r>
            </a:p>
          </p:txBody>
        </p:sp>
        <p:sp>
          <p:nvSpPr>
            <p:cNvPr id="33" name="Rectangle 115">
              <a:extLst>
                <a:ext uri="{FF2B5EF4-FFF2-40B4-BE49-F238E27FC236}">
                  <a16:creationId xmlns:a16="http://schemas.microsoft.com/office/drawing/2014/main" id="{6C177046-43BD-4A06-8CC3-9E69191F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59" y="4456091"/>
              <a:ext cx="1176297" cy="72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</a:t>
              </a:r>
            </a:p>
            <a:p>
              <a:pPr marL="0" marR="0" lvl="0" indent="0" algn="ctr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Veterans</a:t>
              </a:r>
            </a:p>
            <a:p>
              <a:pPr marL="0" marR="0" lvl="0" indent="0" algn="ctr" defTabSz="1123158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(N=30,095*)</a:t>
              </a:r>
            </a:p>
          </p:txBody>
        </p:sp>
      </p:grpSp>
      <p:pic>
        <p:nvPicPr>
          <p:cNvPr id="72" name="Graphic 71" descr="Users">
            <a:extLst>
              <a:ext uri="{FF2B5EF4-FFF2-40B4-BE49-F238E27FC236}">
                <a16:creationId xmlns:a16="http://schemas.microsoft.com/office/drawing/2014/main" id="{B247DB40-9A4A-484E-B451-3B8DBAF3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57" y="3083122"/>
            <a:ext cx="1294840" cy="1294840"/>
          </a:xfrm>
          <a:prstGeom prst="rect">
            <a:avLst/>
          </a:prstGeom>
        </p:spPr>
      </p:pic>
      <p:grpSp>
        <p:nvGrpSpPr>
          <p:cNvPr id="73" name="Gruppieren 284">
            <a:extLst>
              <a:ext uri="{FF2B5EF4-FFF2-40B4-BE49-F238E27FC236}">
                <a16:creationId xmlns:a16="http://schemas.microsoft.com/office/drawing/2014/main" id="{988D4090-3F44-47C6-B5FE-576611A36CC5}"/>
              </a:ext>
            </a:extLst>
          </p:cNvPr>
          <p:cNvGrpSpPr/>
          <p:nvPr/>
        </p:nvGrpSpPr>
        <p:grpSpPr bwMode="gray">
          <a:xfrm>
            <a:off x="3048814" y="2977988"/>
            <a:ext cx="2908463" cy="1629627"/>
            <a:chOff x="4875566" y="1041545"/>
            <a:chExt cx="3643393" cy="2147290"/>
          </a:xfrm>
        </p:grpSpPr>
        <p:grpSp>
          <p:nvGrpSpPr>
            <p:cNvPr id="74" name="Gruppieren 14">
              <a:extLst>
                <a:ext uri="{FF2B5EF4-FFF2-40B4-BE49-F238E27FC236}">
                  <a16:creationId xmlns:a16="http://schemas.microsoft.com/office/drawing/2014/main" id="{4967776A-59F0-459F-BFEA-379B52E1BFBC}"/>
                </a:ext>
              </a:extLst>
            </p:cNvPr>
            <p:cNvGrpSpPr/>
            <p:nvPr/>
          </p:nvGrpSpPr>
          <p:grpSpPr bwMode="gray">
            <a:xfrm>
              <a:off x="5313841" y="1041545"/>
              <a:ext cx="3205118" cy="1854329"/>
              <a:chOff x="5313841" y="1067108"/>
              <a:chExt cx="3205118" cy="1854329"/>
            </a:xfrm>
          </p:grpSpPr>
          <p:sp>
            <p:nvSpPr>
              <p:cNvPr id="91" name="Ellipse 233">
                <a:extLst>
                  <a:ext uri="{FF2B5EF4-FFF2-40B4-BE49-F238E27FC236}">
                    <a16:creationId xmlns:a16="http://schemas.microsoft.com/office/drawing/2014/main" id="{F5E2B7BE-35C1-4C5B-A79A-85C482AA43FF}"/>
                  </a:ext>
                </a:extLst>
              </p:cNvPr>
              <p:cNvSpPr/>
              <p:nvPr/>
            </p:nvSpPr>
            <p:spPr bwMode="gray">
              <a:xfrm>
                <a:off x="5313841" y="2400615"/>
                <a:ext cx="3205118" cy="520822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4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marL="0" marR="0" lvl="0" indent="0" algn="ctr" defTabSz="112315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1A181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2" name="Group 1633">
                <a:extLst>
                  <a:ext uri="{FF2B5EF4-FFF2-40B4-BE49-F238E27FC236}">
                    <a16:creationId xmlns:a16="http://schemas.microsoft.com/office/drawing/2014/main" id="{579270D7-7E1C-4058-9B99-5F3BB289CA8B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5569176" y="1067108"/>
                <a:ext cx="2318539" cy="1732469"/>
                <a:chOff x="1606" y="2518"/>
                <a:chExt cx="1171" cy="875"/>
              </a:xfrm>
              <a:effectLst/>
            </p:grpSpPr>
            <p:grpSp>
              <p:nvGrpSpPr>
                <p:cNvPr id="93" name="Group 1634">
                  <a:extLst>
                    <a:ext uri="{FF2B5EF4-FFF2-40B4-BE49-F238E27FC236}">
                      <a16:creationId xmlns:a16="http://schemas.microsoft.com/office/drawing/2014/main" id="{0DB3FBF3-63C9-4633-9BB0-59B302BBB3C9}"/>
                    </a:ext>
                  </a:extLst>
                </p:cNvPr>
                <p:cNvGrpSpPr>
                  <a:grpSpLocks/>
                </p:cNvGrpSpPr>
                <p:nvPr/>
              </p:nvGrpSpPr>
              <p:grpSpPr bwMode="gray">
                <a:xfrm>
                  <a:off x="1606" y="2518"/>
                  <a:ext cx="1171" cy="875"/>
                  <a:chOff x="4352" y="2518"/>
                  <a:chExt cx="1171" cy="875"/>
                </a:xfrm>
              </p:grpSpPr>
              <p:sp>
                <p:nvSpPr>
                  <p:cNvPr id="95" name="Freeform 1635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90DBBCE-41EF-4DFE-A541-377AB185A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352" y="3126"/>
                    <a:ext cx="1171" cy="208"/>
                  </a:xfrm>
                  <a:custGeom>
                    <a:avLst/>
                    <a:gdLst/>
                    <a:ahLst/>
                    <a:cxnLst>
                      <a:cxn ang="0">
                        <a:pos x="543" y="96"/>
                      </a:cxn>
                      <a:cxn ang="0">
                        <a:pos x="543" y="96"/>
                      </a:cxn>
                      <a:cxn ang="0">
                        <a:pos x="541" y="92"/>
                      </a:cxn>
                      <a:cxn ang="0">
                        <a:pos x="460" y="8"/>
                      </a:cxn>
                      <a:cxn ang="0">
                        <a:pos x="443" y="0"/>
                      </a:cxn>
                      <a:cxn ang="0">
                        <a:pos x="100" y="0"/>
                      </a:cxn>
                      <a:cxn ang="0">
                        <a:pos x="84" y="7"/>
                      </a:cxn>
                      <a:cxn ang="0">
                        <a:pos x="3" y="92"/>
                      </a:cxn>
                      <a:cxn ang="0">
                        <a:pos x="0" y="96"/>
                      </a:cxn>
                      <a:cxn ang="0">
                        <a:pos x="0" y="96"/>
                      </a:cxn>
                      <a:cxn ang="0">
                        <a:pos x="543" y="96"/>
                      </a:cxn>
                    </a:cxnLst>
                    <a:rect l="0" t="0" r="r" b="b"/>
                    <a:pathLst>
                      <a:path w="543" h="96">
                        <a:moveTo>
                          <a:pt x="543" y="96"/>
                        </a:moveTo>
                        <a:cubicBezTo>
                          <a:pt x="543" y="96"/>
                          <a:pt x="543" y="96"/>
                          <a:pt x="543" y="96"/>
                        </a:cubicBezTo>
                        <a:cubicBezTo>
                          <a:pt x="543" y="94"/>
                          <a:pt x="542" y="93"/>
                          <a:pt x="541" y="92"/>
                        </a:cubicBezTo>
                        <a:cubicBezTo>
                          <a:pt x="460" y="8"/>
                          <a:pt x="460" y="8"/>
                          <a:pt x="460" y="8"/>
                        </a:cubicBezTo>
                        <a:cubicBezTo>
                          <a:pt x="456" y="4"/>
                          <a:pt x="449" y="0"/>
                          <a:pt x="443" y="0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95" y="0"/>
                          <a:pt x="87" y="4"/>
                          <a:pt x="84" y="7"/>
                        </a:cubicBezTo>
                        <a:cubicBezTo>
                          <a:pt x="3" y="92"/>
                          <a:pt x="3" y="92"/>
                          <a:pt x="3" y="92"/>
                        </a:cubicBezTo>
                        <a:cubicBezTo>
                          <a:pt x="1" y="93"/>
                          <a:pt x="0" y="95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lnTo>
                          <a:pt x="543" y="9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DDDDDD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1636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608E6585-C7AE-4921-BDF2-A7C345FCF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545" y="2546"/>
                    <a:ext cx="786" cy="573"/>
                  </a:xfrm>
                  <a:custGeom>
                    <a:avLst/>
                    <a:gdLst/>
                    <a:ahLst/>
                    <a:cxnLst>
                      <a:cxn ang="0">
                        <a:pos x="351" y="0"/>
                      </a:cxn>
                      <a:cxn ang="0">
                        <a:pos x="351" y="242"/>
                      </a:cxn>
                      <a:cxn ang="0">
                        <a:pos x="13" y="242"/>
                      </a:cxn>
                      <a:cxn ang="0">
                        <a:pos x="13" y="0"/>
                      </a:cxn>
                      <a:cxn ang="0">
                        <a:pos x="0" y="0"/>
                      </a:cxn>
                      <a:cxn ang="0">
                        <a:pos x="0" y="259"/>
                      </a:cxn>
                      <a:cxn ang="0">
                        <a:pos x="6" y="265"/>
                      </a:cxn>
                      <a:cxn ang="0">
                        <a:pos x="359" y="265"/>
                      </a:cxn>
                      <a:cxn ang="0">
                        <a:pos x="364" y="259"/>
                      </a:cxn>
                      <a:cxn ang="0">
                        <a:pos x="364" y="0"/>
                      </a:cxn>
                      <a:cxn ang="0">
                        <a:pos x="351" y="0"/>
                      </a:cxn>
                    </a:cxnLst>
                    <a:rect l="0" t="0" r="r" b="b"/>
                    <a:pathLst>
                      <a:path w="364" h="265">
                        <a:moveTo>
                          <a:pt x="351" y="0"/>
                        </a:moveTo>
                        <a:cubicBezTo>
                          <a:pt x="351" y="242"/>
                          <a:pt x="351" y="242"/>
                          <a:pt x="351" y="242"/>
                        </a:cubicBezTo>
                        <a:cubicBezTo>
                          <a:pt x="13" y="242"/>
                          <a:pt x="13" y="242"/>
                          <a:pt x="13" y="24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59"/>
                          <a:pt x="0" y="259"/>
                          <a:pt x="0" y="259"/>
                        </a:cubicBezTo>
                        <a:cubicBezTo>
                          <a:pt x="0" y="262"/>
                          <a:pt x="3" y="265"/>
                          <a:pt x="6" y="265"/>
                        </a:cubicBezTo>
                        <a:cubicBezTo>
                          <a:pt x="359" y="265"/>
                          <a:pt x="359" y="265"/>
                          <a:pt x="359" y="265"/>
                        </a:cubicBezTo>
                        <a:cubicBezTo>
                          <a:pt x="362" y="265"/>
                          <a:pt x="364" y="262"/>
                          <a:pt x="364" y="259"/>
                        </a:cubicBezTo>
                        <a:cubicBezTo>
                          <a:pt x="364" y="0"/>
                          <a:pt x="364" y="0"/>
                          <a:pt x="364" y="0"/>
                        </a:cubicBezTo>
                        <a:lnTo>
                          <a:pt x="351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DDDDDD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97" name="Group 1637">
                    <a:extLst>
                      <a:ext uri="{FF2B5EF4-FFF2-40B4-BE49-F238E27FC236}">
                        <a16:creationId xmlns:a16="http://schemas.microsoft.com/office/drawing/2014/main" id="{49B55E03-8716-470E-9F02-5BC5390535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gray">
                  <a:xfrm>
                    <a:off x="4574" y="2546"/>
                    <a:ext cx="730" cy="522"/>
                    <a:chOff x="4574" y="2546"/>
                    <a:chExt cx="730" cy="522"/>
                  </a:xfrm>
                </p:grpSpPr>
                <p:sp>
                  <p:nvSpPr>
                    <p:cNvPr id="109" name="Freeform 1638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D5A0AD87-365C-480E-9951-A89EB296DE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935" y="2546"/>
                      <a:ext cx="369" cy="522"/>
                    </a:xfrm>
                    <a:custGeom>
                      <a:avLst/>
                      <a:gdLst/>
                      <a:ahLst/>
                      <a:cxnLst>
                        <a:cxn ang="0">
                          <a:pos x="404" y="0"/>
                        </a:cxn>
                        <a:cxn ang="0">
                          <a:pos x="0" y="0"/>
                        </a:cxn>
                        <a:cxn ang="0">
                          <a:pos x="217" y="571"/>
                        </a:cxn>
                        <a:cxn ang="0">
                          <a:pos x="404" y="571"/>
                        </a:cxn>
                        <a:cxn ang="0">
                          <a:pos x="404" y="0"/>
                        </a:cxn>
                      </a:cxnLst>
                      <a:rect l="0" t="0" r="r" b="b"/>
                      <a:pathLst>
                        <a:path w="404" h="571">
                          <a:moveTo>
                            <a:pt x="404" y="0"/>
                          </a:moveTo>
                          <a:lnTo>
                            <a:pt x="0" y="0"/>
                          </a:lnTo>
                          <a:lnTo>
                            <a:pt x="217" y="571"/>
                          </a:lnTo>
                          <a:lnTo>
                            <a:pt x="404" y="571"/>
                          </a:lnTo>
                          <a:lnTo>
                            <a:pt x="40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gradFill flip="none" rotWithShape="1">
                        <a:gsLst>
                          <a:gs pos="0">
                            <a:schemeClr val="accent1">
                              <a:lumMod val="50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algn="l" defTabSz="1123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81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0" name="Freeform 1639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DA30658C-779F-4026-A0FD-D0FC1D156F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574" y="2627"/>
                      <a:ext cx="337" cy="44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82"/>
                        </a:cxn>
                        <a:cxn ang="0">
                          <a:pos x="369" y="482"/>
                        </a:cxn>
                        <a:cxn ang="0">
                          <a:pos x="0" y="0"/>
                        </a:cxn>
                        <a:cxn ang="0">
                          <a:pos x="0" y="482"/>
                        </a:cxn>
                      </a:cxnLst>
                      <a:rect l="0" t="0" r="r" b="b"/>
                      <a:pathLst>
                        <a:path w="369" h="482">
                          <a:moveTo>
                            <a:pt x="0" y="482"/>
                          </a:moveTo>
                          <a:lnTo>
                            <a:pt x="369" y="482"/>
                          </a:lnTo>
                          <a:lnTo>
                            <a:pt x="0" y="0"/>
                          </a:lnTo>
                          <a:lnTo>
                            <a:pt x="0" y="482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gradFill flip="none" rotWithShape="1">
                        <a:gsLst>
                          <a:gs pos="0">
                            <a:schemeClr val="accent1">
                              <a:lumMod val="50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algn="l" defTabSz="1123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81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1" name="Freeform 1640" descr="© INSCALE GmbH, 26.05.2010&#10;http://www.presentationload.com/">
                      <a:extLst>
                        <a:ext uri="{FF2B5EF4-FFF2-40B4-BE49-F238E27FC236}">
                          <a16:creationId xmlns:a16="http://schemas.microsoft.com/office/drawing/2014/main" id="{CB9F6287-B3DB-465F-B409-DC1439B71B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gray">
                    <a:xfrm>
                      <a:off x="4574" y="2546"/>
                      <a:ext cx="559" cy="5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89"/>
                        </a:cxn>
                        <a:cxn ang="0">
                          <a:pos x="369" y="571"/>
                        </a:cxn>
                        <a:cxn ang="0">
                          <a:pos x="612" y="571"/>
                        </a:cxn>
                        <a:cxn ang="0">
                          <a:pos x="395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612" h="571">
                          <a:moveTo>
                            <a:pt x="0" y="0"/>
                          </a:moveTo>
                          <a:lnTo>
                            <a:pt x="0" y="89"/>
                          </a:lnTo>
                          <a:lnTo>
                            <a:pt x="369" y="571"/>
                          </a:lnTo>
                          <a:lnTo>
                            <a:pt x="612" y="571"/>
                          </a:lnTo>
                          <a:lnTo>
                            <a:pt x="39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9525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algn="l" defTabSz="11231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81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8" name="Freeform 1641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9C2733D9-8962-4912-9FA9-DCF298B47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545" y="2518"/>
                    <a:ext cx="786" cy="28"/>
                  </a:xfrm>
                  <a:custGeom>
                    <a:avLst/>
                    <a:gdLst/>
                    <a:ahLst/>
                    <a:cxnLst>
                      <a:cxn ang="0">
                        <a:pos x="13" y="13"/>
                      </a:cxn>
                      <a:cxn ang="0">
                        <a:pos x="351" y="13"/>
                      </a:cxn>
                      <a:cxn ang="0">
                        <a:pos x="351" y="13"/>
                      </a:cxn>
                      <a:cxn ang="0">
                        <a:pos x="364" y="13"/>
                      </a:cxn>
                      <a:cxn ang="0">
                        <a:pos x="364" y="6"/>
                      </a:cxn>
                      <a:cxn ang="0">
                        <a:pos x="359" y="0"/>
                      </a:cxn>
                      <a:cxn ang="0">
                        <a:pos x="6" y="0"/>
                      </a:cxn>
                      <a:cxn ang="0">
                        <a:pos x="0" y="6"/>
                      </a:cxn>
                      <a:cxn ang="0">
                        <a:pos x="0" y="13"/>
                      </a:cxn>
                      <a:cxn ang="0">
                        <a:pos x="13" y="13"/>
                      </a:cxn>
                    </a:cxnLst>
                    <a:rect l="0" t="0" r="r" b="b"/>
                    <a:pathLst>
                      <a:path w="364" h="13">
                        <a:moveTo>
                          <a:pt x="13" y="13"/>
                        </a:moveTo>
                        <a:cubicBezTo>
                          <a:pt x="351" y="13"/>
                          <a:pt x="351" y="13"/>
                          <a:pt x="351" y="13"/>
                        </a:cubicBezTo>
                        <a:cubicBezTo>
                          <a:pt x="351" y="13"/>
                          <a:pt x="351" y="13"/>
                          <a:pt x="351" y="13"/>
                        </a:cubicBezTo>
                        <a:cubicBezTo>
                          <a:pt x="364" y="13"/>
                          <a:pt x="364" y="13"/>
                          <a:pt x="364" y="13"/>
                        </a:cubicBezTo>
                        <a:cubicBezTo>
                          <a:pt x="364" y="6"/>
                          <a:pt x="364" y="6"/>
                          <a:pt x="364" y="6"/>
                        </a:cubicBezTo>
                        <a:cubicBezTo>
                          <a:pt x="364" y="3"/>
                          <a:pt x="362" y="0"/>
                          <a:pt x="35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3" y="13"/>
                          <a:pt x="13" y="13"/>
                          <a:pt x="13" y="13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949494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Rectangle 1642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D699384-9423-4C1D-912D-DED52F494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943" y="2526"/>
                    <a:ext cx="58" cy="11"/>
                  </a:xfrm>
                  <a:prstGeom prst="rect">
                    <a:avLst/>
                  </a:prstGeom>
                  <a:solidFill>
                    <a:srgbClr val="DBDBD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tangle 1643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7B3A011C-65F8-43D0-9F5F-C53312D3E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877" y="2526"/>
                    <a:ext cx="58" cy="11"/>
                  </a:xfrm>
                  <a:prstGeom prst="rect">
                    <a:avLst/>
                  </a:prstGeom>
                  <a:solidFill>
                    <a:srgbClr val="DBDBDB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Rectangle 1644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6481D7C2-D769-4614-8B53-582ABF124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5213" y="3096"/>
                    <a:ext cx="91" cy="32"/>
                  </a:xfrm>
                  <a:prstGeom prst="rect">
                    <a:avLst/>
                  </a:prstGeom>
                  <a:solidFill>
                    <a:srgbClr val="54545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Rectangle 1645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853A8D94-62D3-49EF-8B39-18D490D79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574" y="3096"/>
                    <a:ext cx="90" cy="32"/>
                  </a:xfrm>
                  <a:prstGeom prst="rect">
                    <a:avLst/>
                  </a:prstGeom>
                  <a:solidFill>
                    <a:srgbClr val="545454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Rectangle 1646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FA80E6B-20CE-4C1D-AFAE-40CF6CB6AD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352" y="3334"/>
                    <a:ext cx="1171" cy="2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/>
                      </a:gs>
                      <a:gs pos="50000">
                        <a:srgbClr val="949494"/>
                      </a:gs>
                      <a:gs pos="100000">
                        <a:srgbClr val="000000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1647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2C7C5C3D-E7B7-40F0-B452-5E7B9E0676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352" y="3355"/>
                    <a:ext cx="1171" cy="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13" y="17"/>
                      </a:cxn>
                      <a:cxn ang="0">
                        <a:pos x="531" y="17"/>
                      </a:cxn>
                      <a:cxn ang="0">
                        <a:pos x="543" y="7"/>
                      </a:cxn>
                      <a:cxn ang="0">
                        <a:pos x="543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43" h="17">
                        <a:moveTo>
                          <a:pt x="0" y="0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13"/>
                          <a:pt x="6" y="17"/>
                          <a:pt x="13" y="17"/>
                        </a:cubicBezTo>
                        <a:cubicBezTo>
                          <a:pt x="531" y="17"/>
                          <a:pt x="531" y="17"/>
                          <a:pt x="531" y="17"/>
                        </a:cubicBezTo>
                        <a:cubicBezTo>
                          <a:pt x="537" y="17"/>
                          <a:pt x="543" y="13"/>
                          <a:pt x="543" y="7"/>
                        </a:cubicBezTo>
                        <a:cubicBezTo>
                          <a:pt x="543" y="0"/>
                          <a:pt x="543" y="0"/>
                          <a:pt x="54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49494"/>
                      </a:gs>
                      <a:gs pos="50000">
                        <a:srgbClr val="EAEAEA"/>
                      </a:gs>
                      <a:gs pos="100000">
                        <a:srgbClr val="949494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1648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9B28AE4-9F7C-4336-8765-68C21350F9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458" y="3139"/>
                    <a:ext cx="960" cy="107"/>
                  </a:xfrm>
                  <a:custGeom>
                    <a:avLst/>
                    <a:gdLst/>
                    <a:ahLst/>
                    <a:cxnLst>
                      <a:cxn ang="0">
                        <a:pos x="405" y="7"/>
                      </a:cxn>
                      <a:cxn ang="0">
                        <a:pos x="389" y="0"/>
                      </a:cxn>
                      <a:cxn ang="0">
                        <a:pos x="57" y="0"/>
                      </a:cxn>
                      <a:cxn ang="0">
                        <a:pos x="41" y="7"/>
                      </a:cxn>
                      <a:cxn ang="0">
                        <a:pos x="0" y="49"/>
                      </a:cxn>
                      <a:cxn ang="0">
                        <a:pos x="445" y="49"/>
                      </a:cxn>
                      <a:cxn ang="0">
                        <a:pos x="405" y="7"/>
                      </a:cxn>
                    </a:cxnLst>
                    <a:rect l="0" t="0" r="r" b="b"/>
                    <a:pathLst>
                      <a:path w="445" h="49">
                        <a:moveTo>
                          <a:pt x="405" y="7"/>
                        </a:moveTo>
                        <a:cubicBezTo>
                          <a:pt x="401" y="3"/>
                          <a:pt x="394" y="0"/>
                          <a:pt x="389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2" y="0"/>
                          <a:pt x="45" y="3"/>
                          <a:pt x="41" y="7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445" y="49"/>
                          <a:pt x="445" y="49"/>
                          <a:pt x="445" y="49"/>
                        </a:cubicBezTo>
                        <a:lnTo>
                          <a:pt x="405" y="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1649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B21C94BB-2CDB-40DB-A8F2-3BBF36452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829" y="3257"/>
                    <a:ext cx="220" cy="61"/>
                  </a:xfrm>
                  <a:custGeom>
                    <a:avLst/>
                    <a:gdLst/>
                    <a:ahLst/>
                    <a:cxnLst>
                      <a:cxn ang="0">
                        <a:pos x="5" y="29"/>
                      </a:cxn>
                      <a:cxn ang="0">
                        <a:pos x="1" y="23"/>
                      </a:cxn>
                      <a:cxn ang="0">
                        <a:pos x="6" y="6"/>
                      </a:cxn>
                      <a:cxn ang="0">
                        <a:pos x="14" y="0"/>
                      </a:cxn>
                      <a:cxn ang="0">
                        <a:pos x="88" y="0"/>
                      </a:cxn>
                      <a:cxn ang="0">
                        <a:pos x="95" y="6"/>
                      </a:cxn>
                      <a:cxn ang="0">
                        <a:pos x="101" y="23"/>
                      </a:cxn>
                      <a:cxn ang="0">
                        <a:pos x="96" y="29"/>
                      </a:cxn>
                      <a:cxn ang="0">
                        <a:pos x="5" y="29"/>
                      </a:cxn>
                    </a:cxnLst>
                    <a:rect l="0" t="0" r="r" b="b"/>
                    <a:pathLst>
                      <a:path w="102" h="29">
                        <a:moveTo>
                          <a:pt x="5" y="29"/>
                        </a:moveTo>
                        <a:cubicBezTo>
                          <a:pt x="2" y="29"/>
                          <a:pt x="0" y="26"/>
                          <a:pt x="1" y="23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3"/>
                          <a:pt x="11" y="0"/>
                          <a:pt x="14" y="0"/>
                        </a:cubicBez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91" y="0"/>
                          <a:pt x="94" y="3"/>
                          <a:pt x="95" y="6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2" y="26"/>
                          <a:pt x="100" y="29"/>
                          <a:pt x="96" y="29"/>
                        </a:cubicBezTo>
                        <a:lnTo>
                          <a:pt x="5" y="29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1650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A178838F-98C5-4253-B245-573401EF1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829" y="3257"/>
                    <a:ext cx="220" cy="61"/>
                  </a:xfrm>
                  <a:custGeom>
                    <a:avLst/>
                    <a:gdLst/>
                    <a:ahLst/>
                    <a:cxnLst>
                      <a:cxn ang="0">
                        <a:pos x="5" y="29"/>
                      </a:cxn>
                      <a:cxn ang="0">
                        <a:pos x="1" y="23"/>
                      </a:cxn>
                      <a:cxn ang="0">
                        <a:pos x="6" y="6"/>
                      </a:cxn>
                      <a:cxn ang="0">
                        <a:pos x="14" y="0"/>
                      </a:cxn>
                      <a:cxn ang="0">
                        <a:pos x="88" y="0"/>
                      </a:cxn>
                      <a:cxn ang="0">
                        <a:pos x="95" y="6"/>
                      </a:cxn>
                      <a:cxn ang="0">
                        <a:pos x="101" y="23"/>
                      </a:cxn>
                      <a:cxn ang="0">
                        <a:pos x="96" y="29"/>
                      </a:cxn>
                      <a:cxn ang="0">
                        <a:pos x="5" y="29"/>
                      </a:cxn>
                    </a:cxnLst>
                    <a:rect l="0" t="0" r="r" b="b"/>
                    <a:pathLst>
                      <a:path w="102" h="29">
                        <a:moveTo>
                          <a:pt x="5" y="29"/>
                        </a:moveTo>
                        <a:cubicBezTo>
                          <a:pt x="2" y="29"/>
                          <a:pt x="0" y="26"/>
                          <a:pt x="1" y="23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3"/>
                          <a:pt x="11" y="0"/>
                          <a:pt x="14" y="0"/>
                        </a:cubicBez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91" y="0"/>
                          <a:pt x="94" y="3"/>
                          <a:pt x="95" y="6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2" y="26"/>
                          <a:pt x="100" y="29"/>
                          <a:pt x="96" y="29"/>
                        </a:cubicBezTo>
                        <a:lnTo>
                          <a:pt x="5" y="29"/>
                        </a:lnTo>
                        <a:close/>
                      </a:path>
                    </a:pathLst>
                  </a:custGeom>
                  <a:solidFill>
                    <a:srgbClr val="737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Rectangle 1651" descr="© INSCALE GmbH, 26.05.2010&#10;http://www.presentationload.com/">
                    <a:extLst>
                      <a:ext uri="{FF2B5EF4-FFF2-40B4-BE49-F238E27FC236}">
                        <a16:creationId xmlns:a16="http://schemas.microsoft.com/office/drawing/2014/main" id="{C3B44AFF-C8B4-4536-8BFC-F7F183E51A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574" y="2546"/>
                    <a:ext cx="729" cy="522"/>
                  </a:xfrm>
                  <a:prstGeom prst="rect">
                    <a:avLst/>
                  </a:prstGeom>
                  <a:noFill/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112315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81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4" name="Freeform 1652" descr="© INSCALE GmbH, 26.05.2010&#10;http://www.presentationload.com/">
                  <a:extLst>
                    <a:ext uri="{FF2B5EF4-FFF2-40B4-BE49-F238E27FC236}">
                      <a16:creationId xmlns:a16="http://schemas.microsoft.com/office/drawing/2014/main" id="{FF31426C-BC83-40CC-8F85-89E5D367D5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749" y="3148"/>
                  <a:ext cx="885" cy="87"/>
                </a:xfrm>
                <a:custGeom>
                  <a:avLst/>
                  <a:gdLst/>
                  <a:ahLst/>
                  <a:cxnLst>
                    <a:cxn ang="0">
                      <a:pos x="204" y="1"/>
                    </a:cxn>
                    <a:cxn ang="0">
                      <a:pos x="275" y="9"/>
                    </a:cxn>
                    <a:cxn ang="0">
                      <a:pos x="492" y="1"/>
                    </a:cxn>
                    <a:cxn ang="0">
                      <a:pos x="497" y="9"/>
                    </a:cxn>
                    <a:cxn ang="0">
                      <a:pos x="631" y="1"/>
                    </a:cxn>
                    <a:cxn ang="0">
                      <a:pos x="769" y="1"/>
                    </a:cxn>
                    <a:cxn ang="0">
                      <a:pos x="781" y="9"/>
                    </a:cxn>
                    <a:cxn ang="0">
                      <a:pos x="993" y="9"/>
                    </a:cxn>
                    <a:cxn ang="0">
                      <a:pos x="997" y="1"/>
                    </a:cxn>
                    <a:cxn ang="0">
                      <a:pos x="1162" y="9"/>
                    </a:cxn>
                    <a:cxn ang="0">
                      <a:pos x="166" y="31"/>
                    </a:cxn>
                    <a:cxn ang="0">
                      <a:pos x="327" y="11"/>
                    </a:cxn>
                    <a:cxn ang="0">
                      <a:pos x="400" y="31"/>
                    </a:cxn>
                    <a:cxn ang="0">
                      <a:pos x="544" y="11"/>
                    </a:cxn>
                    <a:cxn ang="0">
                      <a:pos x="549" y="31"/>
                    </a:cxn>
                    <a:cxn ang="0">
                      <a:pos x="696" y="31"/>
                    </a:cxn>
                    <a:cxn ang="0">
                      <a:pos x="833" y="31"/>
                    </a:cxn>
                    <a:cxn ang="0">
                      <a:pos x="905" y="12"/>
                    </a:cxn>
                    <a:cxn ang="0">
                      <a:pos x="1064" y="31"/>
                    </a:cxn>
                    <a:cxn ang="0">
                      <a:pos x="1074" y="31"/>
                    </a:cxn>
                    <a:cxn ang="0">
                      <a:pos x="272" y="33"/>
                    </a:cxn>
                    <a:cxn ang="0">
                      <a:pos x="282" y="33"/>
                    </a:cxn>
                    <a:cxn ang="0">
                      <a:pos x="427" y="53"/>
                    </a:cxn>
                    <a:cxn ang="0">
                      <a:pos x="575" y="33"/>
                    </a:cxn>
                    <a:cxn ang="0">
                      <a:pos x="581" y="53"/>
                    </a:cxn>
                    <a:cxn ang="0">
                      <a:pos x="804" y="53"/>
                    </a:cxn>
                    <a:cxn ang="0">
                      <a:pos x="881" y="53"/>
                    </a:cxn>
                    <a:cxn ang="0">
                      <a:pos x="1040" y="53"/>
                    </a:cxn>
                    <a:cxn ang="0">
                      <a:pos x="1050" y="53"/>
                    </a:cxn>
                    <a:cxn ang="0">
                      <a:pos x="1132" y="53"/>
                    </a:cxn>
                    <a:cxn ang="0">
                      <a:pos x="275" y="55"/>
                    </a:cxn>
                    <a:cxn ang="0">
                      <a:pos x="343" y="76"/>
                    </a:cxn>
                    <a:cxn ang="0">
                      <a:pos x="513" y="55"/>
                    </a:cxn>
                    <a:cxn ang="0">
                      <a:pos x="518" y="76"/>
                    </a:cxn>
                    <a:cxn ang="0">
                      <a:pos x="668" y="55"/>
                    </a:cxn>
                    <a:cxn ang="0">
                      <a:pos x="756" y="55"/>
                    </a:cxn>
                    <a:cxn ang="0">
                      <a:pos x="841" y="76"/>
                    </a:cxn>
                    <a:cxn ang="0">
                      <a:pos x="1078" y="75"/>
                    </a:cxn>
                    <a:cxn ang="0">
                      <a:pos x="1207" y="55"/>
                    </a:cxn>
                    <a:cxn ang="0">
                      <a:pos x="221" y="78"/>
                    </a:cxn>
                    <a:cxn ang="0">
                      <a:pos x="300" y="99"/>
                    </a:cxn>
                    <a:cxn ang="0">
                      <a:pos x="461" y="99"/>
                    </a:cxn>
                    <a:cxn ang="0">
                      <a:pos x="560" y="78"/>
                    </a:cxn>
                    <a:cxn ang="0">
                      <a:pos x="641" y="78"/>
                    </a:cxn>
                    <a:cxn ang="0">
                      <a:pos x="801" y="99"/>
                    </a:cxn>
                    <a:cxn ang="0">
                      <a:pos x="957" y="78"/>
                    </a:cxn>
                    <a:cxn ang="0">
                      <a:pos x="981" y="98"/>
                    </a:cxn>
                    <a:cxn ang="0">
                      <a:pos x="20" y="103"/>
                    </a:cxn>
                    <a:cxn ang="0">
                      <a:pos x="162" y="125"/>
                    </a:cxn>
                    <a:cxn ang="0">
                      <a:pos x="173" y="125"/>
                    </a:cxn>
                    <a:cxn ang="0">
                      <a:pos x="375" y="124"/>
                    </a:cxn>
                    <a:cxn ang="0">
                      <a:pos x="908" y="101"/>
                    </a:cxn>
                    <a:cxn ang="0">
                      <a:pos x="1010" y="113"/>
                    </a:cxn>
                    <a:cxn ang="0">
                      <a:pos x="1095" y="110"/>
                    </a:cxn>
                    <a:cxn ang="0">
                      <a:pos x="1097" y="113"/>
                    </a:cxn>
                  </a:cxnLst>
                  <a:rect l="0" t="0" r="r" b="b"/>
                  <a:pathLst>
                    <a:path w="1272" h="125">
                      <a:moveTo>
                        <a:pt x="195" y="1"/>
                      </a:moveTo>
                      <a:cubicBezTo>
                        <a:pt x="168" y="1"/>
                        <a:pt x="142" y="1"/>
                        <a:pt x="115" y="1"/>
                      </a:cubicBezTo>
                      <a:cubicBezTo>
                        <a:pt x="112" y="4"/>
                        <a:pt x="110" y="6"/>
                        <a:pt x="107" y="9"/>
                      </a:cubicBezTo>
                      <a:cubicBezTo>
                        <a:pt x="134" y="9"/>
                        <a:pt x="161" y="9"/>
                        <a:pt x="188" y="9"/>
                      </a:cubicBezTo>
                      <a:cubicBezTo>
                        <a:pt x="191" y="6"/>
                        <a:pt x="192" y="4"/>
                        <a:pt x="195" y="1"/>
                      </a:cubicBezTo>
                      <a:close/>
                      <a:moveTo>
                        <a:pt x="272" y="1"/>
                      </a:moveTo>
                      <a:cubicBezTo>
                        <a:pt x="249" y="1"/>
                        <a:pt x="226" y="1"/>
                        <a:pt x="204" y="1"/>
                      </a:cubicBezTo>
                      <a:cubicBezTo>
                        <a:pt x="201" y="4"/>
                        <a:pt x="199" y="6"/>
                        <a:pt x="197" y="9"/>
                      </a:cubicBezTo>
                      <a:cubicBezTo>
                        <a:pt x="221" y="9"/>
                        <a:pt x="242" y="9"/>
                        <a:pt x="266" y="9"/>
                      </a:cubicBezTo>
                      <a:cubicBezTo>
                        <a:pt x="268" y="6"/>
                        <a:pt x="269" y="4"/>
                        <a:pt x="272" y="1"/>
                      </a:cubicBezTo>
                      <a:close/>
                      <a:moveTo>
                        <a:pt x="342" y="9"/>
                      </a:moveTo>
                      <a:cubicBezTo>
                        <a:pt x="344" y="6"/>
                        <a:pt x="345" y="4"/>
                        <a:pt x="347" y="1"/>
                      </a:cubicBezTo>
                      <a:cubicBezTo>
                        <a:pt x="325" y="1"/>
                        <a:pt x="303" y="1"/>
                        <a:pt x="281" y="1"/>
                      </a:cubicBezTo>
                      <a:cubicBezTo>
                        <a:pt x="279" y="4"/>
                        <a:pt x="278" y="6"/>
                        <a:pt x="275" y="9"/>
                      </a:cubicBezTo>
                      <a:cubicBezTo>
                        <a:pt x="298" y="9"/>
                        <a:pt x="319" y="9"/>
                        <a:pt x="342" y="9"/>
                      </a:cubicBezTo>
                      <a:close/>
                      <a:moveTo>
                        <a:pt x="420" y="1"/>
                      </a:moveTo>
                      <a:cubicBezTo>
                        <a:pt x="399" y="1"/>
                        <a:pt x="378" y="1"/>
                        <a:pt x="357" y="1"/>
                      </a:cubicBezTo>
                      <a:cubicBezTo>
                        <a:pt x="355" y="4"/>
                        <a:pt x="354" y="6"/>
                        <a:pt x="352" y="9"/>
                      </a:cubicBezTo>
                      <a:cubicBezTo>
                        <a:pt x="374" y="9"/>
                        <a:pt x="394" y="9"/>
                        <a:pt x="417" y="9"/>
                      </a:cubicBezTo>
                      <a:cubicBezTo>
                        <a:pt x="418" y="6"/>
                        <a:pt x="419" y="4"/>
                        <a:pt x="420" y="1"/>
                      </a:cubicBezTo>
                      <a:close/>
                      <a:moveTo>
                        <a:pt x="492" y="1"/>
                      </a:moveTo>
                      <a:cubicBezTo>
                        <a:pt x="471" y="1"/>
                        <a:pt x="450" y="1"/>
                        <a:pt x="430" y="1"/>
                      </a:cubicBezTo>
                      <a:cubicBezTo>
                        <a:pt x="428" y="4"/>
                        <a:pt x="427" y="6"/>
                        <a:pt x="426" y="9"/>
                      </a:cubicBezTo>
                      <a:cubicBezTo>
                        <a:pt x="448" y="9"/>
                        <a:pt x="467" y="9"/>
                        <a:pt x="489" y="9"/>
                      </a:cubicBezTo>
                      <a:cubicBezTo>
                        <a:pt x="490" y="6"/>
                        <a:pt x="491" y="4"/>
                        <a:pt x="492" y="1"/>
                      </a:cubicBezTo>
                      <a:close/>
                      <a:moveTo>
                        <a:pt x="561" y="1"/>
                      </a:moveTo>
                      <a:cubicBezTo>
                        <a:pt x="540" y="1"/>
                        <a:pt x="520" y="1"/>
                        <a:pt x="500" y="1"/>
                      </a:cubicBezTo>
                      <a:cubicBezTo>
                        <a:pt x="499" y="4"/>
                        <a:pt x="498" y="6"/>
                        <a:pt x="497" y="9"/>
                      </a:cubicBezTo>
                      <a:cubicBezTo>
                        <a:pt x="519" y="9"/>
                        <a:pt x="538" y="9"/>
                        <a:pt x="559" y="9"/>
                      </a:cubicBezTo>
                      <a:cubicBezTo>
                        <a:pt x="560" y="6"/>
                        <a:pt x="560" y="4"/>
                        <a:pt x="561" y="1"/>
                      </a:cubicBezTo>
                      <a:close/>
                      <a:moveTo>
                        <a:pt x="631" y="1"/>
                      </a:moveTo>
                      <a:cubicBezTo>
                        <a:pt x="611" y="1"/>
                        <a:pt x="590" y="1"/>
                        <a:pt x="570" y="1"/>
                      </a:cubicBezTo>
                      <a:cubicBezTo>
                        <a:pt x="570" y="4"/>
                        <a:pt x="570" y="6"/>
                        <a:pt x="569" y="9"/>
                      </a:cubicBezTo>
                      <a:cubicBezTo>
                        <a:pt x="591" y="9"/>
                        <a:pt x="610" y="9"/>
                        <a:pt x="631" y="9"/>
                      </a:cubicBezTo>
                      <a:cubicBezTo>
                        <a:pt x="631" y="6"/>
                        <a:pt x="631" y="4"/>
                        <a:pt x="631" y="1"/>
                      </a:cubicBezTo>
                      <a:close/>
                      <a:moveTo>
                        <a:pt x="701" y="9"/>
                      </a:moveTo>
                      <a:cubicBezTo>
                        <a:pt x="701" y="6"/>
                        <a:pt x="700" y="4"/>
                        <a:pt x="699" y="1"/>
                      </a:cubicBezTo>
                      <a:cubicBezTo>
                        <a:pt x="678" y="1"/>
                        <a:pt x="660" y="1"/>
                        <a:pt x="639" y="1"/>
                      </a:cubicBezTo>
                      <a:cubicBezTo>
                        <a:pt x="639" y="4"/>
                        <a:pt x="639" y="6"/>
                        <a:pt x="639" y="9"/>
                      </a:cubicBezTo>
                      <a:cubicBezTo>
                        <a:pt x="661" y="9"/>
                        <a:pt x="680" y="9"/>
                        <a:pt x="701" y="9"/>
                      </a:cubicBezTo>
                      <a:close/>
                      <a:moveTo>
                        <a:pt x="772" y="9"/>
                      </a:moveTo>
                      <a:cubicBezTo>
                        <a:pt x="771" y="6"/>
                        <a:pt x="770" y="4"/>
                        <a:pt x="769" y="1"/>
                      </a:cubicBezTo>
                      <a:cubicBezTo>
                        <a:pt x="748" y="1"/>
                        <a:pt x="729" y="1"/>
                        <a:pt x="708" y="1"/>
                      </a:cubicBezTo>
                      <a:cubicBezTo>
                        <a:pt x="708" y="4"/>
                        <a:pt x="709" y="6"/>
                        <a:pt x="710" y="9"/>
                      </a:cubicBezTo>
                      <a:cubicBezTo>
                        <a:pt x="731" y="9"/>
                        <a:pt x="750" y="9"/>
                        <a:pt x="772" y="9"/>
                      </a:cubicBezTo>
                      <a:close/>
                      <a:moveTo>
                        <a:pt x="844" y="9"/>
                      </a:moveTo>
                      <a:cubicBezTo>
                        <a:pt x="843" y="6"/>
                        <a:pt x="842" y="4"/>
                        <a:pt x="840" y="1"/>
                      </a:cubicBezTo>
                      <a:cubicBezTo>
                        <a:pt x="818" y="1"/>
                        <a:pt x="799" y="1"/>
                        <a:pt x="778" y="1"/>
                      </a:cubicBezTo>
                      <a:cubicBezTo>
                        <a:pt x="779" y="4"/>
                        <a:pt x="780" y="6"/>
                        <a:pt x="781" y="9"/>
                      </a:cubicBezTo>
                      <a:cubicBezTo>
                        <a:pt x="803" y="9"/>
                        <a:pt x="822" y="9"/>
                        <a:pt x="844" y="9"/>
                      </a:cubicBezTo>
                      <a:close/>
                      <a:moveTo>
                        <a:pt x="917" y="9"/>
                      </a:moveTo>
                      <a:cubicBezTo>
                        <a:pt x="915" y="6"/>
                        <a:pt x="914" y="4"/>
                        <a:pt x="911" y="1"/>
                      </a:cubicBezTo>
                      <a:cubicBezTo>
                        <a:pt x="889" y="1"/>
                        <a:pt x="870" y="1"/>
                        <a:pt x="848" y="1"/>
                      </a:cubicBezTo>
                      <a:cubicBezTo>
                        <a:pt x="850" y="4"/>
                        <a:pt x="851" y="6"/>
                        <a:pt x="852" y="9"/>
                      </a:cubicBezTo>
                      <a:cubicBezTo>
                        <a:pt x="875" y="9"/>
                        <a:pt x="895" y="9"/>
                        <a:pt x="917" y="9"/>
                      </a:cubicBezTo>
                      <a:close/>
                      <a:moveTo>
                        <a:pt x="993" y="9"/>
                      </a:moveTo>
                      <a:cubicBezTo>
                        <a:pt x="991" y="6"/>
                        <a:pt x="989" y="4"/>
                        <a:pt x="987" y="1"/>
                      </a:cubicBezTo>
                      <a:cubicBezTo>
                        <a:pt x="964" y="1"/>
                        <a:pt x="944" y="1"/>
                        <a:pt x="921" y="1"/>
                      </a:cubicBezTo>
                      <a:cubicBezTo>
                        <a:pt x="923" y="4"/>
                        <a:pt x="924" y="6"/>
                        <a:pt x="927" y="9"/>
                      </a:cubicBezTo>
                      <a:cubicBezTo>
                        <a:pt x="950" y="9"/>
                        <a:pt x="970" y="9"/>
                        <a:pt x="993" y="9"/>
                      </a:cubicBezTo>
                      <a:close/>
                      <a:moveTo>
                        <a:pt x="1073" y="9"/>
                      </a:moveTo>
                      <a:cubicBezTo>
                        <a:pt x="1070" y="6"/>
                        <a:pt x="1068" y="4"/>
                        <a:pt x="1065" y="0"/>
                      </a:cubicBezTo>
                      <a:cubicBezTo>
                        <a:pt x="1041" y="0"/>
                        <a:pt x="1020" y="0"/>
                        <a:pt x="997" y="1"/>
                      </a:cubicBezTo>
                      <a:cubicBezTo>
                        <a:pt x="1000" y="4"/>
                        <a:pt x="1001" y="6"/>
                        <a:pt x="1004" y="9"/>
                      </a:cubicBezTo>
                      <a:cubicBezTo>
                        <a:pt x="1028" y="9"/>
                        <a:pt x="1049" y="9"/>
                        <a:pt x="1073" y="9"/>
                      </a:cubicBezTo>
                      <a:close/>
                      <a:moveTo>
                        <a:pt x="1162" y="9"/>
                      </a:moveTo>
                      <a:cubicBezTo>
                        <a:pt x="1159" y="6"/>
                        <a:pt x="1157" y="4"/>
                        <a:pt x="1154" y="0"/>
                      </a:cubicBezTo>
                      <a:cubicBezTo>
                        <a:pt x="1127" y="0"/>
                        <a:pt x="1101" y="0"/>
                        <a:pt x="1075" y="0"/>
                      </a:cubicBezTo>
                      <a:cubicBezTo>
                        <a:pt x="1078" y="4"/>
                        <a:pt x="1079" y="6"/>
                        <a:pt x="1083" y="9"/>
                      </a:cubicBezTo>
                      <a:cubicBezTo>
                        <a:pt x="1109" y="9"/>
                        <a:pt x="1136" y="9"/>
                        <a:pt x="1162" y="9"/>
                      </a:cubicBezTo>
                      <a:close/>
                      <a:moveTo>
                        <a:pt x="157" y="31"/>
                      </a:moveTo>
                      <a:cubicBezTo>
                        <a:pt x="164" y="23"/>
                        <a:pt x="167" y="19"/>
                        <a:pt x="174" y="11"/>
                      </a:cubicBezTo>
                      <a:cubicBezTo>
                        <a:pt x="150" y="11"/>
                        <a:pt x="129" y="11"/>
                        <a:pt x="105" y="11"/>
                      </a:cubicBezTo>
                      <a:cubicBezTo>
                        <a:pt x="98" y="19"/>
                        <a:pt x="95" y="23"/>
                        <a:pt x="87" y="31"/>
                      </a:cubicBezTo>
                      <a:cubicBezTo>
                        <a:pt x="111" y="31"/>
                        <a:pt x="133" y="31"/>
                        <a:pt x="157" y="31"/>
                      </a:cubicBezTo>
                      <a:close/>
                      <a:moveTo>
                        <a:pt x="182" y="11"/>
                      </a:moveTo>
                      <a:cubicBezTo>
                        <a:pt x="176" y="19"/>
                        <a:pt x="173" y="23"/>
                        <a:pt x="166" y="31"/>
                      </a:cubicBezTo>
                      <a:cubicBezTo>
                        <a:pt x="190" y="31"/>
                        <a:pt x="212" y="31"/>
                        <a:pt x="236" y="31"/>
                      </a:cubicBezTo>
                      <a:cubicBezTo>
                        <a:pt x="242" y="23"/>
                        <a:pt x="245" y="19"/>
                        <a:pt x="251" y="11"/>
                      </a:cubicBezTo>
                      <a:cubicBezTo>
                        <a:pt x="227" y="11"/>
                        <a:pt x="206" y="11"/>
                        <a:pt x="182" y="11"/>
                      </a:cubicBezTo>
                      <a:close/>
                      <a:moveTo>
                        <a:pt x="260" y="11"/>
                      </a:moveTo>
                      <a:cubicBezTo>
                        <a:pt x="255" y="19"/>
                        <a:pt x="252" y="23"/>
                        <a:pt x="246" y="31"/>
                      </a:cubicBezTo>
                      <a:cubicBezTo>
                        <a:pt x="269" y="31"/>
                        <a:pt x="290" y="31"/>
                        <a:pt x="314" y="31"/>
                      </a:cubicBezTo>
                      <a:cubicBezTo>
                        <a:pt x="319" y="23"/>
                        <a:pt x="322" y="19"/>
                        <a:pt x="327" y="11"/>
                      </a:cubicBezTo>
                      <a:cubicBezTo>
                        <a:pt x="304" y="11"/>
                        <a:pt x="283" y="11"/>
                        <a:pt x="260" y="11"/>
                      </a:cubicBezTo>
                      <a:close/>
                      <a:moveTo>
                        <a:pt x="401" y="11"/>
                      </a:moveTo>
                      <a:cubicBezTo>
                        <a:pt x="379" y="11"/>
                        <a:pt x="359" y="11"/>
                        <a:pt x="337" y="11"/>
                      </a:cubicBezTo>
                      <a:cubicBezTo>
                        <a:pt x="332" y="19"/>
                        <a:pt x="329" y="23"/>
                        <a:pt x="324" y="31"/>
                      </a:cubicBezTo>
                      <a:cubicBezTo>
                        <a:pt x="347" y="31"/>
                        <a:pt x="368" y="31"/>
                        <a:pt x="391" y="31"/>
                      </a:cubicBezTo>
                      <a:cubicBezTo>
                        <a:pt x="395" y="23"/>
                        <a:pt x="397" y="19"/>
                        <a:pt x="401" y="11"/>
                      </a:cubicBezTo>
                      <a:close/>
                      <a:moveTo>
                        <a:pt x="400" y="31"/>
                      </a:moveTo>
                      <a:cubicBezTo>
                        <a:pt x="423" y="31"/>
                        <a:pt x="443" y="31"/>
                        <a:pt x="466" y="31"/>
                      </a:cubicBezTo>
                      <a:cubicBezTo>
                        <a:pt x="469" y="23"/>
                        <a:pt x="470" y="19"/>
                        <a:pt x="473" y="11"/>
                      </a:cubicBezTo>
                      <a:cubicBezTo>
                        <a:pt x="451" y="11"/>
                        <a:pt x="432" y="11"/>
                        <a:pt x="410" y="11"/>
                      </a:cubicBezTo>
                      <a:cubicBezTo>
                        <a:pt x="406" y="19"/>
                        <a:pt x="404" y="23"/>
                        <a:pt x="400" y="31"/>
                      </a:cubicBezTo>
                      <a:close/>
                      <a:moveTo>
                        <a:pt x="475" y="31"/>
                      </a:moveTo>
                      <a:cubicBezTo>
                        <a:pt x="498" y="31"/>
                        <a:pt x="518" y="31"/>
                        <a:pt x="540" y="31"/>
                      </a:cubicBezTo>
                      <a:cubicBezTo>
                        <a:pt x="542" y="23"/>
                        <a:pt x="542" y="19"/>
                        <a:pt x="544" y="11"/>
                      </a:cubicBezTo>
                      <a:cubicBezTo>
                        <a:pt x="522" y="11"/>
                        <a:pt x="503" y="11"/>
                        <a:pt x="482" y="11"/>
                      </a:cubicBezTo>
                      <a:cubicBezTo>
                        <a:pt x="479" y="19"/>
                        <a:pt x="478" y="23"/>
                        <a:pt x="475" y="31"/>
                      </a:cubicBezTo>
                      <a:close/>
                      <a:moveTo>
                        <a:pt x="549" y="31"/>
                      </a:moveTo>
                      <a:cubicBezTo>
                        <a:pt x="571" y="31"/>
                        <a:pt x="591" y="31"/>
                        <a:pt x="613" y="31"/>
                      </a:cubicBezTo>
                      <a:cubicBezTo>
                        <a:pt x="613" y="23"/>
                        <a:pt x="613" y="19"/>
                        <a:pt x="613" y="11"/>
                      </a:cubicBezTo>
                      <a:cubicBezTo>
                        <a:pt x="592" y="11"/>
                        <a:pt x="573" y="11"/>
                        <a:pt x="552" y="11"/>
                      </a:cubicBezTo>
                      <a:cubicBezTo>
                        <a:pt x="551" y="19"/>
                        <a:pt x="550" y="23"/>
                        <a:pt x="549" y="31"/>
                      </a:cubicBezTo>
                      <a:close/>
                      <a:moveTo>
                        <a:pt x="622" y="11"/>
                      </a:moveTo>
                      <a:cubicBezTo>
                        <a:pt x="622" y="19"/>
                        <a:pt x="622" y="23"/>
                        <a:pt x="622" y="31"/>
                      </a:cubicBezTo>
                      <a:cubicBezTo>
                        <a:pt x="644" y="31"/>
                        <a:pt x="664" y="31"/>
                        <a:pt x="686" y="31"/>
                      </a:cubicBezTo>
                      <a:cubicBezTo>
                        <a:pt x="685" y="23"/>
                        <a:pt x="685" y="19"/>
                        <a:pt x="683" y="11"/>
                      </a:cubicBezTo>
                      <a:cubicBezTo>
                        <a:pt x="662" y="11"/>
                        <a:pt x="643" y="11"/>
                        <a:pt x="622" y="11"/>
                      </a:cubicBezTo>
                      <a:close/>
                      <a:moveTo>
                        <a:pt x="693" y="11"/>
                      </a:moveTo>
                      <a:cubicBezTo>
                        <a:pt x="694" y="19"/>
                        <a:pt x="695" y="23"/>
                        <a:pt x="696" y="31"/>
                      </a:cubicBezTo>
                      <a:cubicBezTo>
                        <a:pt x="718" y="31"/>
                        <a:pt x="738" y="31"/>
                        <a:pt x="761" y="31"/>
                      </a:cubicBezTo>
                      <a:cubicBezTo>
                        <a:pt x="758" y="23"/>
                        <a:pt x="757" y="19"/>
                        <a:pt x="754" y="11"/>
                      </a:cubicBezTo>
                      <a:cubicBezTo>
                        <a:pt x="733" y="11"/>
                        <a:pt x="714" y="11"/>
                        <a:pt x="693" y="11"/>
                      </a:cubicBezTo>
                      <a:close/>
                      <a:moveTo>
                        <a:pt x="824" y="12"/>
                      </a:moveTo>
                      <a:cubicBezTo>
                        <a:pt x="802" y="11"/>
                        <a:pt x="783" y="11"/>
                        <a:pt x="762" y="11"/>
                      </a:cubicBezTo>
                      <a:cubicBezTo>
                        <a:pt x="764" y="19"/>
                        <a:pt x="766" y="23"/>
                        <a:pt x="768" y="31"/>
                      </a:cubicBezTo>
                      <a:cubicBezTo>
                        <a:pt x="791" y="31"/>
                        <a:pt x="811" y="31"/>
                        <a:pt x="833" y="31"/>
                      </a:cubicBezTo>
                      <a:cubicBezTo>
                        <a:pt x="830" y="23"/>
                        <a:pt x="828" y="19"/>
                        <a:pt x="824" y="12"/>
                      </a:cubicBezTo>
                      <a:close/>
                      <a:moveTo>
                        <a:pt x="833" y="12"/>
                      </a:moveTo>
                      <a:cubicBezTo>
                        <a:pt x="837" y="19"/>
                        <a:pt x="839" y="23"/>
                        <a:pt x="843" y="31"/>
                      </a:cubicBezTo>
                      <a:cubicBezTo>
                        <a:pt x="866" y="31"/>
                        <a:pt x="886" y="31"/>
                        <a:pt x="909" y="31"/>
                      </a:cubicBezTo>
                      <a:cubicBezTo>
                        <a:pt x="904" y="23"/>
                        <a:pt x="902" y="19"/>
                        <a:pt x="897" y="12"/>
                      </a:cubicBezTo>
                      <a:cubicBezTo>
                        <a:pt x="875" y="12"/>
                        <a:pt x="855" y="12"/>
                        <a:pt x="833" y="12"/>
                      </a:cubicBezTo>
                      <a:close/>
                      <a:moveTo>
                        <a:pt x="905" y="12"/>
                      </a:moveTo>
                      <a:cubicBezTo>
                        <a:pt x="910" y="19"/>
                        <a:pt x="913" y="23"/>
                        <a:pt x="918" y="31"/>
                      </a:cubicBezTo>
                      <a:cubicBezTo>
                        <a:pt x="941" y="31"/>
                        <a:pt x="962" y="31"/>
                        <a:pt x="985" y="31"/>
                      </a:cubicBezTo>
                      <a:cubicBezTo>
                        <a:pt x="979" y="23"/>
                        <a:pt x="977" y="19"/>
                        <a:pt x="971" y="12"/>
                      </a:cubicBezTo>
                      <a:cubicBezTo>
                        <a:pt x="948" y="12"/>
                        <a:pt x="928" y="12"/>
                        <a:pt x="905" y="12"/>
                      </a:cubicBezTo>
                      <a:close/>
                      <a:moveTo>
                        <a:pt x="980" y="12"/>
                      </a:moveTo>
                      <a:cubicBezTo>
                        <a:pt x="986" y="19"/>
                        <a:pt x="989" y="23"/>
                        <a:pt x="995" y="31"/>
                      </a:cubicBezTo>
                      <a:cubicBezTo>
                        <a:pt x="1019" y="31"/>
                        <a:pt x="1040" y="31"/>
                        <a:pt x="1064" y="31"/>
                      </a:cubicBezTo>
                      <a:cubicBezTo>
                        <a:pt x="1057" y="23"/>
                        <a:pt x="1054" y="19"/>
                        <a:pt x="1047" y="12"/>
                      </a:cubicBezTo>
                      <a:cubicBezTo>
                        <a:pt x="1024" y="12"/>
                        <a:pt x="1003" y="12"/>
                        <a:pt x="980" y="12"/>
                      </a:cubicBezTo>
                      <a:close/>
                      <a:moveTo>
                        <a:pt x="1074" y="31"/>
                      </a:moveTo>
                      <a:cubicBezTo>
                        <a:pt x="1110" y="31"/>
                        <a:pt x="1147" y="31"/>
                        <a:pt x="1184" y="31"/>
                      </a:cubicBezTo>
                      <a:cubicBezTo>
                        <a:pt x="1176" y="23"/>
                        <a:pt x="1172" y="19"/>
                        <a:pt x="1165" y="12"/>
                      </a:cubicBezTo>
                      <a:cubicBezTo>
                        <a:pt x="1129" y="12"/>
                        <a:pt x="1093" y="12"/>
                        <a:pt x="1057" y="12"/>
                      </a:cubicBezTo>
                      <a:cubicBezTo>
                        <a:pt x="1063" y="19"/>
                        <a:pt x="1067" y="23"/>
                        <a:pt x="1074" y="31"/>
                      </a:cubicBezTo>
                      <a:close/>
                      <a:moveTo>
                        <a:pt x="194" y="32"/>
                      </a:moveTo>
                      <a:cubicBezTo>
                        <a:pt x="158" y="32"/>
                        <a:pt x="122" y="32"/>
                        <a:pt x="86" y="32"/>
                      </a:cubicBezTo>
                      <a:cubicBezTo>
                        <a:pt x="78" y="40"/>
                        <a:pt x="74" y="45"/>
                        <a:pt x="67" y="53"/>
                      </a:cubicBezTo>
                      <a:cubicBezTo>
                        <a:pt x="103" y="53"/>
                        <a:pt x="140" y="53"/>
                        <a:pt x="177" y="53"/>
                      </a:cubicBezTo>
                      <a:cubicBezTo>
                        <a:pt x="184" y="45"/>
                        <a:pt x="187" y="40"/>
                        <a:pt x="194" y="32"/>
                      </a:cubicBezTo>
                      <a:close/>
                      <a:moveTo>
                        <a:pt x="257" y="53"/>
                      </a:moveTo>
                      <a:cubicBezTo>
                        <a:pt x="263" y="45"/>
                        <a:pt x="266" y="41"/>
                        <a:pt x="272" y="33"/>
                      </a:cubicBezTo>
                      <a:cubicBezTo>
                        <a:pt x="248" y="33"/>
                        <a:pt x="227" y="33"/>
                        <a:pt x="203" y="33"/>
                      </a:cubicBezTo>
                      <a:cubicBezTo>
                        <a:pt x="196" y="41"/>
                        <a:pt x="193" y="45"/>
                        <a:pt x="186" y="53"/>
                      </a:cubicBezTo>
                      <a:cubicBezTo>
                        <a:pt x="211" y="53"/>
                        <a:pt x="233" y="53"/>
                        <a:pt x="257" y="53"/>
                      </a:cubicBezTo>
                      <a:close/>
                      <a:moveTo>
                        <a:pt x="267" y="53"/>
                      </a:moveTo>
                      <a:cubicBezTo>
                        <a:pt x="292" y="53"/>
                        <a:pt x="313" y="53"/>
                        <a:pt x="337" y="53"/>
                      </a:cubicBezTo>
                      <a:cubicBezTo>
                        <a:pt x="342" y="45"/>
                        <a:pt x="345" y="41"/>
                        <a:pt x="350" y="33"/>
                      </a:cubicBezTo>
                      <a:cubicBezTo>
                        <a:pt x="326" y="33"/>
                        <a:pt x="305" y="33"/>
                        <a:pt x="282" y="33"/>
                      </a:cubicBezTo>
                      <a:cubicBezTo>
                        <a:pt x="276" y="41"/>
                        <a:pt x="273" y="45"/>
                        <a:pt x="267" y="53"/>
                      </a:cubicBezTo>
                      <a:close/>
                      <a:moveTo>
                        <a:pt x="426" y="33"/>
                      </a:moveTo>
                      <a:cubicBezTo>
                        <a:pt x="403" y="33"/>
                        <a:pt x="383" y="33"/>
                        <a:pt x="360" y="33"/>
                      </a:cubicBezTo>
                      <a:cubicBezTo>
                        <a:pt x="355" y="41"/>
                        <a:pt x="353" y="45"/>
                        <a:pt x="348" y="53"/>
                      </a:cubicBezTo>
                      <a:cubicBezTo>
                        <a:pt x="372" y="53"/>
                        <a:pt x="393" y="53"/>
                        <a:pt x="417" y="53"/>
                      </a:cubicBezTo>
                      <a:cubicBezTo>
                        <a:pt x="421" y="45"/>
                        <a:pt x="422" y="41"/>
                        <a:pt x="426" y="33"/>
                      </a:cubicBezTo>
                      <a:close/>
                      <a:moveTo>
                        <a:pt x="427" y="53"/>
                      </a:moveTo>
                      <a:cubicBezTo>
                        <a:pt x="450" y="53"/>
                        <a:pt x="471" y="53"/>
                        <a:pt x="495" y="53"/>
                      </a:cubicBezTo>
                      <a:cubicBezTo>
                        <a:pt x="497" y="45"/>
                        <a:pt x="498" y="41"/>
                        <a:pt x="501" y="33"/>
                      </a:cubicBezTo>
                      <a:cubicBezTo>
                        <a:pt x="478" y="33"/>
                        <a:pt x="458" y="33"/>
                        <a:pt x="435" y="33"/>
                      </a:cubicBezTo>
                      <a:cubicBezTo>
                        <a:pt x="432" y="41"/>
                        <a:pt x="430" y="45"/>
                        <a:pt x="427" y="53"/>
                      </a:cubicBezTo>
                      <a:close/>
                      <a:moveTo>
                        <a:pt x="505" y="53"/>
                      </a:moveTo>
                      <a:cubicBezTo>
                        <a:pt x="528" y="53"/>
                        <a:pt x="549" y="53"/>
                        <a:pt x="572" y="53"/>
                      </a:cubicBezTo>
                      <a:cubicBezTo>
                        <a:pt x="573" y="45"/>
                        <a:pt x="574" y="41"/>
                        <a:pt x="575" y="33"/>
                      </a:cubicBezTo>
                      <a:cubicBezTo>
                        <a:pt x="553" y="33"/>
                        <a:pt x="533" y="33"/>
                        <a:pt x="510" y="33"/>
                      </a:cubicBezTo>
                      <a:cubicBezTo>
                        <a:pt x="508" y="41"/>
                        <a:pt x="507" y="45"/>
                        <a:pt x="505" y="53"/>
                      </a:cubicBezTo>
                      <a:close/>
                      <a:moveTo>
                        <a:pt x="581" y="53"/>
                      </a:moveTo>
                      <a:cubicBezTo>
                        <a:pt x="605" y="53"/>
                        <a:pt x="625" y="53"/>
                        <a:pt x="649" y="53"/>
                      </a:cubicBezTo>
                      <a:cubicBezTo>
                        <a:pt x="649" y="45"/>
                        <a:pt x="648" y="41"/>
                        <a:pt x="648" y="33"/>
                      </a:cubicBezTo>
                      <a:cubicBezTo>
                        <a:pt x="626" y="33"/>
                        <a:pt x="606" y="33"/>
                        <a:pt x="584" y="33"/>
                      </a:cubicBezTo>
                      <a:cubicBezTo>
                        <a:pt x="583" y="41"/>
                        <a:pt x="582" y="45"/>
                        <a:pt x="581" y="53"/>
                      </a:cubicBezTo>
                      <a:close/>
                      <a:moveTo>
                        <a:pt x="658" y="53"/>
                      </a:moveTo>
                      <a:cubicBezTo>
                        <a:pt x="682" y="53"/>
                        <a:pt x="703" y="53"/>
                        <a:pt x="726" y="53"/>
                      </a:cubicBezTo>
                      <a:cubicBezTo>
                        <a:pt x="724" y="45"/>
                        <a:pt x="724" y="41"/>
                        <a:pt x="722" y="33"/>
                      </a:cubicBezTo>
                      <a:cubicBezTo>
                        <a:pt x="699" y="33"/>
                        <a:pt x="680" y="33"/>
                        <a:pt x="657" y="33"/>
                      </a:cubicBezTo>
                      <a:cubicBezTo>
                        <a:pt x="658" y="41"/>
                        <a:pt x="658" y="45"/>
                        <a:pt x="658" y="53"/>
                      </a:cubicBezTo>
                      <a:close/>
                      <a:moveTo>
                        <a:pt x="736" y="53"/>
                      </a:moveTo>
                      <a:cubicBezTo>
                        <a:pt x="760" y="53"/>
                        <a:pt x="781" y="53"/>
                        <a:pt x="804" y="53"/>
                      </a:cubicBezTo>
                      <a:cubicBezTo>
                        <a:pt x="801" y="45"/>
                        <a:pt x="800" y="41"/>
                        <a:pt x="797" y="33"/>
                      </a:cubicBezTo>
                      <a:cubicBezTo>
                        <a:pt x="774" y="33"/>
                        <a:pt x="754" y="33"/>
                        <a:pt x="732" y="33"/>
                      </a:cubicBezTo>
                      <a:cubicBezTo>
                        <a:pt x="734" y="41"/>
                        <a:pt x="734" y="45"/>
                        <a:pt x="736" y="53"/>
                      </a:cubicBezTo>
                      <a:close/>
                      <a:moveTo>
                        <a:pt x="870" y="33"/>
                      </a:moveTo>
                      <a:cubicBezTo>
                        <a:pt x="847" y="33"/>
                        <a:pt x="827" y="33"/>
                        <a:pt x="804" y="33"/>
                      </a:cubicBezTo>
                      <a:cubicBezTo>
                        <a:pt x="808" y="41"/>
                        <a:pt x="809" y="45"/>
                        <a:pt x="812" y="53"/>
                      </a:cubicBezTo>
                      <a:cubicBezTo>
                        <a:pt x="836" y="53"/>
                        <a:pt x="857" y="53"/>
                        <a:pt x="881" y="53"/>
                      </a:cubicBezTo>
                      <a:cubicBezTo>
                        <a:pt x="877" y="45"/>
                        <a:pt x="874" y="41"/>
                        <a:pt x="870" y="33"/>
                      </a:cubicBezTo>
                      <a:close/>
                      <a:moveTo>
                        <a:pt x="880" y="33"/>
                      </a:moveTo>
                      <a:cubicBezTo>
                        <a:pt x="884" y="41"/>
                        <a:pt x="886" y="45"/>
                        <a:pt x="891" y="53"/>
                      </a:cubicBezTo>
                      <a:cubicBezTo>
                        <a:pt x="915" y="53"/>
                        <a:pt x="936" y="53"/>
                        <a:pt x="960" y="53"/>
                      </a:cubicBezTo>
                      <a:cubicBezTo>
                        <a:pt x="955" y="45"/>
                        <a:pt x="952" y="41"/>
                        <a:pt x="947" y="33"/>
                      </a:cubicBezTo>
                      <a:cubicBezTo>
                        <a:pt x="924" y="33"/>
                        <a:pt x="903" y="33"/>
                        <a:pt x="880" y="33"/>
                      </a:cubicBezTo>
                      <a:close/>
                      <a:moveTo>
                        <a:pt x="1040" y="53"/>
                      </a:moveTo>
                      <a:cubicBezTo>
                        <a:pt x="1034" y="45"/>
                        <a:pt x="1031" y="41"/>
                        <a:pt x="1024" y="33"/>
                      </a:cubicBezTo>
                      <a:cubicBezTo>
                        <a:pt x="1001" y="33"/>
                        <a:pt x="980" y="33"/>
                        <a:pt x="956" y="33"/>
                      </a:cubicBezTo>
                      <a:cubicBezTo>
                        <a:pt x="961" y="41"/>
                        <a:pt x="964" y="45"/>
                        <a:pt x="970" y="53"/>
                      </a:cubicBezTo>
                      <a:cubicBezTo>
                        <a:pt x="994" y="53"/>
                        <a:pt x="1016" y="53"/>
                        <a:pt x="1040" y="53"/>
                      </a:cubicBezTo>
                      <a:close/>
                      <a:moveTo>
                        <a:pt x="1104" y="33"/>
                      </a:moveTo>
                      <a:cubicBezTo>
                        <a:pt x="1080" y="33"/>
                        <a:pt x="1058" y="33"/>
                        <a:pt x="1034" y="33"/>
                      </a:cubicBezTo>
                      <a:cubicBezTo>
                        <a:pt x="1040" y="41"/>
                        <a:pt x="1044" y="45"/>
                        <a:pt x="1050" y="53"/>
                      </a:cubicBezTo>
                      <a:cubicBezTo>
                        <a:pt x="1075" y="53"/>
                        <a:pt x="1097" y="53"/>
                        <a:pt x="1122" y="53"/>
                      </a:cubicBezTo>
                      <a:cubicBezTo>
                        <a:pt x="1115" y="45"/>
                        <a:pt x="1111" y="41"/>
                        <a:pt x="1104" y="33"/>
                      </a:cubicBezTo>
                      <a:close/>
                      <a:moveTo>
                        <a:pt x="1132" y="53"/>
                      </a:moveTo>
                      <a:cubicBezTo>
                        <a:pt x="1157" y="53"/>
                        <a:pt x="1179" y="53"/>
                        <a:pt x="1204" y="53"/>
                      </a:cubicBezTo>
                      <a:cubicBezTo>
                        <a:pt x="1197" y="45"/>
                        <a:pt x="1193" y="41"/>
                        <a:pt x="1185" y="33"/>
                      </a:cubicBezTo>
                      <a:cubicBezTo>
                        <a:pt x="1160" y="33"/>
                        <a:pt x="1139" y="33"/>
                        <a:pt x="1114" y="33"/>
                      </a:cubicBezTo>
                      <a:cubicBezTo>
                        <a:pt x="1121" y="41"/>
                        <a:pt x="1125" y="45"/>
                        <a:pt x="1132" y="53"/>
                      </a:cubicBezTo>
                      <a:close/>
                      <a:moveTo>
                        <a:pt x="195" y="55"/>
                      </a:moveTo>
                      <a:cubicBezTo>
                        <a:pt x="152" y="55"/>
                        <a:pt x="108" y="55"/>
                        <a:pt x="64" y="55"/>
                      </a:cubicBezTo>
                      <a:cubicBezTo>
                        <a:pt x="57" y="64"/>
                        <a:pt x="53" y="68"/>
                        <a:pt x="44" y="76"/>
                      </a:cubicBezTo>
                      <a:cubicBezTo>
                        <a:pt x="89" y="76"/>
                        <a:pt x="134" y="76"/>
                        <a:pt x="178" y="76"/>
                      </a:cubicBezTo>
                      <a:cubicBezTo>
                        <a:pt x="185" y="68"/>
                        <a:pt x="188" y="63"/>
                        <a:pt x="195" y="55"/>
                      </a:cubicBezTo>
                      <a:close/>
                      <a:moveTo>
                        <a:pt x="261" y="76"/>
                      </a:moveTo>
                      <a:cubicBezTo>
                        <a:pt x="267" y="68"/>
                        <a:pt x="270" y="63"/>
                        <a:pt x="275" y="55"/>
                      </a:cubicBezTo>
                      <a:cubicBezTo>
                        <a:pt x="251" y="55"/>
                        <a:pt x="229" y="55"/>
                        <a:pt x="204" y="55"/>
                      </a:cubicBezTo>
                      <a:cubicBezTo>
                        <a:pt x="197" y="63"/>
                        <a:pt x="194" y="68"/>
                        <a:pt x="187" y="76"/>
                      </a:cubicBezTo>
                      <a:cubicBezTo>
                        <a:pt x="213" y="76"/>
                        <a:pt x="235" y="76"/>
                        <a:pt x="261" y="76"/>
                      </a:cubicBezTo>
                      <a:close/>
                      <a:moveTo>
                        <a:pt x="355" y="55"/>
                      </a:moveTo>
                      <a:cubicBezTo>
                        <a:pt x="331" y="55"/>
                        <a:pt x="310" y="55"/>
                        <a:pt x="285" y="55"/>
                      </a:cubicBezTo>
                      <a:cubicBezTo>
                        <a:pt x="280" y="63"/>
                        <a:pt x="277" y="68"/>
                        <a:pt x="271" y="76"/>
                      </a:cubicBezTo>
                      <a:cubicBezTo>
                        <a:pt x="296" y="76"/>
                        <a:pt x="318" y="76"/>
                        <a:pt x="343" y="76"/>
                      </a:cubicBezTo>
                      <a:cubicBezTo>
                        <a:pt x="348" y="68"/>
                        <a:pt x="351" y="63"/>
                        <a:pt x="355" y="55"/>
                      </a:cubicBezTo>
                      <a:close/>
                      <a:moveTo>
                        <a:pt x="435" y="55"/>
                      </a:moveTo>
                      <a:cubicBezTo>
                        <a:pt x="411" y="55"/>
                        <a:pt x="390" y="55"/>
                        <a:pt x="366" y="55"/>
                      </a:cubicBezTo>
                      <a:cubicBezTo>
                        <a:pt x="361" y="63"/>
                        <a:pt x="359" y="68"/>
                        <a:pt x="354" y="76"/>
                      </a:cubicBezTo>
                      <a:cubicBezTo>
                        <a:pt x="379" y="76"/>
                        <a:pt x="401" y="76"/>
                        <a:pt x="426" y="76"/>
                      </a:cubicBezTo>
                      <a:cubicBezTo>
                        <a:pt x="430" y="68"/>
                        <a:pt x="431" y="63"/>
                        <a:pt x="435" y="55"/>
                      </a:cubicBezTo>
                      <a:close/>
                      <a:moveTo>
                        <a:pt x="513" y="55"/>
                      </a:moveTo>
                      <a:cubicBezTo>
                        <a:pt x="489" y="55"/>
                        <a:pt x="468" y="55"/>
                        <a:pt x="445" y="55"/>
                      </a:cubicBezTo>
                      <a:cubicBezTo>
                        <a:pt x="441" y="63"/>
                        <a:pt x="440" y="68"/>
                        <a:pt x="436" y="76"/>
                      </a:cubicBezTo>
                      <a:cubicBezTo>
                        <a:pt x="461" y="76"/>
                        <a:pt x="483" y="76"/>
                        <a:pt x="507" y="76"/>
                      </a:cubicBezTo>
                      <a:cubicBezTo>
                        <a:pt x="510" y="67"/>
                        <a:pt x="511" y="63"/>
                        <a:pt x="513" y="55"/>
                      </a:cubicBezTo>
                      <a:close/>
                      <a:moveTo>
                        <a:pt x="591" y="55"/>
                      </a:moveTo>
                      <a:cubicBezTo>
                        <a:pt x="567" y="55"/>
                        <a:pt x="546" y="55"/>
                        <a:pt x="523" y="55"/>
                      </a:cubicBezTo>
                      <a:cubicBezTo>
                        <a:pt x="521" y="63"/>
                        <a:pt x="520" y="67"/>
                        <a:pt x="518" y="76"/>
                      </a:cubicBezTo>
                      <a:cubicBezTo>
                        <a:pt x="542" y="76"/>
                        <a:pt x="564" y="76"/>
                        <a:pt x="589" y="76"/>
                      </a:cubicBezTo>
                      <a:cubicBezTo>
                        <a:pt x="590" y="67"/>
                        <a:pt x="590" y="63"/>
                        <a:pt x="591" y="55"/>
                      </a:cubicBezTo>
                      <a:close/>
                      <a:moveTo>
                        <a:pt x="668" y="55"/>
                      </a:moveTo>
                      <a:cubicBezTo>
                        <a:pt x="644" y="55"/>
                        <a:pt x="623" y="55"/>
                        <a:pt x="600" y="55"/>
                      </a:cubicBezTo>
                      <a:cubicBezTo>
                        <a:pt x="599" y="63"/>
                        <a:pt x="599" y="67"/>
                        <a:pt x="598" y="76"/>
                      </a:cubicBezTo>
                      <a:cubicBezTo>
                        <a:pt x="623" y="76"/>
                        <a:pt x="645" y="76"/>
                        <a:pt x="669" y="76"/>
                      </a:cubicBezTo>
                      <a:cubicBezTo>
                        <a:pt x="669" y="67"/>
                        <a:pt x="668" y="63"/>
                        <a:pt x="668" y="55"/>
                      </a:cubicBezTo>
                      <a:close/>
                      <a:moveTo>
                        <a:pt x="745" y="55"/>
                      </a:moveTo>
                      <a:cubicBezTo>
                        <a:pt x="722" y="55"/>
                        <a:pt x="701" y="55"/>
                        <a:pt x="677" y="55"/>
                      </a:cubicBezTo>
                      <a:cubicBezTo>
                        <a:pt x="678" y="63"/>
                        <a:pt x="679" y="67"/>
                        <a:pt x="679" y="76"/>
                      </a:cubicBezTo>
                      <a:cubicBezTo>
                        <a:pt x="704" y="76"/>
                        <a:pt x="726" y="76"/>
                        <a:pt x="750" y="76"/>
                      </a:cubicBezTo>
                      <a:cubicBezTo>
                        <a:pt x="748" y="67"/>
                        <a:pt x="747" y="63"/>
                        <a:pt x="745" y="55"/>
                      </a:cubicBezTo>
                      <a:close/>
                      <a:moveTo>
                        <a:pt x="824" y="55"/>
                      </a:moveTo>
                      <a:cubicBezTo>
                        <a:pt x="800" y="55"/>
                        <a:pt x="779" y="55"/>
                        <a:pt x="756" y="55"/>
                      </a:cubicBezTo>
                      <a:cubicBezTo>
                        <a:pt x="758" y="63"/>
                        <a:pt x="759" y="67"/>
                        <a:pt x="761" y="76"/>
                      </a:cubicBezTo>
                      <a:cubicBezTo>
                        <a:pt x="786" y="76"/>
                        <a:pt x="808" y="76"/>
                        <a:pt x="832" y="76"/>
                      </a:cubicBezTo>
                      <a:cubicBezTo>
                        <a:pt x="829" y="67"/>
                        <a:pt x="827" y="63"/>
                        <a:pt x="824" y="55"/>
                      </a:cubicBezTo>
                      <a:close/>
                      <a:moveTo>
                        <a:pt x="912" y="75"/>
                      </a:moveTo>
                      <a:cubicBezTo>
                        <a:pt x="908" y="67"/>
                        <a:pt x="906" y="63"/>
                        <a:pt x="901" y="55"/>
                      </a:cubicBezTo>
                      <a:cubicBezTo>
                        <a:pt x="877" y="55"/>
                        <a:pt x="856" y="55"/>
                        <a:pt x="832" y="55"/>
                      </a:cubicBezTo>
                      <a:cubicBezTo>
                        <a:pt x="836" y="63"/>
                        <a:pt x="837" y="67"/>
                        <a:pt x="841" y="76"/>
                      </a:cubicBezTo>
                      <a:cubicBezTo>
                        <a:pt x="866" y="76"/>
                        <a:pt x="888" y="75"/>
                        <a:pt x="912" y="75"/>
                      </a:cubicBezTo>
                      <a:close/>
                      <a:moveTo>
                        <a:pt x="981" y="55"/>
                      </a:moveTo>
                      <a:cubicBezTo>
                        <a:pt x="957" y="55"/>
                        <a:pt x="935" y="55"/>
                        <a:pt x="911" y="55"/>
                      </a:cubicBezTo>
                      <a:cubicBezTo>
                        <a:pt x="916" y="63"/>
                        <a:pt x="918" y="67"/>
                        <a:pt x="923" y="75"/>
                      </a:cubicBezTo>
                      <a:cubicBezTo>
                        <a:pt x="948" y="75"/>
                        <a:pt x="970" y="75"/>
                        <a:pt x="995" y="75"/>
                      </a:cubicBezTo>
                      <a:cubicBezTo>
                        <a:pt x="990" y="67"/>
                        <a:pt x="987" y="63"/>
                        <a:pt x="981" y="55"/>
                      </a:cubicBezTo>
                      <a:close/>
                      <a:moveTo>
                        <a:pt x="1078" y="75"/>
                      </a:moveTo>
                      <a:cubicBezTo>
                        <a:pt x="1072" y="67"/>
                        <a:pt x="1068" y="63"/>
                        <a:pt x="1062" y="55"/>
                      </a:cubicBezTo>
                      <a:cubicBezTo>
                        <a:pt x="1037" y="55"/>
                        <a:pt x="1015" y="55"/>
                        <a:pt x="990" y="55"/>
                      </a:cubicBezTo>
                      <a:cubicBezTo>
                        <a:pt x="996" y="63"/>
                        <a:pt x="999" y="67"/>
                        <a:pt x="1005" y="75"/>
                      </a:cubicBezTo>
                      <a:cubicBezTo>
                        <a:pt x="1030" y="75"/>
                        <a:pt x="1053" y="75"/>
                        <a:pt x="1078" y="75"/>
                      </a:cubicBezTo>
                      <a:close/>
                      <a:moveTo>
                        <a:pt x="1088" y="75"/>
                      </a:moveTo>
                      <a:cubicBezTo>
                        <a:pt x="1134" y="75"/>
                        <a:pt x="1180" y="75"/>
                        <a:pt x="1226" y="75"/>
                      </a:cubicBezTo>
                      <a:cubicBezTo>
                        <a:pt x="1218" y="67"/>
                        <a:pt x="1214" y="63"/>
                        <a:pt x="1207" y="55"/>
                      </a:cubicBezTo>
                      <a:cubicBezTo>
                        <a:pt x="1162" y="55"/>
                        <a:pt x="1117" y="55"/>
                        <a:pt x="1072" y="55"/>
                      </a:cubicBezTo>
                      <a:cubicBezTo>
                        <a:pt x="1078" y="63"/>
                        <a:pt x="1082" y="67"/>
                        <a:pt x="1088" y="75"/>
                      </a:cubicBezTo>
                      <a:close/>
                      <a:moveTo>
                        <a:pt x="221" y="78"/>
                      </a:moveTo>
                      <a:cubicBezTo>
                        <a:pt x="161" y="78"/>
                        <a:pt x="102" y="78"/>
                        <a:pt x="43" y="79"/>
                      </a:cubicBezTo>
                      <a:cubicBezTo>
                        <a:pt x="34" y="87"/>
                        <a:pt x="30" y="92"/>
                        <a:pt x="22" y="100"/>
                      </a:cubicBezTo>
                      <a:cubicBezTo>
                        <a:pt x="83" y="100"/>
                        <a:pt x="144" y="100"/>
                        <a:pt x="204" y="100"/>
                      </a:cubicBezTo>
                      <a:cubicBezTo>
                        <a:pt x="211" y="91"/>
                        <a:pt x="214" y="87"/>
                        <a:pt x="221" y="78"/>
                      </a:cubicBezTo>
                      <a:close/>
                      <a:moveTo>
                        <a:pt x="289" y="100"/>
                      </a:moveTo>
                      <a:cubicBezTo>
                        <a:pt x="295" y="91"/>
                        <a:pt x="297" y="87"/>
                        <a:pt x="303" y="78"/>
                      </a:cubicBezTo>
                      <a:cubicBezTo>
                        <a:pt x="277" y="78"/>
                        <a:pt x="255" y="78"/>
                        <a:pt x="230" y="78"/>
                      </a:cubicBezTo>
                      <a:cubicBezTo>
                        <a:pt x="223" y="87"/>
                        <a:pt x="220" y="91"/>
                        <a:pt x="214" y="100"/>
                      </a:cubicBezTo>
                      <a:cubicBezTo>
                        <a:pt x="240" y="100"/>
                        <a:pt x="263" y="100"/>
                        <a:pt x="289" y="100"/>
                      </a:cubicBezTo>
                      <a:close/>
                      <a:moveTo>
                        <a:pt x="313" y="78"/>
                      </a:moveTo>
                      <a:cubicBezTo>
                        <a:pt x="308" y="87"/>
                        <a:pt x="305" y="91"/>
                        <a:pt x="300" y="99"/>
                      </a:cubicBezTo>
                      <a:cubicBezTo>
                        <a:pt x="326" y="99"/>
                        <a:pt x="349" y="99"/>
                        <a:pt x="375" y="99"/>
                      </a:cubicBezTo>
                      <a:cubicBezTo>
                        <a:pt x="379" y="91"/>
                        <a:pt x="381" y="87"/>
                        <a:pt x="385" y="78"/>
                      </a:cubicBezTo>
                      <a:cubicBezTo>
                        <a:pt x="360" y="78"/>
                        <a:pt x="338" y="78"/>
                        <a:pt x="313" y="78"/>
                      </a:cubicBezTo>
                      <a:close/>
                      <a:moveTo>
                        <a:pt x="468" y="78"/>
                      </a:moveTo>
                      <a:cubicBezTo>
                        <a:pt x="443" y="78"/>
                        <a:pt x="421" y="78"/>
                        <a:pt x="396" y="78"/>
                      </a:cubicBezTo>
                      <a:cubicBezTo>
                        <a:pt x="392" y="87"/>
                        <a:pt x="390" y="91"/>
                        <a:pt x="386" y="99"/>
                      </a:cubicBezTo>
                      <a:cubicBezTo>
                        <a:pt x="412" y="99"/>
                        <a:pt x="435" y="99"/>
                        <a:pt x="461" y="99"/>
                      </a:cubicBezTo>
                      <a:cubicBezTo>
                        <a:pt x="464" y="91"/>
                        <a:pt x="465" y="87"/>
                        <a:pt x="468" y="78"/>
                      </a:cubicBezTo>
                      <a:close/>
                      <a:moveTo>
                        <a:pt x="550" y="78"/>
                      </a:moveTo>
                      <a:cubicBezTo>
                        <a:pt x="525" y="78"/>
                        <a:pt x="503" y="78"/>
                        <a:pt x="478" y="78"/>
                      </a:cubicBezTo>
                      <a:cubicBezTo>
                        <a:pt x="475" y="87"/>
                        <a:pt x="474" y="91"/>
                        <a:pt x="471" y="99"/>
                      </a:cubicBezTo>
                      <a:cubicBezTo>
                        <a:pt x="497" y="99"/>
                        <a:pt x="520" y="99"/>
                        <a:pt x="546" y="99"/>
                      </a:cubicBezTo>
                      <a:cubicBezTo>
                        <a:pt x="547" y="91"/>
                        <a:pt x="548" y="86"/>
                        <a:pt x="550" y="78"/>
                      </a:cubicBezTo>
                      <a:close/>
                      <a:moveTo>
                        <a:pt x="560" y="78"/>
                      </a:moveTo>
                      <a:cubicBezTo>
                        <a:pt x="559" y="86"/>
                        <a:pt x="558" y="91"/>
                        <a:pt x="557" y="99"/>
                      </a:cubicBezTo>
                      <a:cubicBezTo>
                        <a:pt x="583" y="99"/>
                        <a:pt x="605" y="99"/>
                        <a:pt x="631" y="99"/>
                      </a:cubicBezTo>
                      <a:cubicBezTo>
                        <a:pt x="631" y="91"/>
                        <a:pt x="631" y="86"/>
                        <a:pt x="631" y="78"/>
                      </a:cubicBezTo>
                      <a:cubicBezTo>
                        <a:pt x="607" y="78"/>
                        <a:pt x="585" y="78"/>
                        <a:pt x="560" y="78"/>
                      </a:cubicBezTo>
                      <a:close/>
                      <a:moveTo>
                        <a:pt x="715" y="99"/>
                      </a:moveTo>
                      <a:cubicBezTo>
                        <a:pt x="714" y="90"/>
                        <a:pt x="713" y="86"/>
                        <a:pt x="712" y="78"/>
                      </a:cubicBezTo>
                      <a:cubicBezTo>
                        <a:pt x="687" y="78"/>
                        <a:pt x="665" y="78"/>
                        <a:pt x="641" y="78"/>
                      </a:cubicBezTo>
                      <a:cubicBezTo>
                        <a:pt x="641" y="86"/>
                        <a:pt x="641" y="91"/>
                        <a:pt x="641" y="99"/>
                      </a:cubicBezTo>
                      <a:cubicBezTo>
                        <a:pt x="667" y="99"/>
                        <a:pt x="690" y="99"/>
                        <a:pt x="715" y="99"/>
                      </a:cubicBezTo>
                      <a:close/>
                      <a:moveTo>
                        <a:pt x="801" y="99"/>
                      </a:moveTo>
                      <a:cubicBezTo>
                        <a:pt x="798" y="90"/>
                        <a:pt x="796" y="86"/>
                        <a:pt x="794" y="78"/>
                      </a:cubicBezTo>
                      <a:cubicBezTo>
                        <a:pt x="769" y="78"/>
                        <a:pt x="747" y="78"/>
                        <a:pt x="722" y="78"/>
                      </a:cubicBezTo>
                      <a:cubicBezTo>
                        <a:pt x="724" y="86"/>
                        <a:pt x="725" y="90"/>
                        <a:pt x="726" y="99"/>
                      </a:cubicBezTo>
                      <a:cubicBezTo>
                        <a:pt x="752" y="99"/>
                        <a:pt x="775" y="99"/>
                        <a:pt x="801" y="99"/>
                      </a:cubicBezTo>
                      <a:close/>
                      <a:moveTo>
                        <a:pt x="887" y="98"/>
                      </a:moveTo>
                      <a:cubicBezTo>
                        <a:pt x="882" y="90"/>
                        <a:pt x="880" y="86"/>
                        <a:pt x="876" y="78"/>
                      </a:cubicBezTo>
                      <a:cubicBezTo>
                        <a:pt x="851" y="78"/>
                        <a:pt x="829" y="78"/>
                        <a:pt x="804" y="78"/>
                      </a:cubicBezTo>
                      <a:cubicBezTo>
                        <a:pt x="807" y="86"/>
                        <a:pt x="809" y="90"/>
                        <a:pt x="812" y="99"/>
                      </a:cubicBezTo>
                      <a:cubicBezTo>
                        <a:pt x="838" y="99"/>
                        <a:pt x="861" y="98"/>
                        <a:pt x="887" y="98"/>
                      </a:cubicBezTo>
                      <a:close/>
                      <a:moveTo>
                        <a:pt x="970" y="98"/>
                      </a:moveTo>
                      <a:cubicBezTo>
                        <a:pt x="965" y="90"/>
                        <a:pt x="962" y="86"/>
                        <a:pt x="957" y="78"/>
                      </a:cubicBezTo>
                      <a:cubicBezTo>
                        <a:pt x="932" y="78"/>
                        <a:pt x="910" y="78"/>
                        <a:pt x="885" y="78"/>
                      </a:cubicBezTo>
                      <a:cubicBezTo>
                        <a:pt x="889" y="86"/>
                        <a:pt x="891" y="90"/>
                        <a:pt x="895" y="98"/>
                      </a:cubicBezTo>
                      <a:cubicBezTo>
                        <a:pt x="921" y="98"/>
                        <a:pt x="944" y="98"/>
                        <a:pt x="970" y="98"/>
                      </a:cubicBezTo>
                      <a:close/>
                      <a:moveTo>
                        <a:pt x="1057" y="98"/>
                      </a:moveTo>
                      <a:cubicBezTo>
                        <a:pt x="1050" y="90"/>
                        <a:pt x="1047" y="86"/>
                        <a:pt x="1041" y="77"/>
                      </a:cubicBezTo>
                      <a:cubicBezTo>
                        <a:pt x="1015" y="77"/>
                        <a:pt x="993" y="77"/>
                        <a:pt x="968" y="78"/>
                      </a:cubicBezTo>
                      <a:cubicBezTo>
                        <a:pt x="973" y="86"/>
                        <a:pt x="976" y="90"/>
                        <a:pt x="981" y="98"/>
                      </a:cubicBezTo>
                      <a:cubicBezTo>
                        <a:pt x="1007" y="98"/>
                        <a:pt x="1031" y="98"/>
                        <a:pt x="1057" y="98"/>
                      </a:cubicBezTo>
                      <a:close/>
                      <a:moveTo>
                        <a:pt x="1066" y="98"/>
                      </a:moveTo>
                      <a:cubicBezTo>
                        <a:pt x="1127" y="98"/>
                        <a:pt x="1187" y="98"/>
                        <a:pt x="1248" y="98"/>
                      </a:cubicBezTo>
                      <a:cubicBezTo>
                        <a:pt x="1241" y="90"/>
                        <a:pt x="1235" y="84"/>
                        <a:pt x="1228" y="77"/>
                      </a:cubicBezTo>
                      <a:cubicBezTo>
                        <a:pt x="1169" y="77"/>
                        <a:pt x="1110" y="77"/>
                        <a:pt x="1050" y="77"/>
                      </a:cubicBezTo>
                      <a:cubicBezTo>
                        <a:pt x="1057" y="86"/>
                        <a:pt x="1060" y="90"/>
                        <a:pt x="1066" y="98"/>
                      </a:cubicBezTo>
                      <a:close/>
                      <a:moveTo>
                        <a:pt x="20" y="103"/>
                      </a:moveTo>
                      <a:cubicBezTo>
                        <a:pt x="12" y="112"/>
                        <a:pt x="8" y="116"/>
                        <a:pt x="0" y="125"/>
                      </a:cubicBezTo>
                      <a:cubicBezTo>
                        <a:pt x="26" y="125"/>
                        <a:pt x="50" y="125"/>
                        <a:pt x="76" y="125"/>
                      </a:cubicBezTo>
                      <a:cubicBezTo>
                        <a:pt x="84" y="116"/>
                        <a:pt x="88" y="112"/>
                        <a:pt x="96" y="103"/>
                      </a:cubicBezTo>
                      <a:cubicBezTo>
                        <a:pt x="69" y="103"/>
                        <a:pt x="46" y="103"/>
                        <a:pt x="20" y="103"/>
                      </a:cubicBezTo>
                      <a:close/>
                      <a:moveTo>
                        <a:pt x="104" y="103"/>
                      </a:moveTo>
                      <a:cubicBezTo>
                        <a:pt x="96" y="112"/>
                        <a:pt x="93" y="116"/>
                        <a:pt x="85" y="125"/>
                      </a:cubicBezTo>
                      <a:cubicBezTo>
                        <a:pt x="112" y="125"/>
                        <a:pt x="135" y="125"/>
                        <a:pt x="162" y="125"/>
                      </a:cubicBezTo>
                      <a:cubicBezTo>
                        <a:pt x="169" y="116"/>
                        <a:pt x="172" y="112"/>
                        <a:pt x="180" y="102"/>
                      </a:cubicBezTo>
                      <a:cubicBezTo>
                        <a:pt x="153" y="102"/>
                        <a:pt x="130" y="103"/>
                        <a:pt x="104" y="103"/>
                      </a:cubicBezTo>
                      <a:close/>
                      <a:moveTo>
                        <a:pt x="173" y="125"/>
                      </a:moveTo>
                      <a:cubicBezTo>
                        <a:pt x="200" y="125"/>
                        <a:pt x="224" y="125"/>
                        <a:pt x="251" y="125"/>
                      </a:cubicBezTo>
                      <a:cubicBezTo>
                        <a:pt x="257" y="116"/>
                        <a:pt x="260" y="111"/>
                        <a:pt x="266" y="102"/>
                      </a:cubicBezTo>
                      <a:cubicBezTo>
                        <a:pt x="239" y="102"/>
                        <a:pt x="216" y="102"/>
                        <a:pt x="190" y="102"/>
                      </a:cubicBezTo>
                      <a:cubicBezTo>
                        <a:pt x="183" y="112"/>
                        <a:pt x="179" y="116"/>
                        <a:pt x="173" y="125"/>
                      </a:cubicBezTo>
                      <a:close/>
                      <a:moveTo>
                        <a:pt x="262" y="124"/>
                      </a:moveTo>
                      <a:cubicBezTo>
                        <a:pt x="296" y="124"/>
                        <a:pt x="329" y="124"/>
                        <a:pt x="363" y="124"/>
                      </a:cubicBezTo>
                      <a:cubicBezTo>
                        <a:pt x="367" y="116"/>
                        <a:pt x="369" y="111"/>
                        <a:pt x="374" y="102"/>
                      </a:cubicBezTo>
                      <a:cubicBezTo>
                        <a:pt x="341" y="102"/>
                        <a:pt x="309" y="102"/>
                        <a:pt x="277" y="102"/>
                      </a:cubicBezTo>
                      <a:cubicBezTo>
                        <a:pt x="271" y="111"/>
                        <a:pt x="268" y="116"/>
                        <a:pt x="262" y="124"/>
                      </a:cubicBezTo>
                      <a:close/>
                      <a:moveTo>
                        <a:pt x="385" y="102"/>
                      </a:moveTo>
                      <a:cubicBezTo>
                        <a:pt x="381" y="111"/>
                        <a:pt x="379" y="116"/>
                        <a:pt x="375" y="124"/>
                      </a:cubicBezTo>
                      <a:cubicBezTo>
                        <a:pt x="519" y="124"/>
                        <a:pt x="664" y="124"/>
                        <a:pt x="809" y="124"/>
                      </a:cubicBezTo>
                      <a:cubicBezTo>
                        <a:pt x="806" y="115"/>
                        <a:pt x="804" y="110"/>
                        <a:pt x="801" y="101"/>
                      </a:cubicBezTo>
                      <a:cubicBezTo>
                        <a:pt x="663" y="102"/>
                        <a:pt x="524" y="102"/>
                        <a:pt x="385" y="102"/>
                      </a:cubicBezTo>
                      <a:close/>
                      <a:moveTo>
                        <a:pt x="812" y="101"/>
                      </a:moveTo>
                      <a:cubicBezTo>
                        <a:pt x="815" y="110"/>
                        <a:pt x="817" y="115"/>
                        <a:pt x="820" y="123"/>
                      </a:cubicBezTo>
                      <a:cubicBezTo>
                        <a:pt x="853" y="123"/>
                        <a:pt x="887" y="123"/>
                        <a:pt x="920" y="123"/>
                      </a:cubicBezTo>
                      <a:cubicBezTo>
                        <a:pt x="915" y="114"/>
                        <a:pt x="913" y="110"/>
                        <a:pt x="908" y="101"/>
                      </a:cubicBezTo>
                      <a:cubicBezTo>
                        <a:pt x="876" y="101"/>
                        <a:pt x="844" y="101"/>
                        <a:pt x="812" y="101"/>
                      </a:cubicBezTo>
                      <a:close/>
                      <a:moveTo>
                        <a:pt x="918" y="101"/>
                      </a:moveTo>
                      <a:cubicBezTo>
                        <a:pt x="923" y="110"/>
                        <a:pt x="925" y="114"/>
                        <a:pt x="930" y="123"/>
                      </a:cubicBezTo>
                      <a:cubicBezTo>
                        <a:pt x="957" y="123"/>
                        <a:pt x="981" y="123"/>
                        <a:pt x="1008" y="123"/>
                      </a:cubicBezTo>
                      <a:cubicBezTo>
                        <a:pt x="1002" y="114"/>
                        <a:pt x="999" y="110"/>
                        <a:pt x="993" y="101"/>
                      </a:cubicBezTo>
                      <a:cubicBezTo>
                        <a:pt x="967" y="101"/>
                        <a:pt x="944" y="101"/>
                        <a:pt x="918" y="101"/>
                      </a:cubicBezTo>
                      <a:close/>
                      <a:moveTo>
                        <a:pt x="1010" y="113"/>
                      </a:moveTo>
                      <a:cubicBezTo>
                        <a:pt x="1012" y="117"/>
                        <a:pt x="1014" y="119"/>
                        <a:pt x="1017" y="123"/>
                      </a:cubicBezTo>
                      <a:cubicBezTo>
                        <a:pt x="1044" y="123"/>
                        <a:pt x="1068" y="123"/>
                        <a:pt x="1096" y="123"/>
                      </a:cubicBezTo>
                      <a:cubicBezTo>
                        <a:pt x="1092" y="119"/>
                        <a:pt x="1091" y="117"/>
                        <a:pt x="1088" y="113"/>
                      </a:cubicBezTo>
                      <a:cubicBezTo>
                        <a:pt x="1061" y="113"/>
                        <a:pt x="1037" y="113"/>
                        <a:pt x="1010" y="113"/>
                      </a:cubicBezTo>
                      <a:close/>
                      <a:moveTo>
                        <a:pt x="1162" y="100"/>
                      </a:moveTo>
                      <a:cubicBezTo>
                        <a:pt x="1136" y="100"/>
                        <a:pt x="1113" y="100"/>
                        <a:pt x="1087" y="100"/>
                      </a:cubicBezTo>
                      <a:cubicBezTo>
                        <a:pt x="1090" y="104"/>
                        <a:pt x="1092" y="106"/>
                        <a:pt x="1095" y="110"/>
                      </a:cubicBezTo>
                      <a:cubicBezTo>
                        <a:pt x="1121" y="110"/>
                        <a:pt x="1145" y="110"/>
                        <a:pt x="1171" y="110"/>
                      </a:cubicBezTo>
                      <a:cubicBezTo>
                        <a:pt x="1168" y="106"/>
                        <a:pt x="1166" y="104"/>
                        <a:pt x="1162" y="100"/>
                      </a:cubicBezTo>
                      <a:close/>
                      <a:moveTo>
                        <a:pt x="1097" y="113"/>
                      </a:moveTo>
                      <a:cubicBezTo>
                        <a:pt x="1100" y="117"/>
                        <a:pt x="1102" y="119"/>
                        <a:pt x="1105" y="123"/>
                      </a:cubicBezTo>
                      <a:cubicBezTo>
                        <a:pt x="1131" y="123"/>
                        <a:pt x="1157" y="123"/>
                        <a:pt x="1183" y="123"/>
                      </a:cubicBezTo>
                      <a:cubicBezTo>
                        <a:pt x="1179" y="119"/>
                        <a:pt x="1177" y="117"/>
                        <a:pt x="1174" y="113"/>
                      </a:cubicBezTo>
                      <a:cubicBezTo>
                        <a:pt x="1147" y="113"/>
                        <a:pt x="1124" y="113"/>
                        <a:pt x="1097" y="113"/>
                      </a:cubicBezTo>
                      <a:close/>
                      <a:moveTo>
                        <a:pt x="1263" y="113"/>
                      </a:moveTo>
                      <a:cubicBezTo>
                        <a:pt x="1235" y="113"/>
                        <a:pt x="1211" y="113"/>
                        <a:pt x="1184" y="113"/>
                      </a:cubicBezTo>
                      <a:cubicBezTo>
                        <a:pt x="1187" y="117"/>
                        <a:pt x="1189" y="119"/>
                        <a:pt x="1192" y="123"/>
                      </a:cubicBezTo>
                      <a:cubicBezTo>
                        <a:pt x="1219" y="123"/>
                        <a:pt x="1246" y="123"/>
                        <a:pt x="1272" y="123"/>
                      </a:cubicBezTo>
                      <a:cubicBezTo>
                        <a:pt x="1269" y="119"/>
                        <a:pt x="1267" y="117"/>
                        <a:pt x="1263" y="113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112315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2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F883067A-3AB9-4BB2-BA96-540A0F95FB5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75566" y="3173067"/>
              <a:ext cx="15767" cy="15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123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1A181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266">
              <a:extLst>
                <a:ext uri="{FF2B5EF4-FFF2-40B4-BE49-F238E27FC236}">
                  <a16:creationId xmlns:a16="http://schemas.microsoft.com/office/drawing/2014/main" id="{5E606B45-7408-4D10-A2A1-9EA3A7AE488A}"/>
                </a:ext>
              </a:extLst>
            </p:cNvPr>
            <p:cNvSpPr/>
            <p:nvPr/>
          </p:nvSpPr>
          <p:spPr bwMode="gray">
            <a:xfrm>
              <a:off x="6017190" y="1080050"/>
              <a:ext cx="1481278" cy="104345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112315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Unsupervised</a:t>
              </a:r>
            </a:p>
            <a:p>
              <a:pPr marL="0" marR="0" lvl="0" indent="0" algn="ctr" defTabSz="112315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Machine Learning Algorithm</a:t>
              </a:r>
            </a:p>
          </p:txBody>
        </p:sp>
      </p:grpSp>
      <p:sp>
        <p:nvSpPr>
          <p:cNvPr id="113" name="Rectangle 115">
            <a:extLst>
              <a:ext uri="{FF2B5EF4-FFF2-40B4-BE49-F238E27FC236}">
                <a16:creationId xmlns:a16="http://schemas.microsoft.com/office/drawing/2014/main" id="{7874BB12-FFC6-471E-A169-8D2ACE69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40" y="5559340"/>
            <a:ext cx="83134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123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</a:p>
          <a:p>
            <a:pPr marL="0" marR="0" lvl="0" indent="0" algn="l" defTabSz="11231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978D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Open Sans Light"/>
              </a:rPr>
              <a:t>HNG: High Need Group, members with 2 or more critical chronic conditions or with 6 or more general chronic conditions</a:t>
            </a:r>
          </a:p>
          <a:p>
            <a:r>
              <a:rPr lang="en-US" sz="1200" i="1" dirty="0">
                <a:solidFill>
                  <a:srgbClr val="F7978D">
                    <a:lumMod val="10000"/>
                  </a:srgbClr>
                </a:solidFill>
                <a:latin typeface="Arial"/>
                <a:cs typeface="Open Sans Light"/>
              </a:rPr>
              <a:t>* There are 332 predicted veterans are not clustered into any segments.</a:t>
            </a:r>
          </a:p>
        </p:txBody>
      </p:sp>
      <p:pic>
        <p:nvPicPr>
          <p:cNvPr id="2" name="Picture 1" descr="Man and woman">
            <a:extLst>
              <a:ext uri="{FF2B5EF4-FFF2-40B4-BE49-F238E27FC236}">
                <a16:creationId xmlns:a16="http://schemas.microsoft.com/office/drawing/2014/main" id="{BEDD81ED-ACD6-4DAB-8FFE-7C5E934CA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026" y="3132440"/>
            <a:ext cx="894057" cy="894057"/>
          </a:xfrm>
          <a:prstGeom prst="rect">
            <a:avLst/>
          </a:prstGeom>
          <a:noFill/>
        </p:spPr>
      </p:pic>
      <p:pic>
        <p:nvPicPr>
          <p:cNvPr id="115" name="Picture 1" descr="Man">
            <a:extLst>
              <a:ext uri="{FF2B5EF4-FFF2-40B4-BE49-F238E27FC236}">
                <a16:creationId xmlns:a16="http://schemas.microsoft.com/office/drawing/2014/main" id="{850C8495-B121-45F2-A81F-A1290BB47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489" y="4518488"/>
            <a:ext cx="787056" cy="787056"/>
          </a:xfrm>
          <a:prstGeom prst="rect">
            <a:avLst/>
          </a:prstGeom>
          <a:noFill/>
        </p:spPr>
      </p:pic>
      <p:pic>
        <p:nvPicPr>
          <p:cNvPr id="116" name="Picture 1" descr="Group of men">
            <a:extLst>
              <a:ext uri="{FF2B5EF4-FFF2-40B4-BE49-F238E27FC236}">
                <a16:creationId xmlns:a16="http://schemas.microsoft.com/office/drawing/2014/main" id="{54E08424-0580-4B23-846A-BDD3BCA6F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9895" y="1727768"/>
            <a:ext cx="815481" cy="815481"/>
          </a:xfrm>
          <a:prstGeom prst="rect">
            <a:avLst/>
          </a:prstGeom>
          <a:noFill/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AD6F1C-11DE-40E5-886E-EAA4DFB4383F}"/>
              </a:ext>
            </a:extLst>
          </p:cNvPr>
          <p:cNvCxnSpPr>
            <a:cxnSpLocks/>
          </p:cNvCxnSpPr>
          <p:nvPr/>
        </p:nvCxnSpPr>
        <p:spPr>
          <a:xfrm flipH="1" flipV="1">
            <a:off x="8371649" y="2989362"/>
            <a:ext cx="3197391" cy="1183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40B691A-5968-419E-B5C1-47B8222231F1}"/>
              </a:ext>
            </a:extLst>
          </p:cNvPr>
          <p:cNvCxnSpPr>
            <a:cxnSpLocks/>
          </p:cNvCxnSpPr>
          <p:nvPr/>
        </p:nvCxnSpPr>
        <p:spPr>
          <a:xfrm flipH="1">
            <a:off x="8446922" y="4542572"/>
            <a:ext cx="3118675" cy="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">
            <a:extLst>
              <a:ext uri="{FF2B5EF4-FFF2-40B4-BE49-F238E27FC236}">
                <a16:creationId xmlns:a16="http://schemas.microsoft.com/office/drawing/2014/main" id="{9D811055-1205-4B37-8647-D0871E56FE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753" y="1219200"/>
            <a:ext cx="11373329" cy="290545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marR="0" lvl="0" indent="-180000" algn="ctr" defTabSz="1123158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Segmentation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44597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Predicted Veteran Profiling – </a:t>
            </a:r>
            <a:r>
              <a:rPr lang="en-US" sz="3200" dirty="0">
                <a:solidFill>
                  <a:srgbClr val="CC0000"/>
                </a:solidFill>
              </a:rPr>
              <a:t>Illinois</a:t>
            </a:r>
          </a:p>
          <a:p>
            <a:pPr lvl="0">
              <a:defRPr/>
            </a:pPr>
            <a:r>
              <a:rPr lang="en-US" sz="1600" i="1" dirty="0">
                <a:solidFill>
                  <a:srgbClr val="CC0000"/>
                </a:solidFill>
              </a:rPr>
              <a:t>Stratify the predicted veterans based on their health conditions, utilizations, demographic factors.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21672" cy="707886"/>
            <a:chOff x="-1706746" y="1081861"/>
            <a:chExt cx="721672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721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14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1086149" y="1176998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9606"/>
              </p:ext>
            </p:extLst>
          </p:nvPr>
        </p:nvGraphicFramePr>
        <p:xfrm>
          <a:off x="212737" y="1750780"/>
          <a:ext cx="11829740" cy="4497619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14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178">
                  <a:extLst>
                    <a:ext uri="{9D8B030D-6E8A-4147-A177-3AD203B41FA5}">
                      <a16:colId xmlns:a16="http://schemas.microsoft.com/office/drawing/2014/main" val="11894056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9753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2899115"/>
                    </a:ext>
                  </a:extLst>
                </a:gridCol>
                <a:gridCol w="764725">
                  <a:extLst>
                    <a:ext uri="{9D8B030D-6E8A-4147-A177-3AD203B41FA5}">
                      <a16:colId xmlns:a16="http://schemas.microsoft.com/office/drawing/2014/main" val="8428098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719196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552839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922143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42803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57455003"/>
                    </a:ext>
                  </a:extLst>
                </a:gridCol>
                <a:gridCol w="988368">
                  <a:extLst>
                    <a:ext uri="{9D8B030D-6E8A-4147-A177-3AD203B41FA5}">
                      <a16:colId xmlns:a16="http://schemas.microsoft.com/office/drawing/2014/main" val="550949179"/>
                    </a:ext>
                  </a:extLst>
                </a:gridCol>
              </a:tblGrid>
              <a:tr h="822624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Number of Predicted Veterans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Tenure</a:t>
                      </a:r>
                    </a:p>
                    <a:p>
                      <a:pPr algn="ctr"/>
                      <a:r>
                        <a:rPr lang="en-US" sz="8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(Months)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Distinct 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GPI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Age</a:t>
                      </a:r>
                    </a:p>
                    <a:p>
                      <a:pPr algn="ctr"/>
                      <a:r>
                        <a:rPr lang="en-US" sz="8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(Years)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5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Disability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High Need Group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Primary Care Physician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Total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Medical Cost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Primary Care Visits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Call </a:t>
                      </a:r>
                    </a:p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Counts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HEDIS Noncompliance Rates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Breast Cancer Screening –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Colorectal Cancer Screening-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Statin Adherence - Noncompliant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968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Utilizer, High Needs and High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20,556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5.93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75.3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noProof="0" dirty="0"/>
                        <a:t>25.1%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$4,356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2.76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1.92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29.04%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47.62%</a:t>
                      </a:r>
                    </a:p>
                    <a:p>
                      <a:pPr algn="ctr"/>
                      <a:r>
                        <a:rPr lang="en-US" sz="1000" b="1" noProof="0" dirty="0"/>
                        <a:t>(84)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53.28%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(7,986)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4.40%</a:t>
                      </a:r>
                    </a:p>
                    <a:p>
                      <a:pPr algn="ctr"/>
                      <a:r>
                        <a:rPr lang="en-US" sz="1000" b="1" noProof="0" dirty="0"/>
                        <a:t>(8,965)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71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</a:pPr>
                      <a:r>
                        <a:rPr lang="en-GB" altLang="en-US" sz="900" b="1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Utilizer, High Noncompliance rates in HEDIS and No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49,59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1.29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73.0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1.8%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3.0%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6.8%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$2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0.02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0.95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53.98%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81.29%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(262)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79.03%</a:t>
                      </a:r>
                    </a:p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</a:rPr>
                        <a:t>(2,342)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rgbClr val="C00000"/>
                          </a:solidFill>
                        </a:rPr>
                        <a:t>3.89%</a:t>
                      </a:r>
                    </a:p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</a:rPr>
                        <a:t>(720)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846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en-GB" altLang="en-US" sz="900" b="1" kern="120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Utilizer, Medium noncompliance rates, and Medium Member Interactions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4,248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21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3.27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75.1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0.8%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noProof="0" dirty="0"/>
                        <a:t>6.9%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$150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0.71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1.22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37.3%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67.64%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(34)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66.92%</a:t>
                      </a:r>
                    </a:p>
                    <a:p>
                      <a:pPr algn="ctr"/>
                      <a:r>
                        <a:rPr lang="en-US" sz="1000" b="1" noProof="0" dirty="0"/>
                        <a:t>(1,832)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3.82%</a:t>
                      </a:r>
                    </a:p>
                    <a:p>
                      <a:pPr algn="ctr"/>
                      <a:r>
                        <a:rPr lang="en-US" sz="1000" b="1" noProof="0" dirty="0"/>
                        <a:t>(1,465)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6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29,763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4.78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75.1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$2,707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36.27%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72.63%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(380)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60.29%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(12,160)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4.29%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(11,150)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2240" y="1067711"/>
            <a:ext cx="11760237" cy="672697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</a:t>
            </a:r>
          </a:p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Utilizer, High Noncompliance rates in HEDIS and No Member Interaction segment is the target group</a:t>
            </a:r>
          </a:p>
        </p:txBody>
      </p:sp>
      <p:sp>
        <p:nvSpPr>
          <p:cNvPr id="10" name="Rectangle 115">
            <a:extLst>
              <a:ext uri="{FF2B5EF4-FFF2-40B4-BE49-F238E27FC236}">
                <a16:creationId xmlns:a16="http://schemas.microsoft.com/office/drawing/2014/main" id="{6AA85202-38F3-4F75-97C4-F28C78AD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6248400"/>
            <a:ext cx="507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123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</a:p>
          <a:p>
            <a:r>
              <a:rPr lang="en-US" sz="1200" i="1" dirty="0">
                <a:solidFill>
                  <a:srgbClr val="F7978D">
                    <a:lumMod val="10000"/>
                  </a:srgbClr>
                </a:solidFill>
                <a:latin typeface="Arial"/>
                <a:cs typeface="Open Sans Light"/>
              </a:rPr>
              <a:t>* There are 332 predicted veterans are not clustered into any segments.</a:t>
            </a:r>
          </a:p>
        </p:txBody>
      </p:sp>
    </p:spTree>
    <p:extLst>
      <p:ext uri="{BB962C8B-B14F-4D97-AF65-F5344CB8AC3E}">
        <p14:creationId xmlns:p14="http://schemas.microsoft.com/office/powerpoint/2010/main" val="375559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rgbClr val="CC0000"/>
                </a:solidFill>
              </a:rPr>
              <a:t>Socio-economic Profiling – Illinois</a:t>
            </a:r>
          </a:p>
          <a:p>
            <a:pPr lvl="0">
              <a:defRPr/>
            </a:pPr>
            <a:r>
              <a:rPr lang="en-US" sz="1600" i="1" dirty="0">
                <a:solidFill>
                  <a:srgbClr val="CC0000"/>
                </a:solidFill>
              </a:rPr>
              <a:t>Stratify the regions based on the socio-economic variables from the census data.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31756" cy="707886"/>
            <a:chOff x="-1706746" y="1081861"/>
            <a:chExt cx="731756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6832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15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974990" y="1265934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296"/>
              </p:ext>
            </p:extLst>
          </p:nvPr>
        </p:nvGraphicFramePr>
        <p:xfrm>
          <a:off x="400565" y="1826487"/>
          <a:ext cx="10951648" cy="4360773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3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713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8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592">
                  <a:extLst>
                    <a:ext uri="{9D8B030D-6E8A-4147-A177-3AD203B41FA5}">
                      <a16:colId xmlns:a16="http://schemas.microsoft.com/office/drawing/2014/main" val="1189405692"/>
                    </a:ext>
                  </a:extLst>
                </a:gridCol>
                <a:gridCol w="914264">
                  <a:extLst>
                    <a:ext uri="{9D8B030D-6E8A-4147-A177-3AD203B41FA5}">
                      <a16:colId xmlns:a16="http://schemas.microsoft.com/office/drawing/2014/main" val="205975384"/>
                    </a:ext>
                  </a:extLst>
                </a:gridCol>
                <a:gridCol w="1125248">
                  <a:extLst>
                    <a:ext uri="{9D8B030D-6E8A-4147-A177-3AD203B41FA5}">
                      <a16:colId xmlns:a16="http://schemas.microsoft.com/office/drawing/2014/main" val="28403804"/>
                    </a:ext>
                  </a:extLst>
                </a:gridCol>
                <a:gridCol w="843937">
                  <a:extLst>
                    <a:ext uri="{9D8B030D-6E8A-4147-A177-3AD203B41FA5}">
                      <a16:colId xmlns:a16="http://schemas.microsoft.com/office/drawing/2014/main" val="1671919692"/>
                    </a:ext>
                  </a:extLst>
                </a:gridCol>
                <a:gridCol w="843937">
                  <a:extLst>
                    <a:ext uri="{9D8B030D-6E8A-4147-A177-3AD203B41FA5}">
                      <a16:colId xmlns:a16="http://schemas.microsoft.com/office/drawing/2014/main" val="2058314021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Number of  Zip Codes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Disability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20-50K Earnings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&gt;50K Earnings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Higher Education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Food Stamps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Married Couple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HH Living Alone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 Widowed / Divorced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Minority Race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Counts of VA Facilities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Education and Income,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Education and Income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1,069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18.7%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28.2%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Education and Income with More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28.8%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21.8%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33.3%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32.9%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60.1%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1,383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33.9%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30.4%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17.1%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29.0%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15.6%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14.3%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565" y="1121916"/>
            <a:ext cx="11091336" cy="576404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</a:t>
            </a:r>
          </a:p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Education and Income with More Minority Ratio Segment is the target group</a:t>
            </a:r>
          </a:p>
        </p:txBody>
      </p:sp>
    </p:spTree>
    <p:extLst>
      <p:ext uri="{BB962C8B-B14F-4D97-AF65-F5344CB8AC3E}">
        <p14:creationId xmlns:p14="http://schemas.microsoft.com/office/powerpoint/2010/main" val="384921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63C085A3-95FF-4CF1-BE23-FA8AB08F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15" y="1095437"/>
            <a:ext cx="11139522" cy="523310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370012" y="262138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Predicted Veteran vs Socio-Economic Profiling – Illinois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731756" cy="707886"/>
            <a:chOff x="-1706746" y="1081861"/>
            <a:chExt cx="731756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70884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974990" y="1265934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1290" y="1057337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51">
            <a:extLst>
              <a:ext uri="{FF2B5EF4-FFF2-40B4-BE49-F238E27FC236}">
                <a16:creationId xmlns:a16="http://schemas.microsoft.com/office/drawing/2014/main" id="{30358BC5-508A-4C47-8F05-A8759F8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3679"/>
              </p:ext>
            </p:extLst>
          </p:nvPr>
        </p:nvGraphicFramePr>
        <p:xfrm>
          <a:off x="1190082" y="1723815"/>
          <a:ext cx="6123530" cy="4532315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12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535224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Segment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</a:rPr>
                        <a:t>High Utilizer, High Needs and High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Low Utilizer, High Noncompliance rates in HEDIS and No Member Interaction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Medium Utilizer, Medium noncompliance rates, and Medium Member Interactions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Education and Income,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6,203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1,649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1,355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9,207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Medium Education and Income with Less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12,254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2,762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2,443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17,459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 Education and Income with More Minority Ratio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2,099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3,097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noProof="0" dirty="0">
                          <a:solidFill>
                            <a:srgbClr val="FFFFFF"/>
                          </a:solidFill>
                          <a:effectLst>
                            <a:outerShdw blurRad="190500" algn="ctr" rotWithShape="0">
                              <a:prstClr val="black">
                                <a:alpha val="5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20,556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4,959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4,248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29,763*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01A86078-0652-41B9-9F92-F8AAF2D5E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6812" y="1280184"/>
            <a:ext cx="4038600" cy="357444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Veteran Profile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C612D7D-6B9A-460A-B8F9-7EBAC8DEFF89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-713046" y="4022404"/>
            <a:ext cx="3057465" cy="499051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Veteran Socio-economic Profile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67496E6-3D42-4F43-ADE8-BCBD468CAFB9}"/>
              </a:ext>
            </a:extLst>
          </p:cNvPr>
          <p:cNvSpPr txBox="1">
            <a:spLocks/>
          </p:cNvSpPr>
          <p:nvPr/>
        </p:nvSpPr>
        <p:spPr>
          <a:xfrm>
            <a:off x="7546305" y="1685409"/>
            <a:ext cx="3826838" cy="4115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Ideal Target Group: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548 predicted veterans who have: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low medical utilizations and costs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 </a:t>
            </a:r>
            <a:r>
              <a:rPr lang="en-US" dirty="0">
                <a:solidFill>
                  <a:srgbClr val="3F3F3F"/>
                </a:solidFill>
                <a:latin typeface="Arial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on-compliance rates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member interactions including outbound calls and grievances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low income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ow education</a:t>
            </a: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high minority ratio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F3F3F"/>
                </a:solidFill>
              </a:rPr>
              <a:t>548 predicted veterans live in 59 zip codes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3" indent="0"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lvl="3" indent="-285750">
              <a:buFont typeface="Wingdings" panose="05000000000000000000" pitchFamily="2" charset="2"/>
              <a:buChar char="Ø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7EB53-0DBC-4998-9013-D02AE38164D9}"/>
              </a:ext>
            </a:extLst>
          </p:cNvPr>
          <p:cNvSpPr txBox="1"/>
          <p:nvPr/>
        </p:nvSpPr>
        <p:spPr>
          <a:xfrm>
            <a:off x="7620863" y="5016279"/>
            <a:ext cx="37522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are </a:t>
            </a:r>
            <a:r>
              <a:rPr lang="en-US" sz="1200" dirty="0">
                <a:solidFill>
                  <a:srgbClr val="3F3F3F"/>
                </a:solidFill>
                <a:latin typeface="Arial"/>
              </a:rPr>
              <a:t>332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predicted veterans are not clustered into any segments.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 clustered + total </a:t>
            </a:r>
            <a:r>
              <a:rPr lang="en-US" sz="1200" dirty="0">
                <a:solidFill>
                  <a:srgbClr val="3F3F3F"/>
                </a:solidFill>
                <a:latin typeface="Arial"/>
              </a:rPr>
              <a:t>non-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</a:t>
            </a:r>
            <a:r>
              <a:rPr lang="en-US" sz="1200" dirty="0">
                <a:solidFill>
                  <a:srgbClr val="3F3F3F"/>
                </a:solidFill>
                <a:latin typeface="Arial"/>
              </a:rPr>
              <a:t>ed = total members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29,763+332= 30,095</a:t>
            </a:r>
          </a:p>
        </p:txBody>
      </p:sp>
    </p:spTree>
    <p:extLst>
      <p:ext uri="{BB962C8B-B14F-4D97-AF65-F5344CB8AC3E}">
        <p14:creationId xmlns:p14="http://schemas.microsoft.com/office/powerpoint/2010/main" val="42468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20835"/>
            <a:ext cx="10105705" cy="73133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3590F-9BCD-4109-872C-1236E7A60997}"/>
              </a:ext>
            </a:extLst>
          </p:cNvPr>
          <p:cNvGrpSpPr/>
          <p:nvPr/>
        </p:nvGrpSpPr>
        <p:grpSpPr>
          <a:xfrm>
            <a:off x="482434" y="344407"/>
            <a:ext cx="688009" cy="707758"/>
            <a:chOff x="-1706746" y="1081861"/>
            <a:chExt cx="688189" cy="7079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91B72-2322-4318-A27B-99B5D812AEC8}"/>
                </a:ext>
              </a:extLst>
            </p:cNvPr>
            <p:cNvSpPr/>
            <p:nvPr/>
          </p:nvSpPr>
          <p:spPr>
            <a:xfrm>
              <a:off x="-1706746" y="1081861"/>
              <a:ext cx="667345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99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17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0753B4-436C-444F-A810-90A79036956A}"/>
                </a:ext>
              </a:extLst>
            </p:cNvPr>
            <p:cNvCxnSpPr/>
            <p:nvPr/>
          </p:nvCxnSpPr>
          <p:spPr>
            <a:xfrm>
              <a:off x="-1018557" y="1210936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AF8CBE-60FE-4AFC-83C2-DEE415D7C82D}"/>
              </a:ext>
            </a:extLst>
          </p:cNvPr>
          <p:cNvSpPr txBox="1"/>
          <p:nvPr/>
        </p:nvSpPr>
        <p:spPr>
          <a:xfrm>
            <a:off x="1007155" y="1233609"/>
            <a:ext cx="1017451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Machine learning models were built with various data </a:t>
            </a:r>
            <a:r>
              <a:rPr lang="en-US" sz="2000" dirty="0">
                <a:solidFill>
                  <a:srgbClr val="3F3F3F"/>
                </a:solidFill>
                <a:latin typeface="Arial"/>
              </a:rPr>
              <a:t>sources to predict the likelihood of being a veteran, and the model shows </a:t>
            </a:r>
            <a:r>
              <a:rPr lang="en-US" sz="2000" b="1" dirty="0">
                <a:solidFill>
                  <a:srgbClr val="C00000"/>
                </a:solidFill>
                <a:latin typeface="Arial"/>
              </a:rPr>
              <a:t>94%</a:t>
            </a:r>
            <a:r>
              <a:rPr lang="en-US" sz="2000" dirty="0">
                <a:solidFill>
                  <a:srgbClr val="3F3F3F"/>
                </a:solidFill>
                <a:latin typeface="Arial"/>
              </a:rPr>
              <a:t> accuracy on the test data.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There are some limitations in the models due to the data quality and availability, which include</a:t>
            </a:r>
          </a:p>
          <a:p>
            <a:pPr lvl="1"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1) 81% of the veterans are newly enrolled members, and the general MAPD population only has 36% of newly enrolled members.</a:t>
            </a:r>
          </a:p>
          <a:p>
            <a:pPr lvl="1"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2) 45% of the sampled nonveterans may not be truly nonveteran due to lack of information.</a:t>
            </a:r>
          </a:p>
          <a:p>
            <a:pPr lvl="1"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3) The model was built and scored using data as 06/2020, and the tables may get updated afterward.</a:t>
            </a:r>
          </a:p>
          <a:p>
            <a:pPr lvl="1">
              <a:defRPr/>
            </a:pP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Based on the scores of the model, a pilot would be rolling out to the selected cohort to verify their veteran status, and the results would be used to validate the model.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3F3F3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2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CB0E-166C-440E-BC7F-9C85BA89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451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217612" y="311380"/>
            <a:ext cx="9416168" cy="73133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Veteran Predictive Model Frame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976CB-4BF0-4249-BAA0-2655BCA4C90C}"/>
              </a:ext>
            </a:extLst>
          </p:cNvPr>
          <p:cNvSpPr txBox="1"/>
          <p:nvPr/>
        </p:nvSpPr>
        <p:spPr>
          <a:xfrm>
            <a:off x="335844" y="1109588"/>
            <a:ext cx="11549768" cy="1082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Key Objectives</a:t>
            </a:r>
          </a:p>
          <a:p>
            <a:pPr marL="285750" indent="-285750" defTabSz="456758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b="0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Identify veteran members to get their consents to collect chart from VA system, which would help to improve clinical quality and management  </a:t>
            </a:r>
          </a:p>
          <a:p>
            <a:pPr marL="285750" indent="-285750" defTabSz="456758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Identify key drivers and cohorts of veteran members for campaigns that focus on improving HEDIS and Patient Safety measures.</a:t>
            </a:r>
            <a:endParaRPr lang="en-US" sz="1400" b="0" i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5C16AD79-7F17-4884-84D4-1B84C26E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193559"/>
            <a:ext cx="10881958" cy="381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Calibri" pitchFamily="34" charset="0"/>
              </a:rPr>
              <a:t>Process Flow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CDF5C-F19A-48DC-8830-3065B44A7162}"/>
              </a:ext>
            </a:extLst>
          </p:cNvPr>
          <p:cNvSpPr txBox="1"/>
          <p:nvPr/>
        </p:nvSpPr>
        <p:spPr>
          <a:xfrm>
            <a:off x="335844" y="3303883"/>
            <a:ext cx="3806783" cy="544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 b="1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Predictive Model – Likelihood of being a veteran </a:t>
            </a:r>
          </a:p>
          <a:p>
            <a:pPr marL="171450" indent="-1714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Who is a veteran?</a:t>
            </a:r>
          </a:p>
          <a:p>
            <a:pPr defTabSz="456758" fontAlgn="base">
              <a:spcBef>
                <a:spcPts val="1200"/>
              </a:spcBef>
            </a:pPr>
            <a:endParaRPr lang="en-US" sz="1200" b="0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3C5AC9-A05C-4292-9F7B-C55E72920DC4}"/>
              </a:ext>
            </a:extLst>
          </p:cNvPr>
          <p:cNvSpPr txBox="1"/>
          <p:nvPr/>
        </p:nvSpPr>
        <p:spPr>
          <a:xfrm>
            <a:off x="4630639" y="3319544"/>
            <a:ext cx="3353641" cy="3025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 b="1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Generating veteran likelihood scores </a:t>
            </a:r>
          </a:p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Membership Cohort – 2020 MAPD active members </a:t>
            </a:r>
          </a:p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Derive various attributes at the members level  across claims, HEDIS and Patient Safety data, and clinical data</a:t>
            </a:r>
          </a:p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Generate veteran likelihood scores using the machine learning model </a:t>
            </a:r>
          </a:p>
          <a:p>
            <a:pPr marL="733029" lvl="1" indent="-1714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Identify and stratify  </a:t>
            </a:r>
          </a:p>
          <a:p>
            <a:pPr marL="733029" lvl="1" indent="-1714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Veterans would be the members who were predicted in the top 3 deciles  </a:t>
            </a:r>
            <a:endParaRPr lang="en-US" sz="1200" b="0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defTabSz="456758" fontAlgn="base">
              <a:spcBef>
                <a:spcPts val="1200"/>
              </a:spcBef>
            </a:pPr>
            <a:endParaRPr lang="en-US" sz="1200" b="0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6AD65-3791-4D74-91EC-B57142AB0A7F}"/>
              </a:ext>
            </a:extLst>
          </p:cNvPr>
          <p:cNvSpPr txBox="1"/>
          <p:nvPr/>
        </p:nvSpPr>
        <p:spPr>
          <a:xfrm>
            <a:off x="8471745" y="3313606"/>
            <a:ext cx="3677487" cy="2339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 b="1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Validate against actual veteran status</a:t>
            </a:r>
            <a:endParaRPr lang="en-US" sz="1200" b="0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06F2F2-ECC6-4EAC-A997-D01EC0B9FDC2}"/>
              </a:ext>
            </a:extLst>
          </p:cNvPr>
          <p:cNvCxnSpPr>
            <a:cxnSpLocks/>
          </p:cNvCxnSpPr>
          <p:nvPr/>
        </p:nvCxnSpPr>
        <p:spPr>
          <a:xfrm>
            <a:off x="4418012" y="3337526"/>
            <a:ext cx="0" cy="3127752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74C90D-C472-46CC-9690-DA58454C1CFD}"/>
              </a:ext>
            </a:extLst>
          </p:cNvPr>
          <p:cNvCxnSpPr>
            <a:cxnSpLocks/>
          </p:cNvCxnSpPr>
          <p:nvPr/>
        </p:nvCxnSpPr>
        <p:spPr>
          <a:xfrm>
            <a:off x="8228012" y="3210123"/>
            <a:ext cx="0" cy="3192259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ACBC2A-DC7D-41D3-AB30-DDBA74FEF7E6}"/>
              </a:ext>
            </a:extLst>
          </p:cNvPr>
          <p:cNvCxnSpPr/>
          <p:nvPr/>
        </p:nvCxnSpPr>
        <p:spPr>
          <a:xfrm>
            <a:off x="237693" y="2667000"/>
            <a:ext cx="11713437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2B08B8-8CAD-4E39-9FF2-51CDA2978827}"/>
              </a:ext>
            </a:extLst>
          </p:cNvPr>
          <p:cNvSpPr txBox="1"/>
          <p:nvPr/>
        </p:nvSpPr>
        <p:spPr>
          <a:xfrm>
            <a:off x="306332" y="3901447"/>
            <a:ext cx="2127759" cy="22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defTabSz="456758" fontAlgn="base">
              <a:spcBef>
                <a:spcPts val="1200"/>
              </a:spcBef>
              <a:buAutoNum type="arabicPeriod"/>
            </a:pPr>
            <a:r>
              <a:rPr lang="en-US" sz="1200" i="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Leverage data include VBE survey, SOP Campaigns, and  Enrollment data, etc.. </a:t>
            </a:r>
          </a:p>
          <a:p>
            <a:pPr marL="228600" indent="-228600" defTabSz="456758" fontAlgn="base">
              <a:spcBef>
                <a:spcPts val="1200"/>
              </a:spcBef>
              <a:buAutoNum type="arabicPeriod"/>
            </a:pPr>
            <a:r>
              <a:rPr lang="en-US" sz="1200" i="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Develop machine learning models using advanced ensemble algorithms</a:t>
            </a:r>
          </a:p>
          <a:p>
            <a:pPr marL="228600" indent="-228600" defTabSz="456758" fontAlgn="base">
              <a:spcBef>
                <a:spcPts val="1200"/>
              </a:spcBef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</a:t>
            </a:r>
            <a:r>
              <a:rPr lang="en-US" sz="1200" i="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ulti dimensional attributes: HEDIS and Patient Safety measures, </a:t>
            </a:r>
            <a:r>
              <a:rPr lang="en-US" sz="1200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Clinical Utilization , Disease Conditions , Member Experience , Demographics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B21FC0-840A-41F8-88C8-F4C92300ED6F}"/>
              </a:ext>
            </a:extLst>
          </p:cNvPr>
          <p:cNvSpPr txBox="1"/>
          <p:nvPr/>
        </p:nvSpPr>
        <p:spPr>
          <a:xfrm>
            <a:off x="8419977" y="3728939"/>
            <a:ext cx="3056716" cy="23973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Collaborate with call center to run a pilot in prioritized markets based on predicted likelihood scores to verify veteran status, run effectiveness test against predicted veterans. </a:t>
            </a:r>
          </a:p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Identify and evaluate the key drivers for veterans to close the gaps for HEDIS and Patient Safety.</a:t>
            </a:r>
          </a:p>
          <a:p>
            <a:pPr marL="228600" indent="-228600" defTabSz="456758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Perform effective intervention based on the opportunities identified </a:t>
            </a:r>
          </a:p>
        </p:txBody>
      </p:sp>
      <p:sp>
        <p:nvSpPr>
          <p:cNvPr id="65" name="AutoShape 5">
            <a:extLst>
              <a:ext uri="{FF2B5EF4-FFF2-40B4-BE49-F238E27FC236}">
                <a16:creationId xmlns:a16="http://schemas.microsoft.com/office/drawing/2014/main" id="{406957E3-A031-4868-93A2-919D830A2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023" y="2762460"/>
            <a:ext cx="3885569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de-DE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– Predictive Model</a:t>
            </a:r>
          </a:p>
        </p:txBody>
      </p:sp>
      <p:sp>
        <p:nvSpPr>
          <p:cNvPr id="66" name="AutoShape 6">
            <a:extLst>
              <a:ext uri="{FF2B5EF4-FFF2-40B4-BE49-F238E27FC236}">
                <a16:creationId xmlns:a16="http://schemas.microsoft.com/office/drawing/2014/main" id="{84E95FD5-EE4B-4AF0-84E5-98FD541BBD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0639" y="2762460"/>
            <a:ext cx="3444973" cy="381000"/>
          </a:xfrm>
          <a:prstGeom prst="chevron">
            <a:avLst>
              <a:gd name="adj" fmla="val 21523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2- Prediction</a:t>
            </a:r>
          </a:p>
        </p:txBody>
      </p:sp>
      <p:sp>
        <p:nvSpPr>
          <p:cNvPr id="67" name="AutoShape 7">
            <a:extLst>
              <a:ext uri="{FF2B5EF4-FFF2-40B4-BE49-F238E27FC236}">
                <a16:creationId xmlns:a16="http://schemas.microsoft.com/office/drawing/2014/main" id="{A585B4F1-F7AA-4369-81B9-802797C56C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1430" y="2748062"/>
            <a:ext cx="3185266" cy="381000"/>
          </a:xfrm>
          <a:prstGeom prst="chevron">
            <a:avLst>
              <a:gd name="adj" fmla="val 21523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de-DE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3- Validation/ Insights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59075C-6E4A-47F7-B7D8-CCCE25E241B3}"/>
              </a:ext>
            </a:extLst>
          </p:cNvPr>
          <p:cNvGrpSpPr/>
          <p:nvPr/>
        </p:nvGrpSpPr>
        <p:grpSpPr>
          <a:xfrm>
            <a:off x="403493" y="344407"/>
            <a:ext cx="509184" cy="707758"/>
            <a:chOff x="-1706746" y="1081861"/>
            <a:chExt cx="509317" cy="70794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ADCF76-0F7A-46F2-BEF4-0C338D7EA914}"/>
                </a:ext>
              </a:extLst>
            </p:cNvPr>
            <p:cNvSpPr/>
            <p:nvPr/>
          </p:nvSpPr>
          <p:spPr>
            <a:xfrm>
              <a:off x="-1706746" y="1081861"/>
              <a:ext cx="391556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999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CB6A8E5-27EB-41F0-AC5E-723B88588340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87CCB67-7500-4104-A7CA-A07CF7CB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27" y="4776209"/>
            <a:ext cx="1897165" cy="1626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EB7897-7E28-4EEF-B08C-B9CBC027C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3589346"/>
            <a:ext cx="1117789" cy="11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8854"/>
            <a:ext cx="10334305" cy="731330"/>
          </a:xfrm>
        </p:spPr>
        <p:txBody>
          <a:bodyPr/>
          <a:lstStyle/>
          <a:p>
            <a:r>
              <a:rPr lang="en-US" sz="2900" dirty="0">
                <a:solidFill>
                  <a:srgbClr val="C00000"/>
                </a:solidFill>
              </a:rPr>
              <a:t>MAPD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9F9CD-1329-4060-8810-53E39EA726DB}"/>
              </a:ext>
            </a:extLst>
          </p:cNvPr>
          <p:cNvGrpSpPr/>
          <p:nvPr/>
        </p:nvGrpSpPr>
        <p:grpSpPr>
          <a:xfrm>
            <a:off x="243985" y="339211"/>
            <a:ext cx="694421" cy="707758"/>
            <a:chOff x="-1866297" y="1076664"/>
            <a:chExt cx="694603" cy="7079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74E8-4B79-414A-8D14-1F160226229D}"/>
                </a:ext>
              </a:extLst>
            </p:cNvPr>
            <p:cNvSpPr/>
            <p:nvPr/>
          </p:nvSpPr>
          <p:spPr>
            <a:xfrm>
              <a:off x="-1866297" y="1076664"/>
              <a:ext cx="694603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999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18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CECFF-4C21-43B1-AE6B-2AF23C736F0B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5">
            <a:extLst>
              <a:ext uri="{FF2B5EF4-FFF2-40B4-BE49-F238E27FC236}">
                <a16:creationId xmlns:a16="http://schemas.microsoft.com/office/drawing/2014/main" id="{72C35864-06C8-426C-9A33-E909F51063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847" y="1112237"/>
            <a:ext cx="6627494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MAPD Individual Members (N=1.6 Millions)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26177AB-957C-44CF-A70B-367F4B1FAB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16421" y="1102441"/>
            <a:ext cx="4445391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Map: MAPD Membership by State (VA Facilities)*</a:t>
            </a:r>
          </a:p>
        </p:txBody>
      </p:sp>
      <p:grpSp>
        <p:nvGrpSpPr>
          <p:cNvPr id="12" name="Gruppieren 69">
            <a:extLst>
              <a:ext uri="{FF2B5EF4-FFF2-40B4-BE49-F238E27FC236}">
                <a16:creationId xmlns:a16="http://schemas.microsoft.com/office/drawing/2014/main" id="{76D45819-F5F8-41C8-8D77-1BBAEEBA805B}"/>
              </a:ext>
            </a:extLst>
          </p:cNvPr>
          <p:cNvGrpSpPr/>
          <p:nvPr/>
        </p:nvGrpSpPr>
        <p:grpSpPr>
          <a:xfrm>
            <a:off x="384471" y="1615718"/>
            <a:ext cx="3398489" cy="2047876"/>
            <a:chOff x="4648992" y="1554954"/>
            <a:chExt cx="4174333" cy="2047876"/>
          </a:xfrm>
        </p:grpSpPr>
        <p:grpSp>
          <p:nvGrpSpPr>
            <p:cNvPr id="15" name="Gruppieren 45">
              <a:extLst>
                <a:ext uri="{FF2B5EF4-FFF2-40B4-BE49-F238E27FC236}">
                  <a16:creationId xmlns:a16="http://schemas.microsoft.com/office/drawing/2014/main" id="{94A148A8-40C6-4884-90B8-8B35F7C37BD7}"/>
                </a:ext>
              </a:extLst>
            </p:cNvPr>
            <p:cNvGrpSpPr/>
            <p:nvPr/>
          </p:nvGrpSpPr>
          <p:grpSpPr>
            <a:xfrm>
              <a:off x="4648993" y="1554954"/>
              <a:ext cx="4171950" cy="2047876"/>
              <a:chOff x="4648993" y="1554954"/>
              <a:chExt cx="4171950" cy="20478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6EF45439-04BC-4241-96CA-07DDE7D6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993" y="1915316"/>
                <a:ext cx="4171950" cy="1687514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93299B55-29B0-4D31-8EF8-D9D1E8E801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48993" y="1554954"/>
                <a:ext cx="4171950" cy="36036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Top 5 States</a:t>
                </a:r>
              </a:p>
            </p:txBody>
          </p:sp>
        </p:grpSp>
        <p:grpSp>
          <p:nvGrpSpPr>
            <p:cNvPr id="16" name="Gruppieren 82">
              <a:extLst>
                <a:ext uri="{FF2B5EF4-FFF2-40B4-BE49-F238E27FC236}">
                  <a16:creationId xmlns:a16="http://schemas.microsoft.com/office/drawing/2014/main" id="{A276E9DA-1E06-42ED-B0E1-0A40C10A3B21}"/>
                </a:ext>
              </a:extLst>
            </p:cNvPr>
            <p:cNvGrpSpPr/>
            <p:nvPr/>
          </p:nvGrpSpPr>
          <p:grpSpPr bwMode="gray">
            <a:xfrm>
              <a:off x="4651375" y="2940645"/>
              <a:ext cx="4171950" cy="482687"/>
              <a:chOff x="0" y="4236720"/>
              <a:chExt cx="9144000" cy="2404428"/>
            </a:xfrm>
          </p:grpSpPr>
          <p:sp>
            <p:nvSpPr>
              <p:cNvPr id="26" name="Rechteck 33">
                <a:extLst>
                  <a:ext uri="{FF2B5EF4-FFF2-40B4-BE49-F238E27FC236}">
                    <a16:creationId xmlns:a16="http://schemas.microsoft.com/office/drawing/2014/main" id="{95729345-F326-4340-820D-51AD448169D4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hteck 34">
                <a:extLst>
                  <a:ext uri="{FF2B5EF4-FFF2-40B4-BE49-F238E27FC236}">
                    <a16:creationId xmlns:a16="http://schemas.microsoft.com/office/drawing/2014/main" id="{2C028575-D329-4751-8497-4D9B3BEF51F0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17" name="Object 162">
              <a:extLst>
                <a:ext uri="{FF2B5EF4-FFF2-40B4-BE49-F238E27FC236}">
                  <a16:creationId xmlns:a16="http://schemas.microsoft.com/office/drawing/2014/main" id="{23B033D3-FD81-474C-B302-11D2B18E7D85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2770685592"/>
                </p:ext>
              </p:extLst>
            </p:nvPr>
          </p:nvGraphicFramePr>
          <p:xfrm>
            <a:off x="4648992" y="1916114"/>
            <a:ext cx="4129883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30" name="Gruppieren 77">
            <a:extLst>
              <a:ext uri="{FF2B5EF4-FFF2-40B4-BE49-F238E27FC236}">
                <a16:creationId xmlns:a16="http://schemas.microsoft.com/office/drawing/2014/main" id="{DECDF4C7-6F72-4987-A853-8EBD76CD62CE}"/>
              </a:ext>
            </a:extLst>
          </p:cNvPr>
          <p:cNvGrpSpPr/>
          <p:nvPr/>
        </p:nvGrpSpPr>
        <p:grpSpPr>
          <a:xfrm>
            <a:off x="3870075" y="1615718"/>
            <a:ext cx="3365920" cy="2047875"/>
            <a:chOff x="323850" y="1554955"/>
            <a:chExt cx="4176000" cy="2047875"/>
          </a:xfrm>
        </p:grpSpPr>
        <p:grpSp>
          <p:nvGrpSpPr>
            <p:cNvPr id="31" name="Gruppieren 22">
              <a:extLst>
                <a:ext uri="{FF2B5EF4-FFF2-40B4-BE49-F238E27FC236}">
                  <a16:creationId xmlns:a16="http://schemas.microsoft.com/office/drawing/2014/main" id="{E11DD6E9-DD86-4681-96E2-EAAA22B29F32}"/>
                </a:ext>
              </a:extLst>
            </p:cNvPr>
            <p:cNvGrpSpPr/>
            <p:nvPr/>
          </p:nvGrpSpPr>
          <p:grpSpPr>
            <a:xfrm>
              <a:off x="323850" y="1554955"/>
              <a:ext cx="4176000" cy="2047875"/>
              <a:chOff x="323850" y="1554955"/>
              <a:chExt cx="4176000" cy="20478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74658DF2-F5C9-4932-B977-A075E5D0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1915249"/>
                <a:ext cx="4175125" cy="168758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0071A9-FE66-47D0-83A5-C47D71B91D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3850" y="1554955"/>
                <a:ext cx="4176000" cy="36029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Gender</a:t>
                </a:r>
              </a:p>
            </p:txBody>
          </p:sp>
        </p:grpSp>
        <p:grpSp>
          <p:nvGrpSpPr>
            <p:cNvPr id="32" name="Gruppieren 82">
              <a:extLst>
                <a:ext uri="{FF2B5EF4-FFF2-40B4-BE49-F238E27FC236}">
                  <a16:creationId xmlns:a16="http://schemas.microsoft.com/office/drawing/2014/main" id="{BB2C443E-F2DA-4FEF-B3E1-641C7E9B90AF}"/>
                </a:ext>
              </a:extLst>
            </p:cNvPr>
            <p:cNvGrpSpPr/>
            <p:nvPr/>
          </p:nvGrpSpPr>
          <p:grpSpPr bwMode="gray">
            <a:xfrm>
              <a:off x="327025" y="3048595"/>
              <a:ext cx="4162747" cy="482687"/>
              <a:chOff x="0" y="4236720"/>
              <a:chExt cx="9144000" cy="2404428"/>
            </a:xfrm>
          </p:grpSpPr>
          <p:sp>
            <p:nvSpPr>
              <p:cNvPr id="41" name="Rechteck 30">
                <a:extLst>
                  <a:ext uri="{FF2B5EF4-FFF2-40B4-BE49-F238E27FC236}">
                    <a16:creationId xmlns:a16="http://schemas.microsoft.com/office/drawing/2014/main" id="{DCBC51FF-6F28-4766-B198-624F6AECBF45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hteck 31">
                <a:extLst>
                  <a:ext uri="{FF2B5EF4-FFF2-40B4-BE49-F238E27FC236}">
                    <a16:creationId xmlns:a16="http://schemas.microsoft.com/office/drawing/2014/main" id="{6A356045-7D11-4701-95BA-B0266D76F373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33" name="Object 9">
              <a:extLst>
                <a:ext uri="{FF2B5EF4-FFF2-40B4-BE49-F238E27FC236}">
                  <a16:creationId xmlns:a16="http://schemas.microsoft.com/office/drawing/2014/main" id="{3A88949B-A2B4-4062-896D-66ADA9C6931F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897374789"/>
                </p:ext>
              </p:extLst>
            </p:nvPr>
          </p:nvGraphicFramePr>
          <p:xfrm>
            <a:off x="323850" y="1916114"/>
            <a:ext cx="4175125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45" name="Gruppieren 23">
            <a:extLst>
              <a:ext uri="{FF2B5EF4-FFF2-40B4-BE49-F238E27FC236}">
                <a16:creationId xmlns:a16="http://schemas.microsoft.com/office/drawing/2014/main" id="{BFE6A4BF-AFEC-4B9B-AACE-61B369B14829}"/>
              </a:ext>
            </a:extLst>
          </p:cNvPr>
          <p:cNvGrpSpPr/>
          <p:nvPr/>
        </p:nvGrpSpPr>
        <p:grpSpPr>
          <a:xfrm>
            <a:off x="375996" y="3923946"/>
            <a:ext cx="3405026" cy="2047875"/>
            <a:chOff x="4645818" y="1554955"/>
            <a:chExt cx="4175125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8FE6EDB5-A93D-4A62-B971-E7A9DD632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18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8DD2AADC-B0AB-4553-BC13-AADEEAD140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993" y="1554955"/>
              <a:ext cx="417195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Tenure Months</a:t>
              </a:r>
            </a:p>
          </p:txBody>
        </p:sp>
      </p:grpSp>
      <p:graphicFrame>
        <p:nvGraphicFramePr>
          <p:cNvPr id="51" name="Object 76">
            <a:extLst>
              <a:ext uri="{FF2B5EF4-FFF2-40B4-BE49-F238E27FC236}">
                <a16:creationId xmlns:a16="http://schemas.microsoft.com/office/drawing/2014/main" id="{470619FB-032A-447A-BD65-DA2FAD3062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3257654"/>
              </p:ext>
            </p:extLst>
          </p:nvPr>
        </p:nvGraphicFramePr>
        <p:xfrm>
          <a:off x="403493" y="4229171"/>
          <a:ext cx="3377528" cy="168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52" name="Gruppieren 22">
            <a:extLst>
              <a:ext uri="{FF2B5EF4-FFF2-40B4-BE49-F238E27FC236}">
                <a16:creationId xmlns:a16="http://schemas.microsoft.com/office/drawing/2014/main" id="{F71DB338-A77D-48E0-8CB9-9544B44F815B}"/>
              </a:ext>
            </a:extLst>
          </p:cNvPr>
          <p:cNvGrpSpPr/>
          <p:nvPr/>
        </p:nvGrpSpPr>
        <p:grpSpPr>
          <a:xfrm>
            <a:off x="3838274" y="3923946"/>
            <a:ext cx="3398433" cy="2047875"/>
            <a:chOff x="323850" y="1554955"/>
            <a:chExt cx="4176000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D7516DC7-3C77-4AFC-95BC-63D0CFEF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4E15B6-50B9-4208-A613-BEEABA0FED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3850" y="1554955"/>
              <a:ext cx="417600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Age Group</a:t>
              </a:r>
            </a:p>
          </p:txBody>
        </p:sp>
      </p:grpSp>
      <p:graphicFrame>
        <p:nvGraphicFramePr>
          <p:cNvPr id="62" name="Object 9">
            <a:extLst>
              <a:ext uri="{FF2B5EF4-FFF2-40B4-BE49-F238E27FC236}">
                <a16:creationId xmlns:a16="http://schemas.microsoft.com/office/drawing/2014/main" id="{E0714134-7C58-4371-BD97-6EDD93E22A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815537"/>
              </p:ext>
            </p:extLst>
          </p:nvPr>
        </p:nvGraphicFramePr>
        <p:xfrm>
          <a:off x="3739434" y="4284173"/>
          <a:ext cx="3488438" cy="165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8" name="Rectangle 96">
            <a:extLst>
              <a:ext uri="{FF2B5EF4-FFF2-40B4-BE49-F238E27FC236}">
                <a16:creationId xmlns:a16="http://schemas.microsoft.com/office/drawing/2014/main" id="{A899A2F2-7462-42C6-853E-1941C2A3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867" y="2045651"/>
            <a:ext cx="87009" cy="104120"/>
          </a:xfrm>
          <a:prstGeom prst="rect">
            <a:avLst/>
          </a:prstGeom>
          <a:solidFill>
            <a:srgbClr val="0070C0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E40EA5CA-45FB-4500-8AE9-A6B9E38300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7568" y="2039369"/>
            <a:ext cx="721666" cy="1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Males</a:t>
            </a: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D7EBDDE5-C58B-4ACB-816E-E74733B4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91" y="2045651"/>
            <a:ext cx="87009" cy="104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4EBB7C14-81E0-4E7F-844D-945E4A182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2316" y="2036805"/>
            <a:ext cx="72166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Females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DB3236-7931-417C-BEB5-97E77739F01C}"/>
              </a:ext>
            </a:extLst>
          </p:cNvPr>
          <p:cNvCxnSpPr>
            <a:cxnSpLocks/>
          </p:cNvCxnSpPr>
          <p:nvPr/>
        </p:nvCxnSpPr>
        <p:spPr>
          <a:xfrm flipH="1">
            <a:off x="7360049" y="1057680"/>
            <a:ext cx="33030" cy="521182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AE6732-32E5-47AD-8CEE-4DA2A7BFC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3895" y="1521553"/>
            <a:ext cx="3955161" cy="2243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E30E527-FC92-4D6C-9AD7-E55FEEED47F1}"/>
              </a:ext>
            </a:extLst>
          </p:cNvPr>
          <p:cNvSpPr/>
          <p:nvPr/>
        </p:nvSpPr>
        <p:spPr bwMode="gray">
          <a:xfrm>
            <a:off x="7532674" y="238233"/>
            <a:ext cx="1304938" cy="666287"/>
          </a:xfrm>
          <a:prstGeom prst="ellipse">
            <a:avLst/>
          </a:prstGeom>
          <a:noFill/>
          <a:ln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B34488-E432-436B-B847-7861F32D2297}"/>
              </a:ext>
            </a:extLst>
          </p:cNvPr>
          <p:cNvSpPr/>
          <p:nvPr/>
        </p:nvSpPr>
        <p:spPr bwMode="gray">
          <a:xfrm rot="3189420">
            <a:off x="7761482" y="2771478"/>
            <a:ext cx="762000" cy="26222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4F5A26-D75C-4FCF-8480-257AEB578520}"/>
              </a:ext>
            </a:extLst>
          </p:cNvPr>
          <p:cNvSpPr/>
          <p:nvPr/>
        </p:nvSpPr>
        <p:spPr bwMode="gray">
          <a:xfrm rot="3189420">
            <a:off x="10316081" y="3311088"/>
            <a:ext cx="693831" cy="42376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4475B4-5745-483F-8D4C-9A6C23E3CC8A}"/>
              </a:ext>
            </a:extLst>
          </p:cNvPr>
          <p:cNvSpPr/>
          <p:nvPr/>
        </p:nvSpPr>
        <p:spPr bwMode="gray">
          <a:xfrm rot="7072078">
            <a:off x="10806009" y="2344585"/>
            <a:ext cx="794727" cy="344559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3CF910-6E74-4951-BF65-1699FC392344}"/>
              </a:ext>
            </a:extLst>
          </p:cNvPr>
          <p:cNvSpPr txBox="1"/>
          <p:nvPr/>
        </p:nvSpPr>
        <p:spPr>
          <a:xfrm>
            <a:off x="4329403" y="6146439"/>
            <a:ext cx="55604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Note: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Color code represent the size of the membership within the region -- darker color indicate more members.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Red dots represent the locations of VA hospitals or facilities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678EC5-00AB-4E27-AB54-3E1C0EFF4A2C}"/>
              </a:ext>
            </a:extLst>
          </p:cNvPr>
          <p:cNvSpPr txBox="1"/>
          <p:nvPr/>
        </p:nvSpPr>
        <p:spPr>
          <a:xfrm>
            <a:off x="7667150" y="4309309"/>
            <a:ext cx="444539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Most of the general MAPD Members Pennsylvania, Florida and Texas.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Most VA Facilities are concentrated in the northeast region, Florida and California.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8854"/>
            <a:ext cx="10334305" cy="731330"/>
          </a:xfrm>
        </p:spPr>
        <p:txBody>
          <a:bodyPr/>
          <a:lstStyle/>
          <a:p>
            <a:r>
              <a:rPr lang="en-US" sz="2900" dirty="0">
                <a:solidFill>
                  <a:srgbClr val="C00000"/>
                </a:solidFill>
              </a:rPr>
              <a:t>Confusion Matrix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9F9CD-1329-4060-8810-53E39EA726DB}"/>
              </a:ext>
            </a:extLst>
          </p:cNvPr>
          <p:cNvGrpSpPr/>
          <p:nvPr/>
        </p:nvGrpSpPr>
        <p:grpSpPr>
          <a:xfrm>
            <a:off x="379413" y="400640"/>
            <a:ext cx="708848" cy="707758"/>
            <a:chOff x="-1706746" y="1081861"/>
            <a:chExt cx="709034" cy="7079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74E8-4B79-414A-8D14-1F160226229D}"/>
                </a:ext>
              </a:extLst>
            </p:cNvPr>
            <p:cNvSpPr/>
            <p:nvPr/>
          </p:nvSpPr>
          <p:spPr>
            <a:xfrm>
              <a:off x="-1706746" y="1081861"/>
              <a:ext cx="709034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999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19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CECFF-4C21-43B1-AE6B-2AF23C736F0B}"/>
                </a:ext>
              </a:extLst>
            </p:cNvPr>
            <p:cNvCxnSpPr/>
            <p:nvPr/>
          </p:nvCxnSpPr>
          <p:spPr>
            <a:xfrm>
              <a:off x="-1093072" y="1252641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2E30E527-FC92-4D6C-9AD7-E55FEEED47F1}"/>
              </a:ext>
            </a:extLst>
          </p:cNvPr>
          <p:cNvSpPr/>
          <p:nvPr/>
        </p:nvSpPr>
        <p:spPr bwMode="gray">
          <a:xfrm>
            <a:off x="7532674" y="238233"/>
            <a:ext cx="1304938" cy="666287"/>
          </a:xfrm>
          <a:prstGeom prst="ellipse">
            <a:avLst/>
          </a:prstGeom>
          <a:noFill/>
          <a:ln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00005-FB47-4D5E-9A9D-B29778F7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270805"/>
            <a:ext cx="7077075" cy="2647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0F9C9-32D7-4015-BD06-CFFAE07F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171" y="4419600"/>
            <a:ext cx="46005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0E974C-273D-4549-B50B-978B7BEC3FB2}"/>
                  </a:ext>
                </a:extLst>
              </p:cNvPr>
              <p:cNvSpPr txBox="1"/>
              <p:nvPr/>
            </p:nvSpPr>
            <p:spPr>
              <a:xfrm>
                <a:off x="6417911" y="4343400"/>
                <a:ext cx="4839402" cy="1132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Precision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	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8,176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8,176+726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=0.918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0E974C-273D-4549-B50B-978B7BEC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911" y="4343400"/>
                <a:ext cx="4839402" cy="1132041"/>
              </a:xfrm>
              <a:prstGeom prst="rect">
                <a:avLst/>
              </a:prstGeom>
              <a:blipFill>
                <a:blip r:embed="rId5"/>
                <a:stretch>
                  <a:fillRect l="-3904" t="-1081" b="-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8854"/>
            <a:ext cx="10334305" cy="731330"/>
          </a:xfrm>
        </p:spPr>
        <p:txBody>
          <a:bodyPr/>
          <a:lstStyle/>
          <a:p>
            <a:r>
              <a:rPr lang="en-US" sz="2900" dirty="0">
                <a:solidFill>
                  <a:srgbClr val="C00000"/>
                </a:solidFill>
              </a:rPr>
              <a:t>Prediction Validation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9F9CD-1329-4060-8810-53E39EA726DB}"/>
              </a:ext>
            </a:extLst>
          </p:cNvPr>
          <p:cNvGrpSpPr/>
          <p:nvPr/>
        </p:nvGrpSpPr>
        <p:grpSpPr>
          <a:xfrm>
            <a:off x="379412" y="400640"/>
            <a:ext cx="835485" cy="707758"/>
            <a:chOff x="-1706746" y="1081861"/>
            <a:chExt cx="835704" cy="7079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74E8-4B79-414A-8D14-1F160226229D}"/>
                </a:ext>
              </a:extLst>
            </p:cNvPr>
            <p:cNvSpPr/>
            <p:nvPr/>
          </p:nvSpPr>
          <p:spPr>
            <a:xfrm>
              <a:off x="-1706746" y="1081861"/>
              <a:ext cx="835704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99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CECFF-4C21-43B1-AE6B-2AF23C736F0B}"/>
                </a:ext>
              </a:extLst>
            </p:cNvPr>
            <p:cNvCxnSpPr/>
            <p:nvPr/>
          </p:nvCxnSpPr>
          <p:spPr>
            <a:xfrm>
              <a:off x="-871042" y="1214656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2E30E527-FC92-4D6C-9AD7-E55FEEED47F1}"/>
              </a:ext>
            </a:extLst>
          </p:cNvPr>
          <p:cNvSpPr/>
          <p:nvPr/>
        </p:nvSpPr>
        <p:spPr bwMode="gray">
          <a:xfrm>
            <a:off x="7532674" y="238233"/>
            <a:ext cx="1304938" cy="666287"/>
          </a:xfrm>
          <a:prstGeom prst="ellipse">
            <a:avLst/>
          </a:prstGeom>
          <a:noFill/>
          <a:ln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D4C44C-836C-447E-882E-A1912BC31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0072"/>
              </p:ext>
            </p:extLst>
          </p:nvPr>
        </p:nvGraphicFramePr>
        <p:xfrm>
          <a:off x="1065212" y="2209800"/>
          <a:ext cx="9105900" cy="748665"/>
        </p:xfrm>
        <a:graphic>
          <a:graphicData uri="http://schemas.openxmlformats.org/drawingml/2006/table">
            <a:tbl>
              <a:tblPr firstRow="1" firstCol="1" bandRow="1"/>
              <a:tblGrid>
                <a:gridCol w="1069515">
                  <a:extLst>
                    <a:ext uri="{9D8B030D-6E8A-4147-A177-3AD203B41FA5}">
                      <a16:colId xmlns:a16="http://schemas.microsoft.com/office/drawing/2014/main" val="26993091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9072163"/>
                    </a:ext>
                  </a:extLst>
                </a:gridCol>
                <a:gridCol w="1483185">
                  <a:extLst>
                    <a:ext uri="{9D8B030D-6E8A-4147-A177-3AD203B41FA5}">
                      <a16:colId xmlns:a16="http://schemas.microsoft.com/office/drawing/2014/main" val="74516047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68011482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994750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73811077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8467375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06888212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State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Abbreviation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Population Age 65+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 Age 65+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Actual Veteran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Aetna Membership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07/2020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Veterans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860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54,074,028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8,770,424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16.2%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1,577,187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341,102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3454"/>
                  </a:ext>
                </a:extLst>
              </a:tr>
            </a:tbl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CAF73180-A6EA-404B-8205-146559729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703" y="1220249"/>
            <a:ext cx="11091336" cy="576404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algn="ctr"/>
            <a:r>
              <a:rPr lang="en-US" altLang="de-DE" sz="1600" b="1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veteran counts are higher than the actual  counts based on the census data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C1DB558-74F2-4DF9-A9E3-346477757DA9}"/>
              </a:ext>
            </a:extLst>
          </p:cNvPr>
          <p:cNvSpPr txBox="1">
            <a:spLocks/>
          </p:cNvSpPr>
          <p:nvPr/>
        </p:nvSpPr>
        <p:spPr>
          <a:xfrm>
            <a:off x="1345420" y="1796653"/>
            <a:ext cx="2073365" cy="3992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rgbClr val="3F3F3F"/>
                </a:solidFill>
                <a:latin typeface="Arial"/>
              </a:rPr>
              <a:t>Nationwide: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AFE7501-D4FD-4BF6-8B3B-41B9B4A757EA}"/>
              </a:ext>
            </a:extLst>
          </p:cNvPr>
          <p:cNvSpPr txBox="1">
            <a:spLocks/>
          </p:cNvSpPr>
          <p:nvPr/>
        </p:nvSpPr>
        <p:spPr>
          <a:xfrm>
            <a:off x="1332330" y="3229397"/>
            <a:ext cx="2073365" cy="3992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rgbClr val="3F3F3F"/>
                </a:solidFill>
                <a:latin typeface="Arial"/>
              </a:rPr>
              <a:t>IL: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7ACF12-F0B2-49A7-97FA-979FDB42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63629"/>
              </p:ext>
            </p:extLst>
          </p:nvPr>
        </p:nvGraphicFramePr>
        <p:xfrm>
          <a:off x="1065212" y="3657600"/>
          <a:ext cx="9143132" cy="748665"/>
        </p:xfrm>
        <a:graphic>
          <a:graphicData uri="http://schemas.openxmlformats.org/drawingml/2006/table">
            <a:tbl>
              <a:tblPr firstRow="1" firstCol="1" bandRow="1"/>
              <a:tblGrid>
                <a:gridCol w="838949">
                  <a:extLst>
                    <a:ext uri="{9D8B030D-6E8A-4147-A177-3AD203B41FA5}">
                      <a16:colId xmlns:a16="http://schemas.microsoft.com/office/drawing/2014/main" val="174664015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865383823"/>
                    </a:ext>
                  </a:extLst>
                </a:gridCol>
                <a:gridCol w="1421948">
                  <a:extLst>
                    <a:ext uri="{9D8B030D-6E8A-4147-A177-3AD203B41FA5}">
                      <a16:colId xmlns:a16="http://schemas.microsoft.com/office/drawing/2014/main" val="2854947472"/>
                    </a:ext>
                  </a:extLst>
                </a:gridCol>
                <a:gridCol w="1180218">
                  <a:extLst>
                    <a:ext uri="{9D8B030D-6E8A-4147-A177-3AD203B41FA5}">
                      <a16:colId xmlns:a16="http://schemas.microsoft.com/office/drawing/2014/main" val="2476111541"/>
                    </a:ext>
                  </a:extLst>
                </a:gridCol>
                <a:gridCol w="1493047">
                  <a:extLst>
                    <a:ext uri="{9D8B030D-6E8A-4147-A177-3AD203B41FA5}">
                      <a16:colId xmlns:a16="http://schemas.microsoft.com/office/drawing/2014/main" val="1382363222"/>
                    </a:ext>
                  </a:extLst>
                </a:gridCol>
                <a:gridCol w="782073">
                  <a:extLst>
                    <a:ext uri="{9D8B030D-6E8A-4147-A177-3AD203B41FA5}">
                      <a16:colId xmlns:a16="http://schemas.microsoft.com/office/drawing/2014/main" val="3689550433"/>
                    </a:ext>
                  </a:extLst>
                </a:gridCol>
                <a:gridCol w="1478827">
                  <a:extLst>
                    <a:ext uri="{9D8B030D-6E8A-4147-A177-3AD203B41FA5}">
                      <a16:colId xmlns:a16="http://schemas.microsoft.com/office/drawing/2014/main" val="893285034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County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Population Age 65+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 Age 65+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Actual Veteran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Aetna Membership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07/2020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Veterans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4755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1,686,825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414,281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24.6%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84,733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30,095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35.5%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16604"/>
                  </a:ext>
                </a:extLst>
              </a:tr>
            </a:tbl>
          </a:graphicData>
        </a:graphic>
      </p:graphicFrame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2FA7AE4-DFD8-4D54-8723-B681B98FD27A}"/>
              </a:ext>
            </a:extLst>
          </p:cNvPr>
          <p:cNvSpPr txBox="1">
            <a:spLocks/>
          </p:cNvSpPr>
          <p:nvPr/>
        </p:nvSpPr>
        <p:spPr>
          <a:xfrm>
            <a:off x="1332330" y="4704878"/>
            <a:ext cx="2073365" cy="3992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rgbClr val="3F3F3F"/>
                </a:solidFill>
                <a:latin typeface="Arial"/>
              </a:rPr>
              <a:t>NY: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CF3EC12-CEE5-4670-B9F8-8FECFFD4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41198"/>
              </p:ext>
            </p:extLst>
          </p:nvPr>
        </p:nvGraphicFramePr>
        <p:xfrm>
          <a:off x="1066348" y="5237701"/>
          <a:ext cx="9141996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944244">
                  <a:extLst>
                    <a:ext uri="{9D8B030D-6E8A-4147-A177-3AD203B41FA5}">
                      <a16:colId xmlns:a16="http://schemas.microsoft.com/office/drawing/2014/main" val="15150114"/>
                    </a:ext>
                  </a:extLst>
                </a:gridCol>
                <a:gridCol w="1960021">
                  <a:extLst>
                    <a:ext uri="{9D8B030D-6E8A-4147-A177-3AD203B41FA5}">
                      <a16:colId xmlns:a16="http://schemas.microsoft.com/office/drawing/2014/main" val="1747894642"/>
                    </a:ext>
                  </a:extLst>
                </a:gridCol>
                <a:gridCol w="1273298">
                  <a:extLst>
                    <a:ext uri="{9D8B030D-6E8A-4147-A177-3AD203B41FA5}">
                      <a16:colId xmlns:a16="http://schemas.microsoft.com/office/drawing/2014/main" val="253205037"/>
                    </a:ext>
                  </a:extLst>
                </a:gridCol>
                <a:gridCol w="1187458">
                  <a:extLst>
                    <a:ext uri="{9D8B030D-6E8A-4147-A177-3AD203B41FA5}">
                      <a16:colId xmlns:a16="http://schemas.microsoft.com/office/drawing/2014/main" val="2429523136"/>
                    </a:ext>
                  </a:extLst>
                </a:gridCol>
                <a:gridCol w="1502206">
                  <a:extLst>
                    <a:ext uri="{9D8B030D-6E8A-4147-A177-3AD203B41FA5}">
                      <a16:colId xmlns:a16="http://schemas.microsoft.com/office/drawing/2014/main" val="2175440603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186905587"/>
                    </a:ext>
                  </a:extLst>
                </a:gridCol>
                <a:gridCol w="1487899">
                  <a:extLst>
                    <a:ext uri="{9D8B030D-6E8A-4147-A177-3AD203B41FA5}">
                      <a16:colId xmlns:a16="http://schemas.microsoft.com/office/drawing/2014/main" val="35802476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County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Population Age 65+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 Age 65+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Actual Veteran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Aetna Membership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07/2020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Veterans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Predicted Veterans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Percentage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41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3,091,779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590,806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89,746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28,849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33.7%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2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2">
            <a:extLst>
              <a:ext uri="{FF2B5EF4-FFF2-40B4-BE49-F238E27FC236}">
                <a16:creationId xmlns:a16="http://schemas.microsoft.com/office/drawing/2014/main" id="{F158B075-F210-4B0D-A887-9A5986B9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102" y="1620318"/>
            <a:ext cx="5671883" cy="4704282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275182" y="304757"/>
            <a:ext cx="8534400" cy="73133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Veteran Modeling Strategy</a:t>
            </a:r>
          </a:p>
        </p:txBody>
      </p:sp>
      <p:pic>
        <p:nvPicPr>
          <p:cNvPr id="20" name="Graphic 19" descr="Call center">
            <a:extLst>
              <a:ext uri="{FF2B5EF4-FFF2-40B4-BE49-F238E27FC236}">
                <a16:creationId xmlns:a16="http://schemas.microsoft.com/office/drawing/2014/main" id="{189D2F8A-0EC4-48E3-80C7-D2E1D8F4D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0542" y="2794347"/>
            <a:ext cx="430862" cy="4002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16EA5-18B9-4E49-AFCE-34CC91CAB23D}"/>
              </a:ext>
            </a:extLst>
          </p:cNvPr>
          <p:cNvGrpSpPr/>
          <p:nvPr/>
        </p:nvGrpSpPr>
        <p:grpSpPr>
          <a:xfrm>
            <a:off x="7931770" y="2734736"/>
            <a:ext cx="3705561" cy="2636657"/>
            <a:chOff x="1711167" y="2900043"/>
            <a:chExt cx="3705561" cy="263665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74730C-7A3E-47E7-B163-809455E332D3}"/>
                </a:ext>
              </a:extLst>
            </p:cNvPr>
            <p:cNvGrpSpPr/>
            <p:nvPr/>
          </p:nvGrpSpPr>
          <p:grpSpPr>
            <a:xfrm>
              <a:off x="1711167" y="2900043"/>
              <a:ext cx="3705561" cy="2636657"/>
              <a:chOff x="86662" y="1811317"/>
              <a:chExt cx="5051369" cy="402076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8954BD8-04AC-4AD6-97A0-CA564E6CE41F}"/>
                  </a:ext>
                </a:extLst>
              </p:cNvPr>
              <p:cNvGrpSpPr/>
              <p:nvPr/>
            </p:nvGrpSpPr>
            <p:grpSpPr>
              <a:xfrm>
                <a:off x="760412" y="2590800"/>
                <a:ext cx="2819392" cy="2133600"/>
                <a:chOff x="4189412" y="2057401"/>
                <a:chExt cx="3657600" cy="2362200"/>
              </a:xfrm>
            </p:grpSpPr>
            <p:graphicFrame>
              <p:nvGraphicFramePr>
                <p:cNvPr id="44" name="Diagram 43">
                  <a:extLst>
                    <a:ext uri="{FF2B5EF4-FFF2-40B4-BE49-F238E27FC236}">
                      <a16:creationId xmlns:a16="http://schemas.microsoft.com/office/drawing/2014/main" id="{F1B8655C-7D03-4BCE-9B1D-7F0EA749F5D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72425815"/>
                    </p:ext>
                  </p:extLst>
                </p:nvPr>
              </p:nvGraphicFramePr>
              <p:xfrm>
                <a:off x="4189412" y="2057401"/>
                <a:ext cx="3657600" cy="23622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  <p:pic>
              <p:nvPicPr>
                <p:cNvPr id="46" name="Graphic 45" descr="Users">
                  <a:extLst>
                    <a:ext uri="{FF2B5EF4-FFF2-40B4-BE49-F238E27FC236}">
                      <a16:creationId xmlns:a16="http://schemas.microsoft.com/office/drawing/2014/main" id="{2FA80784-3FF4-4ACA-8BA3-EA2B5AB56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012" y="2400301"/>
                  <a:ext cx="1676400" cy="1676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99A59E-BFFC-4149-B09F-F67B7646D237}"/>
                  </a:ext>
                </a:extLst>
              </p:cNvPr>
              <p:cNvGrpSpPr/>
              <p:nvPr/>
            </p:nvGrpSpPr>
            <p:grpSpPr>
              <a:xfrm>
                <a:off x="86662" y="1811317"/>
                <a:ext cx="5051369" cy="4020763"/>
                <a:chOff x="430846" y="1459169"/>
                <a:chExt cx="5638672" cy="4333075"/>
              </a:xfrm>
            </p:grpSpPr>
            <p:pic>
              <p:nvPicPr>
                <p:cNvPr id="28" name="Graphic 27" descr="Medicine">
                  <a:extLst>
                    <a:ext uri="{FF2B5EF4-FFF2-40B4-BE49-F238E27FC236}">
                      <a16:creationId xmlns:a16="http://schemas.microsoft.com/office/drawing/2014/main" id="{03CE2D43-1EBB-4F9F-8DAB-5A5B71419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9560" y="4582956"/>
                  <a:ext cx="579957" cy="579958"/>
                </a:xfrm>
                <a:prstGeom prst="rect">
                  <a:avLst/>
                </a:prstGeom>
              </p:spPr>
            </p:pic>
            <p:pic>
              <p:nvPicPr>
                <p:cNvPr id="30" name="Graphic 29" descr="Doctor">
                  <a:extLst>
                    <a:ext uri="{FF2B5EF4-FFF2-40B4-BE49-F238E27FC236}">
                      <a16:creationId xmlns:a16="http://schemas.microsoft.com/office/drawing/2014/main" id="{6B9654C5-6925-4DF0-B26B-79208EF40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231" y="2461750"/>
                  <a:ext cx="623625" cy="623625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BC364F-DAFD-47A1-A9D2-800976A5176A}"/>
                    </a:ext>
                  </a:extLst>
                </p:cNvPr>
                <p:cNvSpPr txBox="1"/>
                <p:nvPr/>
              </p:nvSpPr>
              <p:spPr>
                <a:xfrm>
                  <a:off x="4530882" y="2374509"/>
                  <a:ext cx="985117" cy="5211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endParaRPr lang="en-US" sz="1200" b="0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9E622FA-56BC-4B33-B455-7956317ADA2F}"/>
                    </a:ext>
                  </a:extLst>
                </p:cNvPr>
                <p:cNvSpPr txBox="1"/>
                <p:nvPr/>
              </p:nvSpPr>
              <p:spPr>
                <a:xfrm>
                  <a:off x="3162980" y="1459169"/>
                  <a:ext cx="2008871" cy="7513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r>
                    <a:rPr lang="en-US" sz="900" b="1" dirty="0">
                      <a:solidFill>
                        <a:schemeClr val="tx2"/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Member Experience- Call  and Grievances </a:t>
                  </a:r>
                  <a:endParaRPr lang="en-US" sz="900" b="1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796A278-D9CE-433A-80DD-7339BBE0DBD2}"/>
                    </a:ext>
                  </a:extLst>
                </p:cNvPr>
                <p:cNvSpPr txBox="1"/>
                <p:nvPr/>
              </p:nvSpPr>
              <p:spPr>
                <a:xfrm>
                  <a:off x="622421" y="4201218"/>
                  <a:ext cx="1346871" cy="5211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r>
                    <a:rPr lang="en-US" sz="900" b="1" dirty="0">
                      <a:solidFill>
                        <a:schemeClr val="tx2"/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HEDIS and Patient Safety Compliance</a:t>
                  </a:r>
                  <a:endParaRPr lang="en-US" sz="900" b="1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45502D2-BF5A-4689-A823-80EDE5DB5A71}"/>
                    </a:ext>
                  </a:extLst>
                </p:cNvPr>
                <p:cNvSpPr txBox="1"/>
                <p:nvPr/>
              </p:nvSpPr>
              <p:spPr>
                <a:xfrm>
                  <a:off x="3661218" y="4970744"/>
                  <a:ext cx="1854766" cy="5716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endParaRPr lang="en-US" sz="1200" b="0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8DB2993-D38D-4E47-9981-13D204F3FC41}"/>
                    </a:ext>
                  </a:extLst>
                </p:cNvPr>
                <p:cNvSpPr txBox="1"/>
                <p:nvPr/>
              </p:nvSpPr>
              <p:spPr>
                <a:xfrm>
                  <a:off x="4686541" y="3803467"/>
                  <a:ext cx="1382977" cy="5211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r>
                    <a:rPr lang="en-US" sz="900" b="1" dirty="0">
                      <a:solidFill>
                        <a:schemeClr val="tx2"/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Medical Cost </a:t>
                  </a:r>
                  <a:endParaRPr lang="en-US" sz="900" b="1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1DC088D-9952-4AAE-BA20-6A953EE2E288}"/>
                    </a:ext>
                  </a:extLst>
                </p:cNvPr>
                <p:cNvSpPr txBox="1"/>
                <p:nvPr/>
              </p:nvSpPr>
              <p:spPr>
                <a:xfrm>
                  <a:off x="430846" y="1991554"/>
                  <a:ext cx="2200551" cy="6660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r>
                    <a:rPr lang="en-US" sz="900" b="1" dirty="0">
                      <a:solidFill>
                        <a:schemeClr val="tx2"/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Primary Care and Specialist Utilization</a:t>
                  </a:r>
                  <a:endParaRPr lang="en-US" sz="900" b="1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8B966FE-2B30-4A85-8178-53BD6CFF6577}"/>
                    </a:ext>
                  </a:extLst>
                </p:cNvPr>
                <p:cNvSpPr txBox="1"/>
                <p:nvPr/>
              </p:nvSpPr>
              <p:spPr>
                <a:xfrm>
                  <a:off x="1683558" y="5271142"/>
                  <a:ext cx="1771919" cy="5211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defTabSz="456758" fontAlgn="base">
                    <a:spcBef>
                      <a:spcPts val="1200"/>
                    </a:spcBef>
                  </a:pPr>
                  <a:r>
                    <a:rPr lang="en-US" sz="900" b="1" dirty="0">
                      <a:solidFill>
                        <a:schemeClr val="tx2"/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Drug Utilization </a:t>
                  </a:r>
                  <a:endParaRPr lang="en-US" sz="900" b="1" i="0" dirty="0">
                    <a:solidFill>
                      <a:schemeClr val="tx2"/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</p:grpSp>
        </p:grpSp>
        <p:pic>
          <p:nvPicPr>
            <p:cNvPr id="25" name="Graphic 24" descr="Universal access">
              <a:extLst>
                <a:ext uri="{FF2B5EF4-FFF2-40B4-BE49-F238E27FC236}">
                  <a16:creationId xmlns:a16="http://schemas.microsoft.com/office/drawing/2014/main" id="{D945A66B-4538-46E4-8C25-96D4801E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2154" y="4578128"/>
              <a:ext cx="603035" cy="60303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66E6C38-8CD1-4B8E-A3CE-F161F5D05C42}"/>
              </a:ext>
            </a:extLst>
          </p:cNvPr>
          <p:cNvSpPr txBox="1"/>
          <p:nvPr/>
        </p:nvSpPr>
        <p:spPr>
          <a:xfrm>
            <a:off x="10068110" y="4999255"/>
            <a:ext cx="1694423" cy="4785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Demographics - Age , Gender, Tenure, Disability</a:t>
            </a:r>
            <a:endParaRPr lang="en-US" sz="900" b="1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3B88BF-4CFA-483D-A3C6-EEE5241A349C}"/>
              </a:ext>
            </a:extLst>
          </p:cNvPr>
          <p:cNvGrpSpPr/>
          <p:nvPr/>
        </p:nvGrpSpPr>
        <p:grpSpPr>
          <a:xfrm>
            <a:off x="6301398" y="1903022"/>
            <a:ext cx="1373879" cy="4333187"/>
            <a:chOff x="220799" y="1447801"/>
            <a:chExt cx="1403523" cy="448202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4B2ACF3-5C96-4EF8-A4C6-5936547F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8" y="1447801"/>
              <a:ext cx="840917" cy="84091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562866-A1A5-4EFB-A66D-671D5555A74E}"/>
                </a:ext>
              </a:extLst>
            </p:cNvPr>
            <p:cNvSpPr txBox="1"/>
            <p:nvPr/>
          </p:nvSpPr>
          <p:spPr>
            <a:xfrm>
              <a:off x="220799" y="2205152"/>
              <a:ext cx="1403523" cy="3724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Value-Based Enrollment (VBE) Survey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SOP Campaign Data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Enrollment Data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Medical &amp; Pharmacy Claims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HEDIS and Patient Safety Data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 Interaction Tables(call, and grievance)</a:t>
              </a:r>
            </a:p>
            <a:p>
              <a:pPr marL="228600" indent="-228600">
                <a:buAutoNum type="arabicPeriod"/>
              </a:pP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 Demographics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241F963-9AD4-4D67-BC55-83A1FEA064D8}"/>
              </a:ext>
            </a:extLst>
          </p:cNvPr>
          <p:cNvSpPr txBox="1"/>
          <p:nvPr/>
        </p:nvSpPr>
        <p:spPr>
          <a:xfrm>
            <a:off x="5992624" y="1705855"/>
            <a:ext cx="1918644" cy="32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200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Open Sans" charset="0"/>
                <a:cs typeface="Calibri" panose="020F0502020204030204" pitchFamily="34" charset="0"/>
              </a:rPr>
              <a:t>Data Sources</a:t>
            </a:r>
          </a:p>
        </p:txBody>
      </p:sp>
      <p:pic>
        <p:nvPicPr>
          <p:cNvPr id="53" name="Graphic 52" descr="Money">
            <a:extLst>
              <a:ext uri="{FF2B5EF4-FFF2-40B4-BE49-F238E27FC236}">
                <a16:creationId xmlns:a16="http://schemas.microsoft.com/office/drawing/2014/main" id="{47A04063-C9F1-415F-9426-597020AD22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471" y="3932634"/>
            <a:ext cx="457195" cy="457195"/>
          </a:xfrm>
          <a:prstGeom prst="rect">
            <a:avLst/>
          </a:prstGeom>
        </p:spPr>
      </p:pic>
      <p:sp>
        <p:nvSpPr>
          <p:cNvPr id="54" name="Left Bracket 53">
            <a:extLst>
              <a:ext uri="{FF2B5EF4-FFF2-40B4-BE49-F238E27FC236}">
                <a16:creationId xmlns:a16="http://schemas.microsoft.com/office/drawing/2014/main" id="{E59A646C-8791-4C50-A745-EF78BF75EEE4}"/>
              </a:ext>
            </a:extLst>
          </p:cNvPr>
          <p:cNvSpPr/>
          <p:nvPr/>
        </p:nvSpPr>
        <p:spPr>
          <a:xfrm>
            <a:off x="7833410" y="2057400"/>
            <a:ext cx="921604" cy="3704293"/>
          </a:xfrm>
          <a:prstGeom prst="leftBracket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DB664A-D05E-4675-B8C9-80947003E8FE}"/>
              </a:ext>
            </a:extLst>
          </p:cNvPr>
          <p:cNvSpPr txBox="1"/>
          <p:nvPr/>
        </p:nvSpPr>
        <p:spPr>
          <a:xfrm>
            <a:off x="10585041" y="3425130"/>
            <a:ext cx="908850" cy="317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Comorbidity</a:t>
            </a:r>
            <a:endParaRPr lang="en-US" sz="900" b="1" i="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6" name="Graphic 55" descr="Inpatient">
            <a:extLst>
              <a:ext uri="{FF2B5EF4-FFF2-40B4-BE49-F238E27FC236}">
                <a16:creationId xmlns:a16="http://schemas.microsoft.com/office/drawing/2014/main" id="{B07F24AE-DA56-49D5-88AE-023B241BC4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066110" y="3233265"/>
            <a:ext cx="499800" cy="4998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3864418-9F9C-46C9-AFA7-F784F6A5B4CA}"/>
              </a:ext>
            </a:extLst>
          </p:cNvPr>
          <p:cNvSpPr txBox="1"/>
          <p:nvPr/>
        </p:nvSpPr>
        <p:spPr>
          <a:xfrm>
            <a:off x="9220447" y="2132151"/>
            <a:ext cx="2210689" cy="28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200" b="1" i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Measured at member level </a:t>
            </a:r>
            <a:endParaRPr lang="en-US" sz="1200" b="0" i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014288-FE67-40C8-9887-E2B5600E5E61}"/>
              </a:ext>
            </a:extLst>
          </p:cNvPr>
          <p:cNvGrpSpPr/>
          <p:nvPr/>
        </p:nvGrpSpPr>
        <p:grpSpPr>
          <a:xfrm>
            <a:off x="403493" y="344407"/>
            <a:ext cx="509184" cy="707758"/>
            <a:chOff x="-1706746" y="1081861"/>
            <a:chExt cx="509317" cy="70794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F8D55C-A4EF-4245-AE38-7E012C5B051A}"/>
                </a:ext>
              </a:extLst>
            </p:cNvPr>
            <p:cNvSpPr/>
            <p:nvPr/>
          </p:nvSpPr>
          <p:spPr>
            <a:xfrm>
              <a:off x="-1706746" y="1081861"/>
              <a:ext cx="481348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99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FD5878-4D42-4740-956E-42C492B6F6AD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utoShape 5">
            <a:extLst>
              <a:ext uri="{FF2B5EF4-FFF2-40B4-BE49-F238E27FC236}">
                <a16:creationId xmlns:a16="http://schemas.microsoft.com/office/drawing/2014/main" id="{4E7C7633-185B-497B-B21E-EFA0FE4ADC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985" y="1209079"/>
            <a:ext cx="5498203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de-DE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Sampling</a:t>
            </a:r>
          </a:p>
        </p:txBody>
      </p:sp>
      <p:sp>
        <p:nvSpPr>
          <p:cNvPr id="76" name="AutoShape 5">
            <a:extLst>
              <a:ext uri="{FF2B5EF4-FFF2-40B4-BE49-F238E27FC236}">
                <a16:creationId xmlns:a16="http://schemas.microsoft.com/office/drawing/2014/main" id="{857B3188-E24B-4BEA-B751-475FAB8A36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9840" y="3971883"/>
            <a:ext cx="5399201" cy="381000"/>
          </a:xfrm>
          <a:prstGeom prst="homePlate">
            <a:avLst>
              <a:gd name="adj" fmla="val 21760"/>
            </a:avLst>
          </a:prstGeom>
          <a:solidFill>
            <a:schemeClr val="accent6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de-DE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</p:txBody>
      </p:sp>
      <p:sp>
        <p:nvSpPr>
          <p:cNvPr id="77" name="AutoShape 5">
            <a:extLst>
              <a:ext uri="{FF2B5EF4-FFF2-40B4-BE49-F238E27FC236}">
                <a16:creationId xmlns:a16="http://schemas.microsoft.com/office/drawing/2014/main" id="{7DF00695-8B6D-484F-B575-22242E65F9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9559" y="1205856"/>
            <a:ext cx="5718426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Selected for the Model</a:t>
            </a:r>
          </a:p>
        </p:txBody>
      </p:sp>
      <p:grpSp>
        <p:nvGrpSpPr>
          <p:cNvPr id="97" name="Gruppieren 4">
            <a:extLst>
              <a:ext uri="{FF2B5EF4-FFF2-40B4-BE49-F238E27FC236}">
                <a16:creationId xmlns:a16="http://schemas.microsoft.com/office/drawing/2014/main" id="{C9FFB5C6-774E-4526-8271-EFD437ECC55C}"/>
              </a:ext>
            </a:extLst>
          </p:cNvPr>
          <p:cNvGrpSpPr/>
          <p:nvPr/>
        </p:nvGrpSpPr>
        <p:grpSpPr>
          <a:xfrm>
            <a:off x="3935384" y="1679427"/>
            <a:ext cx="1991437" cy="2308956"/>
            <a:chOff x="5601305" y="1804877"/>
            <a:chExt cx="3286441" cy="3050220"/>
          </a:xfrm>
        </p:grpSpPr>
        <p:grpSp>
          <p:nvGrpSpPr>
            <p:cNvPr id="98" name="Gruppieren 29">
              <a:extLst>
                <a:ext uri="{FF2B5EF4-FFF2-40B4-BE49-F238E27FC236}">
                  <a16:creationId xmlns:a16="http://schemas.microsoft.com/office/drawing/2014/main" id="{96508638-F736-4ED4-AF6E-CEF0B1633567}"/>
                </a:ext>
              </a:extLst>
            </p:cNvPr>
            <p:cNvGrpSpPr/>
            <p:nvPr/>
          </p:nvGrpSpPr>
          <p:grpSpPr>
            <a:xfrm>
              <a:off x="5737760" y="1804877"/>
              <a:ext cx="3149986" cy="2058064"/>
              <a:chOff x="5737760" y="1804877"/>
              <a:chExt cx="3149986" cy="2058064"/>
            </a:xfrm>
          </p:grpSpPr>
          <p:sp>
            <p:nvSpPr>
              <p:cNvPr id="102" name="Line 12">
                <a:extLst>
                  <a:ext uri="{FF2B5EF4-FFF2-40B4-BE49-F238E27FC236}">
                    <a16:creationId xmlns:a16="http://schemas.microsoft.com/office/drawing/2014/main" id="{E8F4AD6C-27A7-439C-848E-085152C7137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217528" y="2548397"/>
                <a:ext cx="2630638" cy="0"/>
              </a:xfrm>
              <a:prstGeom prst="line">
                <a:avLst/>
              </a:prstGeom>
              <a:noFill/>
              <a:ln w="19050" cap="sq">
                <a:solidFill>
                  <a:srgbClr val="86828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7A0FA476-6F8D-4740-8EED-45BE5DA4014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5737760" y="3853099"/>
                <a:ext cx="3149986" cy="9842"/>
              </a:xfrm>
              <a:prstGeom prst="line">
                <a:avLst/>
              </a:prstGeom>
              <a:noFill/>
              <a:ln w="19050" cap="sq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11">
                <a:extLst>
                  <a:ext uri="{FF2B5EF4-FFF2-40B4-BE49-F238E27FC236}">
                    <a16:creationId xmlns:a16="http://schemas.microsoft.com/office/drawing/2014/main" id="{15169E50-BCB7-4F1C-BD00-590E8ECC0E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7094220" y="1804877"/>
                <a:ext cx="1723857" cy="0"/>
              </a:xfrm>
              <a:prstGeom prst="line">
                <a:avLst/>
              </a:prstGeom>
              <a:noFill/>
              <a:ln w="19050" cap="sq">
                <a:solidFill>
                  <a:srgbClr val="86828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9" name="Text Box 9">
              <a:extLst>
                <a:ext uri="{FF2B5EF4-FFF2-40B4-BE49-F238E27FC236}">
                  <a16:creationId xmlns:a16="http://schemas.microsoft.com/office/drawing/2014/main" id="{BF549B8D-D985-4E1F-AB40-DB0B35379F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072216" y="2063238"/>
              <a:ext cx="2743096" cy="265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b="1" kern="0" noProof="1">
                  <a:solidFill>
                    <a:srgbClr val="C00000"/>
                  </a:solidFill>
                </a:rPr>
                <a:t>All</a:t>
              </a:r>
              <a:r>
                <a:rPr lang="en-US" sz="1200" kern="0" noProof="1">
                  <a:solidFill>
                    <a:sysClr val="windowText" lastClr="000000"/>
                  </a:solidFill>
                </a:rPr>
                <a:t> 2020 MAPD IVL </a:t>
              </a:r>
              <a:r>
                <a:rPr lang="en-US" sz="1200" b="1" kern="0" noProof="1">
                  <a:solidFill>
                    <a:srgbClr val="C00000"/>
                  </a:solidFill>
                </a:rPr>
                <a:t>Members</a:t>
              </a:r>
            </a:p>
          </p:txBody>
        </p:sp>
        <p:sp>
          <p:nvSpPr>
            <p:cNvPr id="100" name="Text Box 10">
              <a:extLst>
                <a:ext uri="{FF2B5EF4-FFF2-40B4-BE49-F238E27FC236}">
                  <a16:creationId xmlns:a16="http://schemas.microsoft.com/office/drawing/2014/main" id="{5CFD8019-990D-4783-9EF2-65571FAB30C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601305" y="2635879"/>
              <a:ext cx="3189795" cy="1158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kern="0" noProof="1">
                  <a:solidFill>
                    <a:sysClr val="windowText" lastClr="000000"/>
                  </a:solidFill>
                </a:rPr>
                <a:t>Selected 9,300 </a:t>
              </a:r>
              <a:r>
                <a:rPr lang="en-US" sz="1200" b="1" kern="0" noProof="1">
                  <a:solidFill>
                    <a:srgbClr val="C00000"/>
                  </a:solidFill>
                </a:rPr>
                <a:t>Identified Veterans</a:t>
              </a:r>
              <a:r>
                <a:rPr lang="en-US" sz="1200" kern="0" noProof="1">
                  <a:solidFill>
                    <a:sysClr val="windowText" lastClr="000000"/>
                  </a:solidFill>
                </a:rPr>
                <a:t> </a:t>
              </a:r>
              <a:r>
                <a:rPr lang="en-US" sz="1200" b="1" kern="0" noProof="1">
                  <a:solidFill>
                    <a:srgbClr val="C00000"/>
                  </a:solidFill>
                </a:rPr>
                <a:t>plus</a:t>
              </a:r>
              <a:r>
                <a:rPr lang="en-US" sz="1200" kern="0" noProof="1">
                  <a:solidFill>
                    <a:sysClr val="windowText" lastClr="000000"/>
                  </a:solidFill>
                </a:rPr>
                <a:t> 30,000 randomly selected </a:t>
              </a:r>
              <a:r>
                <a:rPr lang="en-US" sz="1200" b="1" kern="0" noProof="1">
                  <a:solidFill>
                    <a:srgbClr val="C00000"/>
                  </a:solidFill>
                </a:rPr>
                <a:t>Nonveterans</a:t>
              </a:r>
              <a:r>
                <a:rPr lang="en-US" sz="1200" kern="0" noProof="1">
                  <a:solidFill>
                    <a:sysClr val="windowText" lastClr="000000"/>
                  </a:solidFill>
                </a:rPr>
                <a:t> from the Top 5 Veterans Contracts 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DF84BAC4-0352-48BF-8712-3FDB65A0BD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664156" y="3928083"/>
              <a:ext cx="3138940" cy="927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kern="0" noProof="1">
                  <a:solidFill>
                    <a:sysClr val="windowText" lastClr="000000"/>
                  </a:solidFill>
                </a:rPr>
                <a:t>In the final modeling dataset, Approximately, 55% fo the members are from VBE suvey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3548D1B-5A88-4ECF-B18C-4D16AF503BCA}"/>
              </a:ext>
            </a:extLst>
          </p:cNvPr>
          <p:cNvCxnSpPr>
            <a:cxnSpLocks/>
          </p:cNvCxnSpPr>
          <p:nvPr/>
        </p:nvCxnSpPr>
        <p:spPr>
          <a:xfrm>
            <a:off x="6094412" y="1651260"/>
            <a:ext cx="0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F59A67-5545-445A-BE4D-A4F6FB0BD1B8}"/>
              </a:ext>
            </a:extLst>
          </p:cNvPr>
          <p:cNvCxnSpPr>
            <a:cxnSpLocks/>
          </p:cNvCxnSpPr>
          <p:nvPr/>
        </p:nvCxnSpPr>
        <p:spPr>
          <a:xfrm>
            <a:off x="5992624" y="1586856"/>
            <a:ext cx="0" cy="4864189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3FC3C9D-D698-401E-BB49-FBD04DC5ED47}"/>
              </a:ext>
            </a:extLst>
          </p:cNvPr>
          <p:cNvSpPr txBox="1"/>
          <p:nvPr/>
        </p:nvSpPr>
        <p:spPr>
          <a:xfrm>
            <a:off x="454263" y="4403261"/>
            <a:ext cx="5334844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3F3F3F"/>
                </a:solidFill>
                <a:latin typeface="Arial"/>
              </a:rPr>
              <a:t>81% of the 9,300 identified veterans are newly enrolled members with tenure less than 8 months (as of 2020 August), and this is unavoidable due to the source. In comparison, the general Individual MAPD population only has 36% newly enrolled members. This unbalanced proportion in tenure will decrease accuracy in predicting veteran members.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3F3F3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3F3F3F"/>
                </a:solidFill>
              </a:rPr>
              <a:t>55% of the nonveterans sampled for the model can be confirmed as nonveterans from VBE survey. However the rest of nonveterans </a:t>
            </a:r>
            <a:r>
              <a:rPr lang="en-US" sz="1000" dirty="0">
                <a:solidFill>
                  <a:srgbClr val="3F3F3F"/>
                </a:solidFill>
                <a:latin typeface="Arial"/>
              </a:rPr>
              <a:t>sampled from the top 5 veteran contracts can not be confirmed due to lack of information. We assume these members as nonveteran for the model which might lead to unreliability for the prediction.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3F3F3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3F3F3F"/>
                </a:solidFill>
                <a:latin typeface="Arial"/>
              </a:rPr>
              <a:t>The current model has an accuracy of 94% for the testing group as of 06/2020, however, this prediction rate could drop as we score the future membership due to the above 2 limitations identified.</a:t>
            </a:r>
          </a:p>
        </p:txBody>
      </p: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5D69CEA8-5DDF-48BF-9F3E-EF5BCD70F9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84654" y="3982069"/>
            <a:ext cx="400026" cy="400026"/>
          </a:xfrm>
          <a:prstGeom prst="rect">
            <a:avLst/>
          </a:prstGeom>
        </p:spPr>
      </p:pic>
      <p:sp>
        <p:nvSpPr>
          <p:cNvPr id="64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B74A5C90-FB7A-4FDF-9670-BABEA77525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1057" y="1620961"/>
            <a:ext cx="1485297" cy="216476"/>
          </a:xfrm>
          <a:prstGeom prst="rect">
            <a:avLst/>
          </a:prstGeom>
          <a:solidFill>
            <a:srgbClr val="7030A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US" sz="900" b="1" kern="0" noProof="1">
                <a:solidFill>
                  <a:schemeClr val="bg1"/>
                </a:solidFill>
              </a:rPr>
              <a:t>MAPD Individual Members</a:t>
            </a:r>
          </a:p>
        </p:txBody>
      </p:sp>
      <p:sp>
        <p:nvSpPr>
          <p:cNvPr id="65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98516109-E6AB-484D-9F39-61DCC20BC4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1054" y="1837437"/>
            <a:ext cx="1485289" cy="29471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kern="0" noProof="1">
                <a:solidFill>
                  <a:srgbClr val="C00000"/>
                </a:solidFill>
                <a:cs typeface="Arial" charset="0"/>
              </a:rPr>
              <a:t>1.6 millions</a:t>
            </a:r>
          </a:p>
        </p:txBody>
      </p:sp>
      <p:sp>
        <p:nvSpPr>
          <p:cNvPr id="66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44E3C71D-CE2F-4F42-8C00-FB9047811A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951" y="2357545"/>
            <a:ext cx="1485297" cy="216476"/>
          </a:xfrm>
          <a:prstGeom prst="rect">
            <a:avLst/>
          </a:prstGeom>
          <a:solidFill>
            <a:srgbClr val="0070C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US" sz="900" b="1" kern="0" noProof="1">
                <a:solidFill>
                  <a:schemeClr val="bg1"/>
                </a:solidFill>
              </a:rPr>
              <a:t>Identified Veterans</a:t>
            </a:r>
          </a:p>
        </p:txBody>
      </p:sp>
      <p:sp>
        <p:nvSpPr>
          <p:cNvPr id="67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D0FE6CD9-7F7A-4F8A-ADF3-31D1981753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948" y="2574021"/>
            <a:ext cx="1485289" cy="29471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kern="0" noProof="1">
                <a:solidFill>
                  <a:srgbClr val="C00000"/>
                </a:solidFill>
                <a:cs typeface="Arial" charset="0"/>
              </a:rPr>
              <a:t>9,300</a:t>
            </a:r>
          </a:p>
        </p:txBody>
      </p:sp>
      <p:sp>
        <p:nvSpPr>
          <p:cNvPr id="68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BE552E74-232F-41A3-8EB9-D5FF4B62B0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60405" y="2351243"/>
            <a:ext cx="1485297" cy="216476"/>
          </a:xfrm>
          <a:prstGeom prst="rect">
            <a:avLst/>
          </a:prstGeom>
          <a:solidFill>
            <a:srgbClr val="0070C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US" sz="900" b="1" kern="0" noProof="1">
                <a:solidFill>
                  <a:schemeClr val="bg1"/>
                </a:solidFill>
              </a:rPr>
              <a:t>Nonveterans</a:t>
            </a:r>
          </a:p>
        </p:txBody>
      </p:sp>
      <p:sp>
        <p:nvSpPr>
          <p:cNvPr id="69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2F445160-8F3E-48CB-AB0F-BB547CA531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60402" y="2567719"/>
            <a:ext cx="1485289" cy="29471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kern="0" noProof="1">
                <a:solidFill>
                  <a:srgbClr val="C00000"/>
                </a:solidFill>
                <a:cs typeface="Arial" charset="0"/>
              </a:rPr>
              <a:t>30,000</a:t>
            </a:r>
          </a:p>
        </p:txBody>
      </p:sp>
      <p:sp>
        <p:nvSpPr>
          <p:cNvPr id="70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40B5F675-F798-4949-9F98-D48381187B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137" y="3233597"/>
            <a:ext cx="759303" cy="323385"/>
          </a:xfrm>
          <a:prstGeom prst="rect">
            <a:avLst/>
          </a:prstGeom>
          <a:solidFill>
            <a:srgbClr val="00B05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US" sz="900" b="1" kern="0" noProof="1">
                <a:solidFill>
                  <a:schemeClr val="bg1"/>
                </a:solidFill>
              </a:rPr>
              <a:t>From </a:t>
            </a:r>
          </a:p>
          <a:p>
            <a:pPr algn="ctr" defTabSz="801688" eaLnBrk="0" hangingPunct="0">
              <a:defRPr/>
            </a:pPr>
            <a:r>
              <a:rPr lang="en-US" sz="900" b="1" kern="0" noProof="1">
                <a:solidFill>
                  <a:schemeClr val="bg1"/>
                </a:solidFill>
              </a:rPr>
              <a:t>VBE</a:t>
            </a:r>
          </a:p>
        </p:txBody>
      </p:sp>
      <p:sp>
        <p:nvSpPr>
          <p:cNvPr id="71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D859ECC3-4C78-4B8A-9C64-52A6E3C0F4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612" y="3556491"/>
            <a:ext cx="759303" cy="323385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b="1" kern="0" noProof="1">
                <a:solidFill>
                  <a:srgbClr val="00B050"/>
                </a:solidFill>
                <a:cs typeface="Arial" charset="0"/>
              </a:rPr>
              <a:t>5,000</a:t>
            </a:r>
          </a:p>
        </p:txBody>
      </p:sp>
      <p:sp>
        <p:nvSpPr>
          <p:cNvPr id="106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594C35A0-F48A-4827-9857-C10ED72253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0003" y="3232698"/>
            <a:ext cx="719294" cy="323385"/>
          </a:xfrm>
          <a:prstGeom prst="rect">
            <a:avLst/>
          </a:prstGeom>
          <a:solidFill>
            <a:srgbClr val="00B05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/>
            <a:r>
              <a:rPr lang="en-US" sz="900" b="1" kern="0" noProof="1">
                <a:solidFill>
                  <a:schemeClr val="bg1"/>
                </a:solidFill>
              </a:rPr>
              <a:t>From SOP/</a:t>
            </a:r>
          </a:p>
          <a:p>
            <a:pPr algn="ctr" defTabSz="801688" eaLnBrk="0" hangingPunct="0"/>
            <a:r>
              <a:rPr lang="en-US" sz="900" b="1" kern="0" noProof="1">
                <a:solidFill>
                  <a:schemeClr val="bg1"/>
                </a:solidFill>
              </a:rPr>
              <a:t>Enrollement</a:t>
            </a:r>
          </a:p>
        </p:txBody>
      </p:sp>
      <p:sp>
        <p:nvSpPr>
          <p:cNvPr id="107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02708A24-2082-412B-AA62-8FA1B03AAB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1324" y="3564618"/>
            <a:ext cx="724676" cy="324537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b="1" kern="0" noProof="1">
                <a:solidFill>
                  <a:srgbClr val="00B050"/>
                </a:solidFill>
                <a:cs typeface="Arial" charset="0"/>
              </a:rPr>
              <a:t>4,300</a:t>
            </a:r>
          </a:p>
        </p:txBody>
      </p:sp>
      <p:sp>
        <p:nvSpPr>
          <p:cNvPr id="108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6873AD1F-0ED8-466B-85E1-54625BC79E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0910" y="3239375"/>
            <a:ext cx="1095084" cy="342392"/>
          </a:xfrm>
          <a:prstGeom prst="rect">
            <a:avLst/>
          </a:prstGeom>
          <a:solidFill>
            <a:srgbClr val="00B05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/>
            <a:r>
              <a:rPr lang="en-US" sz="900" b="1" kern="0" noProof="1">
                <a:solidFill>
                  <a:schemeClr val="bg1"/>
                </a:solidFill>
              </a:rPr>
              <a:t>Randomly Selected from VBE</a:t>
            </a:r>
          </a:p>
        </p:txBody>
      </p:sp>
      <p:sp>
        <p:nvSpPr>
          <p:cNvPr id="109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0D114C35-70B2-44B5-92C4-C69710C763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4206" y="3566367"/>
            <a:ext cx="1088491" cy="325474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b="1" kern="0" noProof="1">
                <a:solidFill>
                  <a:srgbClr val="00B050"/>
                </a:solidFill>
                <a:cs typeface="Arial" charset="0"/>
              </a:rPr>
              <a:t>16,500</a:t>
            </a:r>
          </a:p>
        </p:txBody>
      </p:sp>
      <p:sp>
        <p:nvSpPr>
          <p:cNvPr id="110" name="Rectangle 80" descr="© INSCALE GmbH, 26.05.2010&#10;http://www.presentationload.com/">
            <a:extLst>
              <a:ext uri="{FF2B5EF4-FFF2-40B4-BE49-F238E27FC236}">
                <a16:creationId xmlns:a16="http://schemas.microsoft.com/office/drawing/2014/main" id="{5536B7CB-7F44-42DD-93B3-5C7AF040B8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04" y="3241152"/>
            <a:ext cx="1303570" cy="323386"/>
          </a:xfrm>
          <a:prstGeom prst="rect">
            <a:avLst/>
          </a:prstGeom>
          <a:solidFill>
            <a:srgbClr val="00B050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38100" h="38100"/>
          </a:sp3d>
        </p:spPr>
        <p:txBody>
          <a:bodyPr lIns="0" tIns="0" rIns="0" bIns="0" anchor="ctr"/>
          <a:lstStyle/>
          <a:p>
            <a:pPr algn="ctr" defTabSz="801688" eaLnBrk="0" hangingPunct="0"/>
            <a:r>
              <a:rPr lang="en-US" sz="800" b="1" kern="0" noProof="1">
                <a:solidFill>
                  <a:schemeClr val="bg1"/>
                </a:solidFill>
              </a:rPr>
              <a:t>Randomly Selected from </a:t>
            </a:r>
          </a:p>
          <a:p>
            <a:pPr algn="ctr" defTabSz="801688" eaLnBrk="0" hangingPunct="0"/>
            <a:r>
              <a:rPr lang="en-US" sz="800" b="1" kern="0" noProof="1">
                <a:solidFill>
                  <a:schemeClr val="bg1"/>
                </a:solidFill>
              </a:rPr>
              <a:t>Top 5 VA Contracts </a:t>
            </a:r>
          </a:p>
        </p:txBody>
      </p:sp>
      <p:sp>
        <p:nvSpPr>
          <p:cNvPr id="111" name="Rectangle 8" descr="© INSCALE GmbH, 26.05.2010&#10;http://www.presentationload.com/">
            <a:extLst>
              <a:ext uri="{FF2B5EF4-FFF2-40B4-BE49-F238E27FC236}">
                <a16:creationId xmlns:a16="http://schemas.microsoft.com/office/drawing/2014/main" id="{C94348BB-F07A-43ED-B800-9C157943CD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3843" y="3564538"/>
            <a:ext cx="1315311" cy="310542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r>
              <a:rPr lang="en-US" sz="1200" b="1" kern="0" noProof="1">
                <a:solidFill>
                  <a:srgbClr val="00B050"/>
                </a:solidFill>
                <a:cs typeface="Arial" charset="0"/>
              </a:rPr>
              <a:t>13,500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89AFD9B-4488-4476-B49B-004DF1431E76}"/>
              </a:ext>
            </a:extLst>
          </p:cNvPr>
          <p:cNvSpPr/>
          <p:nvPr/>
        </p:nvSpPr>
        <p:spPr bwMode="gray">
          <a:xfrm rot="1671260">
            <a:off x="848286" y="2052162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831BD628-EF68-4A0E-8C17-CCCFC33925AE}"/>
              </a:ext>
            </a:extLst>
          </p:cNvPr>
          <p:cNvSpPr/>
          <p:nvPr/>
        </p:nvSpPr>
        <p:spPr bwMode="gray">
          <a:xfrm rot="1671260">
            <a:off x="377933" y="2929185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1A7A768-1DE7-4D0C-AB5E-78D309945090}"/>
              </a:ext>
            </a:extLst>
          </p:cNvPr>
          <p:cNvSpPr/>
          <p:nvPr/>
        </p:nvSpPr>
        <p:spPr bwMode="gray">
          <a:xfrm rot="21434448">
            <a:off x="1103608" y="2946377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1981C4C-B87D-454A-86A2-F5F2A9CC562E}"/>
              </a:ext>
            </a:extLst>
          </p:cNvPr>
          <p:cNvSpPr/>
          <p:nvPr/>
        </p:nvSpPr>
        <p:spPr bwMode="gray">
          <a:xfrm rot="19233606">
            <a:off x="2786370" y="2058334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CC1F2707-0FEE-4B2C-9B71-BEF0F08D6832}"/>
              </a:ext>
            </a:extLst>
          </p:cNvPr>
          <p:cNvSpPr/>
          <p:nvPr/>
        </p:nvSpPr>
        <p:spPr bwMode="gray">
          <a:xfrm rot="20701893">
            <a:off x="3059757" y="2944443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252FAFCC-27F6-4AEA-BCD2-BC49810228DE}"/>
              </a:ext>
            </a:extLst>
          </p:cNvPr>
          <p:cNvSpPr/>
          <p:nvPr/>
        </p:nvSpPr>
        <p:spPr bwMode="gray">
          <a:xfrm rot="1147697">
            <a:off x="2146378" y="2944441"/>
            <a:ext cx="322216" cy="255841"/>
          </a:xfrm>
          <a:prstGeom prst="downArrow">
            <a:avLst>
              <a:gd name="adj1" fmla="val 50000"/>
              <a:gd name="adj2" fmla="val 58507"/>
            </a:avLst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9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94" y="320377"/>
            <a:ext cx="11456018" cy="7314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Veteran Model Performance – 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1A783-BE99-414C-939D-6BED10305780}"/>
              </a:ext>
            </a:extLst>
          </p:cNvPr>
          <p:cNvSpPr txBox="1"/>
          <p:nvPr/>
        </p:nvSpPr>
        <p:spPr>
          <a:xfrm>
            <a:off x="227012" y="4136203"/>
            <a:ext cx="1081008" cy="3624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621" fontAlgn="base">
              <a:spcBef>
                <a:spcPts val="1200"/>
              </a:spcBef>
            </a:pPr>
            <a:r>
              <a:rPr lang="en-US" sz="10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Likely to be a veteran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4CB53-1B03-47BF-B98A-DDAD7BFDFE4D}"/>
              </a:ext>
            </a:extLst>
          </p:cNvPr>
          <p:cNvSpPr txBox="1"/>
          <p:nvPr/>
        </p:nvSpPr>
        <p:spPr>
          <a:xfrm>
            <a:off x="156379" y="5866340"/>
            <a:ext cx="1025498" cy="3351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621" fontAlgn="base">
              <a:spcBef>
                <a:spcPts val="1200"/>
              </a:spcBef>
            </a:pPr>
            <a:r>
              <a:rPr lang="en-US" sz="10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Not likely to be a veteran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9E81E2-1646-4E0D-8928-D49CD1871E13}"/>
              </a:ext>
            </a:extLst>
          </p:cNvPr>
          <p:cNvCxnSpPr>
            <a:cxnSpLocks/>
          </p:cNvCxnSpPr>
          <p:nvPr/>
        </p:nvCxnSpPr>
        <p:spPr>
          <a:xfrm flipV="1">
            <a:off x="808764" y="4419600"/>
            <a:ext cx="0" cy="1371600"/>
          </a:xfrm>
          <a:prstGeom prst="straightConnector1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105628-DF02-4683-AC59-E4EBDAEE3747}"/>
              </a:ext>
            </a:extLst>
          </p:cNvPr>
          <p:cNvGrpSpPr/>
          <p:nvPr/>
        </p:nvGrpSpPr>
        <p:grpSpPr>
          <a:xfrm>
            <a:off x="403493" y="344407"/>
            <a:ext cx="509184" cy="707758"/>
            <a:chOff x="-1706746" y="1081861"/>
            <a:chExt cx="509317" cy="707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F6C881-3438-4589-9BD6-C61BDFD37F8B}"/>
                </a:ext>
              </a:extLst>
            </p:cNvPr>
            <p:cNvSpPr/>
            <p:nvPr/>
          </p:nvSpPr>
          <p:spPr>
            <a:xfrm>
              <a:off x="-1706746" y="1081861"/>
              <a:ext cx="479743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999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454D50-B113-4BE5-9E7F-41D944C60D34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Diagramm 14">
            <a:extLst>
              <a:ext uri="{FF2B5EF4-FFF2-40B4-BE49-F238E27FC236}">
                <a16:creationId xmlns:a16="http://schemas.microsoft.com/office/drawing/2014/main" id="{8A022FF7-FBEA-4A06-99E4-6A3D62D07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789087"/>
              </p:ext>
            </p:extLst>
          </p:nvPr>
        </p:nvGraphicFramePr>
        <p:xfrm>
          <a:off x="475688" y="1493774"/>
          <a:ext cx="5542526" cy="211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AutoShape 5">
            <a:extLst>
              <a:ext uri="{FF2B5EF4-FFF2-40B4-BE49-F238E27FC236}">
                <a16:creationId xmlns:a16="http://schemas.microsoft.com/office/drawing/2014/main" id="{F338C97A-B5E9-4608-BDC0-77FD2FE33B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9206" y="1112774"/>
            <a:ext cx="5413618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Veterans and Nonveterans Across Deciles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C99F1D-0AE2-467C-A33C-CC13984EC51A}"/>
              </a:ext>
            </a:extLst>
          </p:cNvPr>
          <p:cNvCxnSpPr>
            <a:cxnSpLocks/>
          </p:cNvCxnSpPr>
          <p:nvPr/>
        </p:nvCxnSpPr>
        <p:spPr>
          <a:xfrm flipH="1">
            <a:off x="6184264" y="1263780"/>
            <a:ext cx="33030" cy="521182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84705-A130-4CAB-969F-C4C544643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73447"/>
              </p:ext>
            </p:extLst>
          </p:nvPr>
        </p:nvGraphicFramePr>
        <p:xfrm>
          <a:off x="1203710" y="3985053"/>
          <a:ext cx="4204893" cy="2284804"/>
        </p:xfrm>
        <a:graphic>
          <a:graphicData uri="http://schemas.openxmlformats.org/drawingml/2006/table">
            <a:tbl>
              <a:tblPr/>
              <a:tblGrid>
                <a:gridCol w="747673">
                  <a:extLst>
                    <a:ext uri="{9D8B030D-6E8A-4147-A177-3AD203B41FA5}">
                      <a16:colId xmlns:a16="http://schemas.microsoft.com/office/drawing/2014/main" val="859938876"/>
                    </a:ext>
                  </a:extLst>
                </a:gridCol>
                <a:gridCol w="1027822">
                  <a:extLst>
                    <a:ext uri="{9D8B030D-6E8A-4147-A177-3AD203B41FA5}">
                      <a16:colId xmlns:a16="http://schemas.microsoft.com/office/drawing/2014/main" val="1030160528"/>
                    </a:ext>
                  </a:extLst>
                </a:gridCol>
                <a:gridCol w="1214699">
                  <a:extLst>
                    <a:ext uri="{9D8B030D-6E8A-4147-A177-3AD203B41FA5}">
                      <a16:colId xmlns:a16="http://schemas.microsoft.com/office/drawing/2014/main" val="1415041985"/>
                    </a:ext>
                  </a:extLst>
                </a:gridCol>
                <a:gridCol w="1214699">
                  <a:extLst>
                    <a:ext uri="{9D8B030D-6E8A-4147-A177-3AD203B41FA5}">
                      <a16:colId xmlns:a16="http://schemas.microsoft.com/office/drawing/2014/main" val="686515742"/>
                    </a:ext>
                  </a:extLst>
                </a:gridCol>
              </a:tblGrid>
              <a:tr h="369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Deciles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Actual 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Veterans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Actual 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Veteran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03945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50010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08302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29700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39408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9596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73115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19338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505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29309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31110"/>
                  </a:ext>
                </a:extLst>
              </a:tr>
              <a:tr h="17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85921"/>
                  </a:ext>
                </a:extLst>
              </a:tr>
            </a:tbl>
          </a:graphicData>
        </a:graphic>
      </p:graphicFrame>
      <p:sp>
        <p:nvSpPr>
          <p:cNvPr id="29" name="AutoShape 5">
            <a:extLst>
              <a:ext uri="{FF2B5EF4-FFF2-40B4-BE49-F238E27FC236}">
                <a16:creationId xmlns:a16="http://schemas.microsoft.com/office/drawing/2014/main" id="{96C0F701-478F-4D44-99E5-165BC42C30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7614" y="1119986"/>
            <a:ext cx="5263198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Veteran Capture Rate Across Top 2-5 Deciles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A0D11A-953C-4667-8213-28BC24A106E0}"/>
              </a:ext>
            </a:extLst>
          </p:cNvPr>
          <p:cNvCxnSpPr>
            <a:cxnSpLocks/>
          </p:cNvCxnSpPr>
          <p:nvPr/>
        </p:nvCxnSpPr>
        <p:spPr>
          <a:xfrm>
            <a:off x="280950" y="3642153"/>
            <a:ext cx="5936344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>
            <a:extLst>
              <a:ext uri="{FF2B5EF4-FFF2-40B4-BE49-F238E27FC236}">
                <a16:creationId xmlns:a16="http://schemas.microsoft.com/office/drawing/2014/main" id="{CD0B364F-2247-4353-B039-DB28F267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114" y="1481772"/>
            <a:ext cx="5062447" cy="2559190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indent="-190500"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endParaRPr lang="en-US" sz="1400" b="1" kern="0" noProof="1"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grpSp>
        <p:nvGrpSpPr>
          <p:cNvPr id="40" name="Gruppieren 82">
            <a:extLst>
              <a:ext uri="{FF2B5EF4-FFF2-40B4-BE49-F238E27FC236}">
                <a16:creationId xmlns:a16="http://schemas.microsoft.com/office/drawing/2014/main" id="{BF877BE4-56F0-41A1-AE18-BD3D599C2E6A}"/>
              </a:ext>
            </a:extLst>
          </p:cNvPr>
          <p:cNvGrpSpPr/>
          <p:nvPr/>
        </p:nvGrpSpPr>
        <p:grpSpPr bwMode="gray">
          <a:xfrm>
            <a:off x="6326186" y="3049818"/>
            <a:ext cx="5066875" cy="590196"/>
            <a:chOff x="0" y="4236720"/>
            <a:chExt cx="9144000" cy="2404428"/>
          </a:xfrm>
        </p:grpSpPr>
        <p:sp>
          <p:nvSpPr>
            <p:cNvPr id="41" name="Rechteck 30">
              <a:extLst>
                <a:ext uri="{FF2B5EF4-FFF2-40B4-BE49-F238E27FC236}">
                  <a16:creationId xmlns:a16="http://schemas.microsoft.com/office/drawing/2014/main" id="{422D9BF5-CB7B-4D84-ADA4-25CDF80D2F17}"/>
                </a:ext>
              </a:extLst>
            </p:cNvPr>
            <p:cNvSpPr/>
            <p:nvPr/>
          </p:nvSpPr>
          <p:spPr bwMode="gray">
            <a:xfrm>
              <a:off x="0" y="4389120"/>
              <a:ext cx="9144000" cy="2252028"/>
            </a:xfrm>
            <a:prstGeom prst="rect">
              <a:avLst/>
            </a:prstGeom>
            <a:gradFill flip="none" rotWithShape="1">
              <a:gsLst>
                <a:gs pos="98000">
                  <a:srgbClr val="FFFFFF">
                    <a:alpha val="0"/>
                  </a:srgbClr>
                </a:gs>
                <a:gs pos="0">
                  <a:sysClr val="windowText" lastClr="000000">
                    <a:alpha val="26000"/>
                  </a:sysClr>
                </a:gs>
              </a:gsLst>
              <a:lin ang="540000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hteck 31">
              <a:extLst>
                <a:ext uri="{FF2B5EF4-FFF2-40B4-BE49-F238E27FC236}">
                  <a16:creationId xmlns:a16="http://schemas.microsoft.com/office/drawing/2014/main" id="{94010B95-2DE1-443D-B8FD-A54AC3C8C0BE}"/>
                </a:ext>
              </a:extLst>
            </p:cNvPr>
            <p:cNvSpPr/>
            <p:nvPr/>
          </p:nvSpPr>
          <p:spPr bwMode="gray">
            <a:xfrm flipV="1">
              <a:off x="0" y="4236720"/>
              <a:ext cx="9144000" cy="152400"/>
            </a:xfrm>
            <a:prstGeom prst="rect">
              <a:avLst/>
            </a:prstGeom>
            <a:gradFill flip="none" rotWithShape="1">
              <a:gsLst>
                <a:gs pos="98000">
                  <a:srgbClr val="FFFFFF">
                    <a:alpha val="0"/>
                  </a:srgbClr>
                </a:gs>
                <a:gs pos="0">
                  <a:sysClr val="windowText" lastClr="000000">
                    <a:alpha val="26000"/>
                  </a:sysClr>
                </a:gs>
              </a:gsLst>
              <a:lin ang="540000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noProof="1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Rectangle 99">
            <a:extLst>
              <a:ext uri="{FF2B5EF4-FFF2-40B4-BE49-F238E27FC236}">
                <a16:creationId xmlns:a16="http://schemas.microsoft.com/office/drawing/2014/main" id="{C1B9F20B-9F9D-4F19-BD58-3079B8B3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018" y="1569466"/>
            <a:ext cx="133742" cy="131994"/>
          </a:xfrm>
          <a:prstGeom prst="rect">
            <a:avLst/>
          </a:prstGeom>
          <a:solidFill>
            <a:srgbClr val="92D050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68ECC558-57DA-43FD-8DFD-6054175816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11580" y="1542290"/>
            <a:ext cx="1109273" cy="1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Veterans</a:t>
            </a:r>
          </a:p>
        </p:txBody>
      </p:sp>
      <p:graphicFrame>
        <p:nvGraphicFramePr>
          <p:cNvPr id="47" name="Object 9">
            <a:extLst>
              <a:ext uri="{FF2B5EF4-FFF2-40B4-BE49-F238E27FC236}">
                <a16:creationId xmlns:a16="http://schemas.microsoft.com/office/drawing/2014/main" id="{77BCBAE9-0B31-40D7-A901-6FEEEBB9E7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309484"/>
              </p:ext>
            </p:extLst>
          </p:nvPr>
        </p:nvGraphicFramePr>
        <p:xfrm>
          <a:off x="6372313" y="1769939"/>
          <a:ext cx="5029417" cy="487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7FD0117B-5792-407C-A902-7822570A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614" y="4026550"/>
            <a:ext cx="5084116" cy="2243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CFD6BF-66B6-4402-8DFD-FB7E059A624D}"/>
              </a:ext>
            </a:extLst>
          </p:cNvPr>
          <p:cNvSpPr txBox="1"/>
          <p:nvPr/>
        </p:nvSpPr>
        <p:spPr>
          <a:xfrm>
            <a:off x="6343322" y="4174439"/>
            <a:ext cx="5043239" cy="19619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45662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The model accuracy rate is </a:t>
            </a:r>
            <a:r>
              <a:rPr lang="en-US" sz="1999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94</a:t>
            </a:r>
            <a:r>
              <a:rPr lang="en-US" sz="1999" b="1" dirty="0">
                <a:solidFill>
                  <a:srgbClr val="00B050"/>
                </a:solidFill>
                <a:latin typeface="Open Sans" charset="0"/>
              </a:rPr>
              <a:t>.0%</a:t>
            </a:r>
            <a:r>
              <a:rPr lang="en-US" sz="14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</a:p>
          <a:p>
            <a:pPr marL="847329" lvl="1" indent="-285750" defTabSz="456621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Top 2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Deciles  capture </a:t>
            </a: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65%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of the veteran.</a:t>
            </a:r>
          </a:p>
          <a:p>
            <a:pPr marL="847329" lvl="1" indent="-285750" defTabSz="456621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Top 3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Deciles  capture </a:t>
            </a: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85%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of the veteran.</a:t>
            </a:r>
          </a:p>
          <a:p>
            <a:pPr marL="847329" lvl="1" indent="-285750" defTabSz="456621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Top 4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Deciles  capture </a:t>
            </a: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98%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of the veteran.</a:t>
            </a:r>
          </a:p>
          <a:p>
            <a:pPr marL="847329" lvl="1" indent="-285750" defTabSz="456621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Top 5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Deciles  capture </a:t>
            </a:r>
            <a:r>
              <a:rPr lang="en-US" sz="1400" b="1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100 % </a:t>
            </a:r>
            <a:r>
              <a:rPr lang="en-US" sz="11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of the veteran.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>
            <a:extLst>
              <a:ext uri="{FF2B5EF4-FFF2-40B4-BE49-F238E27FC236}">
                <a16:creationId xmlns:a16="http://schemas.microsoft.com/office/drawing/2014/main" id="{BB701C7E-6691-4B45-97E7-DDA4BC14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929" y="1145704"/>
            <a:ext cx="5710141" cy="424380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20" y="305614"/>
            <a:ext cx="10590343" cy="73141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Top </a:t>
            </a:r>
            <a:r>
              <a:rPr lang="en-US" sz="2800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Drives to Identify Veterans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31510-A14B-4DF7-9D94-D332D8165EEA}"/>
              </a:ext>
            </a:extLst>
          </p:cNvPr>
          <p:cNvSpPr txBox="1"/>
          <p:nvPr/>
        </p:nvSpPr>
        <p:spPr>
          <a:xfrm>
            <a:off x="6651529" y="1383649"/>
            <a:ext cx="1740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1.6X to be a Veteran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74038-E156-41B4-9E9F-F1C36DF1604D}"/>
              </a:ext>
            </a:extLst>
          </p:cNvPr>
          <p:cNvCxnSpPr/>
          <p:nvPr/>
        </p:nvCxnSpPr>
        <p:spPr>
          <a:xfrm>
            <a:off x="6819457" y="1627211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797386-B679-4DDD-B7E2-236B54537110}"/>
              </a:ext>
            </a:extLst>
          </p:cNvPr>
          <p:cNvSpPr txBox="1"/>
          <p:nvPr/>
        </p:nvSpPr>
        <p:spPr>
          <a:xfrm>
            <a:off x="6395439" y="1703597"/>
            <a:ext cx="22467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Every additional 5 miles that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the member lives away from the VA hospital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51A91-03D7-49A3-AF61-07511951FA0D}"/>
              </a:ext>
            </a:extLst>
          </p:cNvPr>
          <p:cNvSpPr txBox="1"/>
          <p:nvPr/>
        </p:nvSpPr>
        <p:spPr>
          <a:xfrm>
            <a:off x="8757556" y="1398797"/>
            <a:ext cx="2261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1.2X to be a Nonveteran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65E9A8-52CA-4037-9071-AF12EF8D208E}"/>
              </a:ext>
            </a:extLst>
          </p:cNvPr>
          <p:cNvCxnSpPr/>
          <p:nvPr/>
        </p:nvCxnSpPr>
        <p:spPr>
          <a:xfrm>
            <a:off x="9257857" y="1627211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671A8B-C09B-4132-BD8B-B89974F2E8F3}"/>
              </a:ext>
            </a:extLst>
          </p:cNvPr>
          <p:cNvSpPr txBox="1"/>
          <p:nvPr/>
        </p:nvSpPr>
        <p:spPr>
          <a:xfrm>
            <a:off x="8948123" y="1699138"/>
            <a:ext cx="19475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Every additional year that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the member enroll with the 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FB5293-1372-455F-9DB6-617B430A3FEC}"/>
              </a:ext>
            </a:extLst>
          </p:cNvPr>
          <p:cNvSpPr txBox="1"/>
          <p:nvPr/>
        </p:nvSpPr>
        <p:spPr>
          <a:xfrm>
            <a:off x="6523645" y="2467059"/>
            <a:ext cx="1740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1.3X to be a Veteran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15F73F-F525-43CB-8B1B-C86E23BF41E2}"/>
              </a:ext>
            </a:extLst>
          </p:cNvPr>
          <p:cNvCxnSpPr/>
          <p:nvPr/>
        </p:nvCxnSpPr>
        <p:spPr>
          <a:xfrm>
            <a:off x="6819457" y="2720324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EA42D0-4615-427E-8BA2-349AAFA6A7B0}"/>
              </a:ext>
            </a:extLst>
          </p:cNvPr>
          <p:cNvSpPr txBox="1"/>
          <p:nvPr/>
        </p:nvSpPr>
        <p:spPr>
          <a:xfrm>
            <a:off x="6700836" y="3953515"/>
            <a:ext cx="15533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With colorectal cancer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noncompliant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83002-14C4-45E1-90E3-BFACB88A9809}"/>
              </a:ext>
            </a:extLst>
          </p:cNvPr>
          <p:cNvSpPr txBox="1"/>
          <p:nvPr/>
        </p:nvSpPr>
        <p:spPr>
          <a:xfrm>
            <a:off x="8785086" y="2491910"/>
            <a:ext cx="20774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2.3X to be a Nonveteran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F3D644-B294-467C-991B-9DC628EF9284}"/>
              </a:ext>
            </a:extLst>
          </p:cNvPr>
          <p:cNvCxnSpPr/>
          <p:nvPr/>
        </p:nvCxnSpPr>
        <p:spPr>
          <a:xfrm>
            <a:off x="9257857" y="2720324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6ABB8C-7FE3-4AC3-8A58-466ED41E1C23}"/>
              </a:ext>
            </a:extLst>
          </p:cNvPr>
          <p:cNvSpPr txBox="1"/>
          <p:nvPr/>
        </p:nvSpPr>
        <p:spPr>
          <a:xfrm>
            <a:off x="8948123" y="4004251"/>
            <a:ext cx="20321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Two fewer distinct drug taken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18F9E-FB1F-41C9-B385-E45147BD9769}"/>
              </a:ext>
            </a:extLst>
          </p:cNvPr>
          <p:cNvCxnSpPr/>
          <p:nvPr/>
        </p:nvCxnSpPr>
        <p:spPr>
          <a:xfrm>
            <a:off x="6819457" y="3828585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CC2469-4D79-4141-BC81-86C5C5D3FE50}"/>
              </a:ext>
            </a:extLst>
          </p:cNvPr>
          <p:cNvSpPr txBox="1"/>
          <p:nvPr/>
        </p:nvSpPr>
        <p:spPr>
          <a:xfrm>
            <a:off x="6395439" y="2877999"/>
            <a:ext cx="21063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Every 5 additional years of 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28F7E-76E8-4F5C-AE61-6F001199F4EF}"/>
              </a:ext>
            </a:extLst>
          </p:cNvPr>
          <p:cNvSpPr txBox="1"/>
          <p:nvPr/>
        </p:nvSpPr>
        <p:spPr>
          <a:xfrm>
            <a:off x="8807415" y="3556720"/>
            <a:ext cx="20774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1.4X to be a Nonveteran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27D0C0-79C7-4EFF-8D44-426EBF401BE4}"/>
              </a:ext>
            </a:extLst>
          </p:cNvPr>
          <p:cNvCxnSpPr/>
          <p:nvPr/>
        </p:nvCxnSpPr>
        <p:spPr>
          <a:xfrm>
            <a:off x="9354726" y="3785134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DCAD58-E6BB-43CF-827A-F25994551BCF}"/>
              </a:ext>
            </a:extLst>
          </p:cNvPr>
          <p:cNvSpPr txBox="1"/>
          <p:nvPr/>
        </p:nvSpPr>
        <p:spPr>
          <a:xfrm>
            <a:off x="8992557" y="2926470"/>
            <a:ext cx="19877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With breast cancer screening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noncompliant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1098A-1DC7-4343-8479-DB2DE483E6ED}"/>
              </a:ext>
            </a:extLst>
          </p:cNvPr>
          <p:cNvCxnSpPr/>
          <p:nvPr/>
        </p:nvCxnSpPr>
        <p:spPr>
          <a:xfrm>
            <a:off x="6819457" y="4857427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BBB80A-B25E-4CCE-B9AA-BC13A4247243}"/>
              </a:ext>
            </a:extLst>
          </p:cNvPr>
          <p:cNvSpPr txBox="1"/>
          <p:nvPr/>
        </p:nvSpPr>
        <p:spPr>
          <a:xfrm>
            <a:off x="6852933" y="4938791"/>
            <a:ext cx="105637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With disabilities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C325AE-5006-4429-B598-43548361D107}"/>
              </a:ext>
            </a:extLst>
          </p:cNvPr>
          <p:cNvSpPr txBox="1"/>
          <p:nvPr/>
        </p:nvSpPr>
        <p:spPr>
          <a:xfrm>
            <a:off x="8881955" y="4585562"/>
            <a:ext cx="20774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2.3X to be a Nonveteran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66A938-D1D6-41E6-A14C-7C62E5DF2CFA}"/>
              </a:ext>
            </a:extLst>
          </p:cNvPr>
          <p:cNvCxnSpPr/>
          <p:nvPr/>
        </p:nvCxnSpPr>
        <p:spPr>
          <a:xfrm>
            <a:off x="9354726" y="4813976"/>
            <a:ext cx="1066800" cy="0"/>
          </a:xfrm>
          <a:prstGeom prst="lin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9654AE-9E81-4ECD-B453-322B70BA9A32}"/>
              </a:ext>
            </a:extLst>
          </p:cNvPr>
          <p:cNvSpPr txBox="1"/>
          <p:nvPr/>
        </p:nvSpPr>
        <p:spPr>
          <a:xfrm>
            <a:off x="9354726" y="4870370"/>
            <a:ext cx="18597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With Primary Care Physician assigned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557F3B-A0D3-4FCE-96D5-E7F4FB9370E7}"/>
              </a:ext>
            </a:extLst>
          </p:cNvPr>
          <p:cNvSpPr txBox="1"/>
          <p:nvPr/>
        </p:nvSpPr>
        <p:spPr>
          <a:xfrm>
            <a:off x="6037402" y="5498177"/>
            <a:ext cx="5560443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Top drivers are based on the test dataset contains sample active members as of 06/2020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Veterans status were self reported in survey, no third-party verification for their veteran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9E9CE0-D739-4956-96A2-3DD96F256ED8}"/>
              </a:ext>
            </a:extLst>
          </p:cNvPr>
          <p:cNvGrpSpPr/>
          <p:nvPr/>
        </p:nvGrpSpPr>
        <p:grpSpPr>
          <a:xfrm>
            <a:off x="403491" y="344407"/>
            <a:ext cx="514885" cy="707758"/>
            <a:chOff x="-1706746" y="1081861"/>
            <a:chExt cx="515019" cy="7079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7AEEE5-5D7D-4CE2-A8A5-E015559C6DAD}"/>
                </a:ext>
              </a:extLst>
            </p:cNvPr>
            <p:cNvSpPr/>
            <p:nvPr/>
          </p:nvSpPr>
          <p:spPr>
            <a:xfrm>
              <a:off x="-1706746" y="1081861"/>
              <a:ext cx="515019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99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C5100C-D13C-4B36-961D-207FFE201C14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5">
            <a:extLst>
              <a:ext uri="{FF2B5EF4-FFF2-40B4-BE49-F238E27FC236}">
                <a16:creationId xmlns:a16="http://schemas.microsoft.com/office/drawing/2014/main" id="{657F8CB2-756A-41A8-9B7C-B88B1CE4CE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491" y="1083208"/>
            <a:ext cx="5314050" cy="381000"/>
          </a:xfrm>
          <a:prstGeom prst="homePlate">
            <a:avLst>
              <a:gd name="adj" fmla="val 21760"/>
            </a:avLst>
          </a:prstGeom>
          <a:solidFill>
            <a:srgbClr val="00B05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Veteran Key Drivers (Importance)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8B9EFEC0-EEEF-4BF0-9487-BEA00F3C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7" y="1446919"/>
            <a:ext cx="5199884" cy="2153252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indent="-190500"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endParaRPr lang="en-US" sz="1400" b="1" kern="0" noProof="1"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graphicFrame>
        <p:nvGraphicFramePr>
          <p:cNvPr id="52" name="Object 9">
            <a:extLst>
              <a:ext uri="{FF2B5EF4-FFF2-40B4-BE49-F238E27FC236}">
                <a16:creationId xmlns:a16="http://schemas.microsoft.com/office/drawing/2014/main" id="{6814F4BE-CB28-4F6F-A8CA-4DB610E93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08121"/>
              </p:ext>
            </p:extLst>
          </p:nvPr>
        </p:nvGraphicFramePr>
        <p:xfrm>
          <a:off x="429126" y="1464208"/>
          <a:ext cx="5199884" cy="213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AutoShape 5">
            <a:extLst>
              <a:ext uri="{FF2B5EF4-FFF2-40B4-BE49-F238E27FC236}">
                <a16:creationId xmlns:a16="http://schemas.microsoft.com/office/drawing/2014/main" id="{CBA17B45-36BE-47A1-9259-5EAF07DFA5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7377" y="3790671"/>
            <a:ext cx="5310164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Veteran Key Drivers (Importance)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ED30535E-1A2A-4A4C-A125-EAF3FF88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91" y="4171671"/>
            <a:ext cx="5225519" cy="2153252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indent="-190500" algn="ctr" defTabSz="9144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defRPr/>
            </a:pPr>
            <a:endParaRPr lang="en-US" sz="1400" b="1" kern="0" noProof="1"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graphicFrame>
        <p:nvGraphicFramePr>
          <p:cNvPr id="57" name="Object 9">
            <a:extLst>
              <a:ext uri="{FF2B5EF4-FFF2-40B4-BE49-F238E27FC236}">
                <a16:creationId xmlns:a16="http://schemas.microsoft.com/office/drawing/2014/main" id="{4121D58A-F7D2-4249-9789-3CCDAD958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570334"/>
              </p:ext>
            </p:extLst>
          </p:nvPr>
        </p:nvGraphicFramePr>
        <p:xfrm>
          <a:off x="411373" y="4187477"/>
          <a:ext cx="5225519" cy="213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D4260412-3BF1-48F0-ACA7-38CC76079729}"/>
              </a:ext>
            </a:extLst>
          </p:cNvPr>
          <p:cNvSpPr txBox="1"/>
          <p:nvPr/>
        </p:nvSpPr>
        <p:spPr>
          <a:xfrm>
            <a:off x="6515129" y="3556720"/>
            <a:ext cx="1740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1.9X to be a Veteran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6A4557-8EF0-4074-80AC-11E480187EC1}"/>
              </a:ext>
            </a:extLst>
          </p:cNvPr>
          <p:cNvSpPr txBox="1"/>
          <p:nvPr/>
        </p:nvSpPr>
        <p:spPr>
          <a:xfrm>
            <a:off x="6523645" y="4560620"/>
            <a:ext cx="1740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1.6X to be a Veteran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B4DFFF-C885-4902-A78B-748211E92F96}"/>
              </a:ext>
            </a:extLst>
          </p:cNvPr>
          <p:cNvCxnSpPr>
            <a:cxnSpLocks/>
          </p:cNvCxnSpPr>
          <p:nvPr/>
        </p:nvCxnSpPr>
        <p:spPr>
          <a:xfrm flipH="1">
            <a:off x="5817735" y="1099372"/>
            <a:ext cx="33030" cy="521182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C4DD7A-919C-4BC2-892F-F0D832055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960" y="1554858"/>
            <a:ext cx="4376796" cy="2605321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8854"/>
            <a:ext cx="10334305" cy="731330"/>
          </a:xfrm>
        </p:spPr>
        <p:txBody>
          <a:bodyPr/>
          <a:lstStyle/>
          <a:p>
            <a:r>
              <a:rPr lang="en-US" sz="2900" dirty="0">
                <a:solidFill>
                  <a:srgbClr val="C00000"/>
                </a:solidFill>
              </a:rPr>
              <a:t>Target Population #1 – Top 3 Deciles (Top 30%)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9F9CD-1329-4060-8810-53E39EA726DB}"/>
              </a:ext>
            </a:extLst>
          </p:cNvPr>
          <p:cNvGrpSpPr/>
          <p:nvPr/>
        </p:nvGrpSpPr>
        <p:grpSpPr>
          <a:xfrm>
            <a:off x="403493" y="344407"/>
            <a:ext cx="509184" cy="707758"/>
            <a:chOff x="-1706746" y="1081861"/>
            <a:chExt cx="509317" cy="7079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74E8-4B79-414A-8D14-1F160226229D}"/>
                </a:ext>
              </a:extLst>
            </p:cNvPr>
            <p:cNvSpPr/>
            <p:nvPr/>
          </p:nvSpPr>
          <p:spPr>
            <a:xfrm>
              <a:off x="-1706746" y="1081861"/>
              <a:ext cx="476536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999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CECFF-4C21-43B1-AE6B-2AF23C736F0B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5">
            <a:extLst>
              <a:ext uri="{FF2B5EF4-FFF2-40B4-BE49-F238E27FC236}">
                <a16:creationId xmlns:a16="http://schemas.microsoft.com/office/drawing/2014/main" id="{72C35864-06C8-426C-9A33-E909F51063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847" y="1112237"/>
            <a:ext cx="6627494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Identified Veterans(N=475,000)</a:t>
            </a:r>
          </a:p>
        </p:txBody>
      </p:sp>
      <p:grpSp>
        <p:nvGrpSpPr>
          <p:cNvPr id="12" name="Gruppieren 69">
            <a:extLst>
              <a:ext uri="{FF2B5EF4-FFF2-40B4-BE49-F238E27FC236}">
                <a16:creationId xmlns:a16="http://schemas.microsoft.com/office/drawing/2014/main" id="{76D45819-F5F8-41C8-8D77-1BBAEEBA805B}"/>
              </a:ext>
            </a:extLst>
          </p:cNvPr>
          <p:cNvGrpSpPr/>
          <p:nvPr/>
        </p:nvGrpSpPr>
        <p:grpSpPr>
          <a:xfrm>
            <a:off x="384471" y="1615718"/>
            <a:ext cx="3398489" cy="2047876"/>
            <a:chOff x="4648992" y="1554954"/>
            <a:chExt cx="4174333" cy="2047876"/>
          </a:xfrm>
        </p:grpSpPr>
        <p:grpSp>
          <p:nvGrpSpPr>
            <p:cNvPr id="15" name="Gruppieren 45">
              <a:extLst>
                <a:ext uri="{FF2B5EF4-FFF2-40B4-BE49-F238E27FC236}">
                  <a16:creationId xmlns:a16="http://schemas.microsoft.com/office/drawing/2014/main" id="{94A148A8-40C6-4884-90B8-8B35F7C37BD7}"/>
                </a:ext>
              </a:extLst>
            </p:cNvPr>
            <p:cNvGrpSpPr/>
            <p:nvPr/>
          </p:nvGrpSpPr>
          <p:grpSpPr>
            <a:xfrm>
              <a:off x="4648993" y="1554954"/>
              <a:ext cx="4171950" cy="2047876"/>
              <a:chOff x="4648993" y="1554954"/>
              <a:chExt cx="4171950" cy="20478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6EF45439-04BC-4241-96CA-07DDE7D6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993" y="1915316"/>
                <a:ext cx="4171950" cy="1687514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93299B55-29B0-4D31-8EF8-D9D1E8E801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48993" y="1554954"/>
                <a:ext cx="4171950" cy="36036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Top 5 States</a:t>
                </a:r>
              </a:p>
            </p:txBody>
          </p:sp>
        </p:grpSp>
        <p:grpSp>
          <p:nvGrpSpPr>
            <p:cNvPr id="16" name="Gruppieren 82">
              <a:extLst>
                <a:ext uri="{FF2B5EF4-FFF2-40B4-BE49-F238E27FC236}">
                  <a16:creationId xmlns:a16="http://schemas.microsoft.com/office/drawing/2014/main" id="{A276E9DA-1E06-42ED-B0E1-0A40C10A3B21}"/>
                </a:ext>
              </a:extLst>
            </p:cNvPr>
            <p:cNvGrpSpPr/>
            <p:nvPr/>
          </p:nvGrpSpPr>
          <p:grpSpPr bwMode="gray">
            <a:xfrm>
              <a:off x="4651375" y="2940645"/>
              <a:ext cx="4171950" cy="482687"/>
              <a:chOff x="0" y="4236720"/>
              <a:chExt cx="9144000" cy="2404428"/>
            </a:xfrm>
          </p:grpSpPr>
          <p:sp>
            <p:nvSpPr>
              <p:cNvPr id="26" name="Rechteck 33">
                <a:extLst>
                  <a:ext uri="{FF2B5EF4-FFF2-40B4-BE49-F238E27FC236}">
                    <a16:creationId xmlns:a16="http://schemas.microsoft.com/office/drawing/2014/main" id="{95729345-F326-4340-820D-51AD448169D4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hteck 34">
                <a:extLst>
                  <a:ext uri="{FF2B5EF4-FFF2-40B4-BE49-F238E27FC236}">
                    <a16:creationId xmlns:a16="http://schemas.microsoft.com/office/drawing/2014/main" id="{2C028575-D329-4751-8497-4D9B3BEF51F0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17" name="Object 162">
              <a:extLst>
                <a:ext uri="{FF2B5EF4-FFF2-40B4-BE49-F238E27FC236}">
                  <a16:creationId xmlns:a16="http://schemas.microsoft.com/office/drawing/2014/main" id="{23B033D3-FD81-474C-B302-11D2B18E7D85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1677971393"/>
                </p:ext>
              </p:extLst>
            </p:nvPr>
          </p:nvGraphicFramePr>
          <p:xfrm>
            <a:off x="4648992" y="1916114"/>
            <a:ext cx="4129883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30" name="Gruppieren 77">
            <a:extLst>
              <a:ext uri="{FF2B5EF4-FFF2-40B4-BE49-F238E27FC236}">
                <a16:creationId xmlns:a16="http://schemas.microsoft.com/office/drawing/2014/main" id="{DECDF4C7-6F72-4987-A853-8EBD76CD62CE}"/>
              </a:ext>
            </a:extLst>
          </p:cNvPr>
          <p:cNvGrpSpPr/>
          <p:nvPr/>
        </p:nvGrpSpPr>
        <p:grpSpPr>
          <a:xfrm>
            <a:off x="3870075" y="1615718"/>
            <a:ext cx="3365920" cy="2047875"/>
            <a:chOff x="323850" y="1554955"/>
            <a:chExt cx="4176000" cy="2047875"/>
          </a:xfrm>
        </p:grpSpPr>
        <p:grpSp>
          <p:nvGrpSpPr>
            <p:cNvPr id="31" name="Gruppieren 22">
              <a:extLst>
                <a:ext uri="{FF2B5EF4-FFF2-40B4-BE49-F238E27FC236}">
                  <a16:creationId xmlns:a16="http://schemas.microsoft.com/office/drawing/2014/main" id="{E11DD6E9-DD86-4681-96E2-EAAA22B29F32}"/>
                </a:ext>
              </a:extLst>
            </p:cNvPr>
            <p:cNvGrpSpPr/>
            <p:nvPr/>
          </p:nvGrpSpPr>
          <p:grpSpPr>
            <a:xfrm>
              <a:off x="323850" y="1554955"/>
              <a:ext cx="4176000" cy="2047875"/>
              <a:chOff x="323850" y="1554955"/>
              <a:chExt cx="4176000" cy="20478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74658DF2-F5C9-4932-B977-A075E5D0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1915249"/>
                <a:ext cx="4175125" cy="168758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0071A9-FE66-47D0-83A5-C47D71B91D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3850" y="1554955"/>
                <a:ext cx="4176000" cy="36029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Gender</a:t>
                </a:r>
              </a:p>
            </p:txBody>
          </p:sp>
        </p:grpSp>
        <p:grpSp>
          <p:nvGrpSpPr>
            <p:cNvPr id="32" name="Gruppieren 82">
              <a:extLst>
                <a:ext uri="{FF2B5EF4-FFF2-40B4-BE49-F238E27FC236}">
                  <a16:creationId xmlns:a16="http://schemas.microsoft.com/office/drawing/2014/main" id="{BB2C443E-F2DA-4FEF-B3E1-641C7E9B90AF}"/>
                </a:ext>
              </a:extLst>
            </p:cNvPr>
            <p:cNvGrpSpPr/>
            <p:nvPr/>
          </p:nvGrpSpPr>
          <p:grpSpPr bwMode="gray">
            <a:xfrm>
              <a:off x="327025" y="3048595"/>
              <a:ext cx="4162747" cy="482687"/>
              <a:chOff x="0" y="4236720"/>
              <a:chExt cx="9144000" cy="2404428"/>
            </a:xfrm>
          </p:grpSpPr>
          <p:sp>
            <p:nvSpPr>
              <p:cNvPr id="41" name="Rechteck 30">
                <a:extLst>
                  <a:ext uri="{FF2B5EF4-FFF2-40B4-BE49-F238E27FC236}">
                    <a16:creationId xmlns:a16="http://schemas.microsoft.com/office/drawing/2014/main" id="{DCBC51FF-6F28-4766-B198-624F6AECBF45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hteck 31">
                <a:extLst>
                  <a:ext uri="{FF2B5EF4-FFF2-40B4-BE49-F238E27FC236}">
                    <a16:creationId xmlns:a16="http://schemas.microsoft.com/office/drawing/2014/main" id="{6A356045-7D11-4701-95BA-B0266D76F373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33" name="Object 9">
              <a:extLst>
                <a:ext uri="{FF2B5EF4-FFF2-40B4-BE49-F238E27FC236}">
                  <a16:creationId xmlns:a16="http://schemas.microsoft.com/office/drawing/2014/main" id="{3A88949B-A2B4-4062-896D-66ADA9C6931F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2720849941"/>
                </p:ext>
              </p:extLst>
            </p:nvPr>
          </p:nvGraphicFramePr>
          <p:xfrm>
            <a:off x="323850" y="1916114"/>
            <a:ext cx="4175125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pSp>
        <p:nvGrpSpPr>
          <p:cNvPr id="45" name="Gruppieren 23">
            <a:extLst>
              <a:ext uri="{FF2B5EF4-FFF2-40B4-BE49-F238E27FC236}">
                <a16:creationId xmlns:a16="http://schemas.microsoft.com/office/drawing/2014/main" id="{BFE6A4BF-AFEC-4B9B-AACE-61B369B14829}"/>
              </a:ext>
            </a:extLst>
          </p:cNvPr>
          <p:cNvGrpSpPr/>
          <p:nvPr/>
        </p:nvGrpSpPr>
        <p:grpSpPr>
          <a:xfrm>
            <a:off x="375996" y="3923946"/>
            <a:ext cx="3405026" cy="2047875"/>
            <a:chOff x="4645818" y="1554955"/>
            <a:chExt cx="4175125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8FE6EDB5-A93D-4A62-B971-E7A9DD632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18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8DD2AADC-B0AB-4553-BC13-AADEEAD140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993" y="1554955"/>
              <a:ext cx="417195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Tenure Months</a:t>
              </a:r>
            </a:p>
          </p:txBody>
        </p:sp>
      </p:grpSp>
      <p:graphicFrame>
        <p:nvGraphicFramePr>
          <p:cNvPr id="51" name="Object 76">
            <a:extLst>
              <a:ext uri="{FF2B5EF4-FFF2-40B4-BE49-F238E27FC236}">
                <a16:creationId xmlns:a16="http://schemas.microsoft.com/office/drawing/2014/main" id="{470619FB-032A-447A-BD65-DA2FAD3062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564171"/>
              </p:ext>
            </p:extLst>
          </p:nvPr>
        </p:nvGraphicFramePr>
        <p:xfrm>
          <a:off x="403493" y="4229171"/>
          <a:ext cx="3377528" cy="168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52" name="Gruppieren 22">
            <a:extLst>
              <a:ext uri="{FF2B5EF4-FFF2-40B4-BE49-F238E27FC236}">
                <a16:creationId xmlns:a16="http://schemas.microsoft.com/office/drawing/2014/main" id="{F71DB338-A77D-48E0-8CB9-9544B44F815B}"/>
              </a:ext>
            </a:extLst>
          </p:cNvPr>
          <p:cNvGrpSpPr/>
          <p:nvPr/>
        </p:nvGrpSpPr>
        <p:grpSpPr>
          <a:xfrm>
            <a:off x="3838274" y="3923946"/>
            <a:ext cx="3398433" cy="2047875"/>
            <a:chOff x="323850" y="1554955"/>
            <a:chExt cx="4176000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D7516DC7-3C77-4AFC-95BC-63D0CFEF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4E15B6-50B9-4208-A613-BEEABA0FED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3850" y="1554955"/>
              <a:ext cx="417600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Age Group</a:t>
              </a:r>
            </a:p>
          </p:txBody>
        </p:sp>
      </p:grpSp>
      <p:graphicFrame>
        <p:nvGraphicFramePr>
          <p:cNvPr id="62" name="Object 9">
            <a:extLst>
              <a:ext uri="{FF2B5EF4-FFF2-40B4-BE49-F238E27FC236}">
                <a16:creationId xmlns:a16="http://schemas.microsoft.com/office/drawing/2014/main" id="{E0714134-7C58-4371-BD97-6EDD93E22A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2559783"/>
              </p:ext>
            </p:extLst>
          </p:nvPr>
        </p:nvGraphicFramePr>
        <p:xfrm>
          <a:off x="3739434" y="4284173"/>
          <a:ext cx="3488438" cy="165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8" name="Rectangle 96">
            <a:extLst>
              <a:ext uri="{FF2B5EF4-FFF2-40B4-BE49-F238E27FC236}">
                <a16:creationId xmlns:a16="http://schemas.microsoft.com/office/drawing/2014/main" id="{A899A2F2-7462-42C6-853E-1941C2A3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867" y="2045651"/>
            <a:ext cx="87009" cy="104120"/>
          </a:xfrm>
          <a:prstGeom prst="rect">
            <a:avLst/>
          </a:prstGeom>
          <a:solidFill>
            <a:srgbClr val="0070C0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E40EA5CA-45FB-4500-8AE9-A6B9E38300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7568" y="2039369"/>
            <a:ext cx="721666" cy="1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Males</a:t>
            </a: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D7EBDDE5-C58B-4ACB-816E-E74733B4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91" y="2045651"/>
            <a:ext cx="87009" cy="104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4EBB7C14-81E0-4E7F-844D-945E4A182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2316" y="2036805"/>
            <a:ext cx="72166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Females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DB3236-7931-417C-BEB5-97E77739F01C}"/>
              </a:ext>
            </a:extLst>
          </p:cNvPr>
          <p:cNvCxnSpPr>
            <a:cxnSpLocks/>
          </p:cNvCxnSpPr>
          <p:nvPr/>
        </p:nvCxnSpPr>
        <p:spPr>
          <a:xfrm flipH="1">
            <a:off x="7360049" y="1057680"/>
            <a:ext cx="33030" cy="521182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5">
            <a:extLst>
              <a:ext uri="{FF2B5EF4-FFF2-40B4-BE49-F238E27FC236}">
                <a16:creationId xmlns:a16="http://schemas.microsoft.com/office/drawing/2014/main" id="{468C14A1-360F-4A76-B0E3-D13797DDB6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34427" y="1120184"/>
            <a:ext cx="4445391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Map: Top 3 Decile Membership by State (VA Facilities)*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AA175-D4E6-44A0-9C63-27F656792098}"/>
              </a:ext>
            </a:extLst>
          </p:cNvPr>
          <p:cNvSpPr txBox="1"/>
          <p:nvPr/>
        </p:nvSpPr>
        <p:spPr>
          <a:xfrm>
            <a:off x="4329403" y="6146439"/>
            <a:ext cx="55604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Note: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Color code represent the size of the membership within the region -- darker color indicate more members.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Red dots represent the locations of VA hospitals or facilities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67210D-2245-4DD0-8C40-1833F38D8C46}"/>
              </a:ext>
            </a:extLst>
          </p:cNvPr>
          <p:cNvSpPr/>
          <p:nvPr/>
        </p:nvSpPr>
        <p:spPr bwMode="gray">
          <a:xfrm rot="5821656">
            <a:off x="9842296" y="2383895"/>
            <a:ext cx="758893" cy="40805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949821-16C7-44B3-BAD3-C9FDDBF66EF1}"/>
              </a:ext>
            </a:extLst>
          </p:cNvPr>
          <p:cNvSpPr/>
          <p:nvPr/>
        </p:nvSpPr>
        <p:spPr bwMode="gray">
          <a:xfrm rot="9995991">
            <a:off x="10535720" y="2304604"/>
            <a:ext cx="1006568" cy="48815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40CB96-62E1-48F2-A948-D27D527E5239}"/>
              </a:ext>
            </a:extLst>
          </p:cNvPr>
          <p:cNvSpPr/>
          <p:nvPr/>
        </p:nvSpPr>
        <p:spPr bwMode="gray">
          <a:xfrm rot="10462495">
            <a:off x="10436563" y="2976584"/>
            <a:ext cx="952024" cy="3087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1BE2F1-3B0D-46F8-A47B-B3ADB3C38D19}"/>
              </a:ext>
            </a:extLst>
          </p:cNvPr>
          <p:cNvSpPr txBox="1"/>
          <p:nvPr/>
        </p:nvSpPr>
        <p:spPr>
          <a:xfrm>
            <a:off x="7516421" y="4145154"/>
            <a:ext cx="444539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Members in the top 3 deciles resided in the northeast region, Illinois and North Carolina.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In those regions, there are numbers of VA hospitals, and it is more likely that veterans use VA facilities than private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However, some predicted nonveterans would be included in the top 3 deciles along with the veterans.</a:t>
            </a:r>
          </a:p>
        </p:txBody>
      </p:sp>
    </p:spTree>
    <p:extLst>
      <p:ext uri="{BB962C8B-B14F-4D97-AF65-F5344CB8AC3E}">
        <p14:creationId xmlns:p14="http://schemas.microsoft.com/office/powerpoint/2010/main" val="32620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C61E7-D9AC-4B8B-94B8-206507E59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427" y="1563789"/>
            <a:ext cx="4445391" cy="251202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F3E86CD1-DFB9-4C2F-99E3-150EC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8854"/>
            <a:ext cx="10334305" cy="731330"/>
          </a:xfrm>
        </p:spPr>
        <p:txBody>
          <a:bodyPr/>
          <a:lstStyle/>
          <a:p>
            <a:r>
              <a:rPr lang="en-US" sz="2900" dirty="0">
                <a:solidFill>
                  <a:srgbClr val="C00000"/>
                </a:solidFill>
              </a:rPr>
              <a:t>Target Population #2 – Predicted Veterans (22%)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9F9CD-1329-4060-8810-53E39EA726DB}"/>
              </a:ext>
            </a:extLst>
          </p:cNvPr>
          <p:cNvGrpSpPr/>
          <p:nvPr/>
        </p:nvGrpSpPr>
        <p:grpSpPr>
          <a:xfrm>
            <a:off x="403493" y="344407"/>
            <a:ext cx="509184" cy="707758"/>
            <a:chOff x="-1706746" y="1081861"/>
            <a:chExt cx="509317" cy="7079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74E8-4B79-414A-8D14-1F160226229D}"/>
                </a:ext>
              </a:extLst>
            </p:cNvPr>
            <p:cNvSpPr/>
            <p:nvPr/>
          </p:nvSpPr>
          <p:spPr>
            <a:xfrm>
              <a:off x="-1706746" y="1081861"/>
              <a:ext cx="502192" cy="707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99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8CECFF-4C21-43B1-AE6B-2AF23C736F0B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5">
            <a:extLst>
              <a:ext uri="{FF2B5EF4-FFF2-40B4-BE49-F238E27FC236}">
                <a16:creationId xmlns:a16="http://schemas.microsoft.com/office/drawing/2014/main" id="{72C35864-06C8-426C-9A33-E909F51063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847" y="1112237"/>
            <a:ext cx="6627494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Identified Veterans(N=373,000)</a:t>
            </a:r>
          </a:p>
        </p:txBody>
      </p:sp>
      <p:grpSp>
        <p:nvGrpSpPr>
          <p:cNvPr id="12" name="Gruppieren 69">
            <a:extLst>
              <a:ext uri="{FF2B5EF4-FFF2-40B4-BE49-F238E27FC236}">
                <a16:creationId xmlns:a16="http://schemas.microsoft.com/office/drawing/2014/main" id="{76D45819-F5F8-41C8-8D77-1BBAEEBA805B}"/>
              </a:ext>
            </a:extLst>
          </p:cNvPr>
          <p:cNvGrpSpPr/>
          <p:nvPr/>
        </p:nvGrpSpPr>
        <p:grpSpPr>
          <a:xfrm>
            <a:off x="384471" y="1615718"/>
            <a:ext cx="3398489" cy="2047876"/>
            <a:chOff x="4648992" y="1554954"/>
            <a:chExt cx="4174333" cy="2047876"/>
          </a:xfrm>
        </p:grpSpPr>
        <p:grpSp>
          <p:nvGrpSpPr>
            <p:cNvPr id="15" name="Gruppieren 45">
              <a:extLst>
                <a:ext uri="{FF2B5EF4-FFF2-40B4-BE49-F238E27FC236}">
                  <a16:creationId xmlns:a16="http://schemas.microsoft.com/office/drawing/2014/main" id="{94A148A8-40C6-4884-90B8-8B35F7C37BD7}"/>
                </a:ext>
              </a:extLst>
            </p:cNvPr>
            <p:cNvGrpSpPr/>
            <p:nvPr/>
          </p:nvGrpSpPr>
          <p:grpSpPr>
            <a:xfrm>
              <a:off x="4648993" y="1554954"/>
              <a:ext cx="4171950" cy="2047876"/>
              <a:chOff x="4648993" y="1554954"/>
              <a:chExt cx="4171950" cy="20478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6EF45439-04BC-4241-96CA-07DDE7D6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993" y="1915316"/>
                <a:ext cx="4171950" cy="1687514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93299B55-29B0-4D31-8EF8-D9D1E8E801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48993" y="1554954"/>
                <a:ext cx="4171950" cy="36036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Top 5 States</a:t>
                </a:r>
              </a:p>
            </p:txBody>
          </p:sp>
        </p:grpSp>
        <p:grpSp>
          <p:nvGrpSpPr>
            <p:cNvPr id="16" name="Gruppieren 82">
              <a:extLst>
                <a:ext uri="{FF2B5EF4-FFF2-40B4-BE49-F238E27FC236}">
                  <a16:creationId xmlns:a16="http://schemas.microsoft.com/office/drawing/2014/main" id="{A276E9DA-1E06-42ED-B0E1-0A40C10A3B21}"/>
                </a:ext>
              </a:extLst>
            </p:cNvPr>
            <p:cNvGrpSpPr/>
            <p:nvPr/>
          </p:nvGrpSpPr>
          <p:grpSpPr bwMode="gray">
            <a:xfrm>
              <a:off x="4651375" y="2940645"/>
              <a:ext cx="4171950" cy="482687"/>
              <a:chOff x="0" y="4236720"/>
              <a:chExt cx="9144000" cy="2404428"/>
            </a:xfrm>
          </p:grpSpPr>
          <p:sp>
            <p:nvSpPr>
              <p:cNvPr id="26" name="Rechteck 33">
                <a:extLst>
                  <a:ext uri="{FF2B5EF4-FFF2-40B4-BE49-F238E27FC236}">
                    <a16:creationId xmlns:a16="http://schemas.microsoft.com/office/drawing/2014/main" id="{95729345-F326-4340-820D-51AD448169D4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hteck 34">
                <a:extLst>
                  <a:ext uri="{FF2B5EF4-FFF2-40B4-BE49-F238E27FC236}">
                    <a16:creationId xmlns:a16="http://schemas.microsoft.com/office/drawing/2014/main" id="{2C028575-D329-4751-8497-4D9B3BEF51F0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17" name="Object 162">
              <a:extLst>
                <a:ext uri="{FF2B5EF4-FFF2-40B4-BE49-F238E27FC236}">
                  <a16:creationId xmlns:a16="http://schemas.microsoft.com/office/drawing/2014/main" id="{23B033D3-FD81-474C-B302-11D2B18E7D85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4141631530"/>
                </p:ext>
              </p:extLst>
            </p:nvPr>
          </p:nvGraphicFramePr>
          <p:xfrm>
            <a:off x="4648992" y="1916114"/>
            <a:ext cx="4129883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30" name="Gruppieren 77">
            <a:extLst>
              <a:ext uri="{FF2B5EF4-FFF2-40B4-BE49-F238E27FC236}">
                <a16:creationId xmlns:a16="http://schemas.microsoft.com/office/drawing/2014/main" id="{DECDF4C7-6F72-4987-A853-8EBD76CD62CE}"/>
              </a:ext>
            </a:extLst>
          </p:cNvPr>
          <p:cNvGrpSpPr/>
          <p:nvPr/>
        </p:nvGrpSpPr>
        <p:grpSpPr>
          <a:xfrm>
            <a:off x="3870075" y="1615718"/>
            <a:ext cx="3365920" cy="2047875"/>
            <a:chOff x="323850" y="1554955"/>
            <a:chExt cx="4176000" cy="2047875"/>
          </a:xfrm>
        </p:grpSpPr>
        <p:grpSp>
          <p:nvGrpSpPr>
            <p:cNvPr id="31" name="Gruppieren 22">
              <a:extLst>
                <a:ext uri="{FF2B5EF4-FFF2-40B4-BE49-F238E27FC236}">
                  <a16:creationId xmlns:a16="http://schemas.microsoft.com/office/drawing/2014/main" id="{E11DD6E9-DD86-4681-96E2-EAAA22B29F32}"/>
                </a:ext>
              </a:extLst>
            </p:cNvPr>
            <p:cNvGrpSpPr/>
            <p:nvPr/>
          </p:nvGrpSpPr>
          <p:grpSpPr>
            <a:xfrm>
              <a:off x="323850" y="1554955"/>
              <a:ext cx="4176000" cy="2047875"/>
              <a:chOff x="323850" y="1554955"/>
              <a:chExt cx="4176000" cy="20478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74658DF2-F5C9-4932-B977-A075E5D0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1915249"/>
                <a:ext cx="4175125" cy="168758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0"/>
              <a:lstStyle/>
              <a:p>
                <a:pPr marL="190500" indent="-190500" algn="ctr" defTabSz="9144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defRPr/>
                </a:pPr>
                <a:endParaRPr lang="en-US" sz="1400" b="1" kern="0" noProof="1">
                  <a:solidFill>
                    <a:sysClr val="window" lastClr="FFFFFF">
                      <a:lumMod val="50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0071A9-FE66-47D0-83A5-C47D71B91D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3850" y="1554955"/>
                <a:ext cx="4176000" cy="36029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algn="ctr" defTabSz="801688" eaLnBrk="0" hangingPunct="0">
                  <a:defRPr/>
                </a:pPr>
                <a:r>
                  <a:rPr lang="en-US" sz="1600" b="1" kern="0" noProof="1">
                    <a:solidFill>
                      <a:srgbClr val="000000"/>
                    </a:solidFill>
                    <a:cs typeface="Arial" charset="0"/>
                  </a:rPr>
                  <a:t>Gender</a:t>
                </a:r>
              </a:p>
            </p:txBody>
          </p:sp>
        </p:grpSp>
        <p:grpSp>
          <p:nvGrpSpPr>
            <p:cNvPr id="32" name="Gruppieren 82">
              <a:extLst>
                <a:ext uri="{FF2B5EF4-FFF2-40B4-BE49-F238E27FC236}">
                  <a16:creationId xmlns:a16="http://schemas.microsoft.com/office/drawing/2014/main" id="{BB2C443E-F2DA-4FEF-B3E1-641C7E9B90AF}"/>
                </a:ext>
              </a:extLst>
            </p:cNvPr>
            <p:cNvGrpSpPr/>
            <p:nvPr/>
          </p:nvGrpSpPr>
          <p:grpSpPr bwMode="gray">
            <a:xfrm>
              <a:off x="327025" y="3048595"/>
              <a:ext cx="4162747" cy="482687"/>
              <a:chOff x="0" y="4236720"/>
              <a:chExt cx="9144000" cy="2404428"/>
            </a:xfrm>
          </p:grpSpPr>
          <p:sp>
            <p:nvSpPr>
              <p:cNvPr id="41" name="Rechteck 30">
                <a:extLst>
                  <a:ext uri="{FF2B5EF4-FFF2-40B4-BE49-F238E27FC236}">
                    <a16:creationId xmlns:a16="http://schemas.microsoft.com/office/drawing/2014/main" id="{DCBC51FF-6F28-4766-B198-624F6AECBF45}"/>
                  </a:ext>
                </a:extLst>
              </p:cNvPr>
              <p:cNvSpPr/>
              <p:nvPr/>
            </p:nvSpPr>
            <p:spPr bwMode="gray">
              <a:xfrm>
                <a:off x="0" y="4389120"/>
                <a:ext cx="9144000" cy="2252028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hteck 31">
                <a:extLst>
                  <a:ext uri="{FF2B5EF4-FFF2-40B4-BE49-F238E27FC236}">
                    <a16:creationId xmlns:a16="http://schemas.microsoft.com/office/drawing/2014/main" id="{6A356045-7D11-4701-95BA-B0266D76F373}"/>
                  </a:ext>
                </a:extLst>
              </p:cNvPr>
              <p:cNvSpPr/>
              <p:nvPr/>
            </p:nvSpPr>
            <p:spPr bwMode="gray">
              <a:xfrm flipV="1">
                <a:off x="0" y="4236720"/>
                <a:ext cx="9144000" cy="152400"/>
              </a:xfrm>
              <a:prstGeom prst="rect">
                <a:avLst/>
              </a:prstGeom>
              <a:gradFill flip="none" rotWithShape="1">
                <a:gsLst>
                  <a:gs pos="98000">
                    <a:srgbClr val="FFFFFF">
                      <a:alpha val="0"/>
                    </a:srgbClr>
                  </a:gs>
                  <a:gs pos="0">
                    <a:sysClr val="windowText" lastClr="000000">
                      <a:alpha val="26000"/>
                    </a:sysClr>
                  </a:gs>
                </a:gsLst>
                <a:lin ang="5400000" scaled="1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 noProof="1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33" name="Object 9">
              <a:extLst>
                <a:ext uri="{FF2B5EF4-FFF2-40B4-BE49-F238E27FC236}">
                  <a16:creationId xmlns:a16="http://schemas.microsoft.com/office/drawing/2014/main" id="{3A88949B-A2B4-4062-896D-66ADA9C6931F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747930235"/>
                </p:ext>
              </p:extLst>
            </p:nvPr>
          </p:nvGraphicFramePr>
          <p:xfrm>
            <a:off x="323850" y="1916114"/>
            <a:ext cx="4175125" cy="168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pSp>
        <p:nvGrpSpPr>
          <p:cNvPr id="45" name="Gruppieren 23">
            <a:extLst>
              <a:ext uri="{FF2B5EF4-FFF2-40B4-BE49-F238E27FC236}">
                <a16:creationId xmlns:a16="http://schemas.microsoft.com/office/drawing/2014/main" id="{BFE6A4BF-AFEC-4B9B-AACE-61B369B14829}"/>
              </a:ext>
            </a:extLst>
          </p:cNvPr>
          <p:cNvGrpSpPr/>
          <p:nvPr/>
        </p:nvGrpSpPr>
        <p:grpSpPr>
          <a:xfrm>
            <a:off x="375996" y="3923946"/>
            <a:ext cx="3405026" cy="2047875"/>
            <a:chOff x="4645818" y="1554955"/>
            <a:chExt cx="4175125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8FE6EDB5-A93D-4A62-B971-E7A9DD632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18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8DD2AADC-B0AB-4553-BC13-AADEEAD140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993" y="1554955"/>
              <a:ext cx="417195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Tenure Months</a:t>
              </a:r>
            </a:p>
          </p:txBody>
        </p:sp>
      </p:grpSp>
      <p:graphicFrame>
        <p:nvGraphicFramePr>
          <p:cNvPr id="51" name="Object 76">
            <a:extLst>
              <a:ext uri="{FF2B5EF4-FFF2-40B4-BE49-F238E27FC236}">
                <a16:creationId xmlns:a16="http://schemas.microsoft.com/office/drawing/2014/main" id="{470619FB-032A-447A-BD65-DA2FAD3062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840738"/>
              </p:ext>
            </p:extLst>
          </p:nvPr>
        </p:nvGraphicFramePr>
        <p:xfrm>
          <a:off x="403493" y="4229171"/>
          <a:ext cx="3377528" cy="168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52" name="Gruppieren 22">
            <a:extLst>
              <a:ext uri="{FF2B5EF4-FFF2-40B4-BE49-F238E27FC236}">
                <a16:creationId xmlns:a16="http://schemas.microsoft.com/office/drawing/2014/main" id="{F71DB338-A77D-48E0-8CB9-9544B44F815B}"/>
              </a:ext>
            </a:extLst>
          </p:cNvPr>
          <p:cNvGrpSpPr/>
          <p:nvPr/>
        </p:nvGrpSpPr>
        <p:grpSpPr>
          <a:xfrm>
            <a:off x="3838274" y="3923946"/>
            <a:ext cx="3398433" cy="2047875"/>
            <a:chOff x="323850" y="1554955"/>
            <a:chExt cx="4176000" cy="2047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D7516DC7-3C77-4AFC-95BC-63D0CFEF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1915249"/>
              <a:ext cx="4175125" cy="168758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190500" indent="-190500" algn="ctr" defTabSz="9144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defRPr/>
              </a:pPr>
              <a:endParaRPr lang="en-US" sz="1400" b="1" kern="0" noProof="1">
                <a:solidFill>
                  <a:sysClr val="window" lastClr="FFFFFF">
                    <a:lumMod val="50000"/>
                  </a:sys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4E15B6-50B9-4208-A613-BEEABA0FED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3850" y="1554955"/>
              <a:ext cx="4176000" cy="36029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algn="ctr" defTabSz="801688" eaLnBrk="0" hangingPunct="0">
                <a:defRPr/>
              </a:pPr>
              <a:r>
                <a:rPr lang="en-US" sz="1600" b="1" kern="0" noProof="1">
                  <a:solidFill>
                    <a:srgbClr val="000000"/>
                  </a:solidFill>
                  <a:cs typeface="Arial" charset="0"/>
                </a:rPr>
                <a:t>Age Group</a:t>
              </a:r>
            </a:p>
          </p:txBody>
        </p:sp>
      </p:grpSp>
      <p:graphicFrame>
        <p:nvGraphicFramePr>
          <p:cNvPr id="62" name="Object 9">
            <a:extLst>
              <a:ext uri="{FF2B5EF4-FFF2-40B4-BE49-F238E27FC236}">
                <a16:creationId xmlns:a16="http://schemas.microsoft.com/office/drawing/2014/main" id="{E0714134-7C58-4371-BD97-6EDD93E22A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2461202"/>
              </p:ext>
            </p:extLst>
          </p:nvPr>
        </p:nvGraphicFramePr>
        <p:xfrm>
          <a:off x="3739434" y="4284173"/>
          <a:ext cx="3488438" cy="165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8" name="Rectangle 96">
            <a:extLst>
              <a:ext uri="{FF2B5EF4-FFF2-40B4-BE49-F238E27FC236}">
                <a16:creationId xmlns:a16="http://schemas.microsoft.com/office/drawing/2014/main" id="{A899A2F2-7462-42C6-853E-1941C2A3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867" y="2045651"/>
            <a:ext cx="87009" cy="104120"/>
          </a:xfrm>
          <a:prstGeom prst="rect">
            <a:avLst/>
          </a:prstGeom>
          <a:solidFill>
            <a:srgbClr val="0070C0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E40EA5CA-45FB-4500-8AE9-A6B9E38300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7568" y="2039369"/>
            <a:ext cx="721666" cy="1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Males</a:t>
            </a: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D7EBDDE5-C58B-4ACB-816E-E74733B4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91" y="2045651"/>
            <a:ext cx="87009" cy="104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4EBB7C14-81E0-4E7F-844D-945E4A182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2316" y="2036805"/>
            <a:ext cx="72166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Females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DB3236-7931-417C-BEB5-97E77739F01C}"/>
              </a:ext>
            </a:extLst>
          </p:cNvPr>
          <p:cNvCxnSpPr>
            <a:cxnSpLocks/>
          </p:cNvCxnSpPr>
          <p:nvPr/>
        </p:nvCxnSpPr>
        <p:spPr>
          <a:xfrm flipH="1">
            <a:off x="7360049" y="1057680"/>
            <a:ext cx="33030" cy="521182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5">
            <a:extLst>
              <a:ext uri="{FF2B5EF4-FFF2-40B4-BE49-F238E27FC236}">
                <a16:creationId xmlns:a16="http://schemas.microsoft.com/office/drawing/2014/main" id="{468C14A1-360F-4A76-B0E3-D13797DDB6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34427" y="1120184"/>
            <a:ext cx="4445391" cy="381000"/>
          </a:xfrm>
          <a:prstGeom prst="homePlate">
            <a:avLst>
              <a:gd name="adj" fmla="val 21760"/>
            </a:avLst>
          </a:prstGeom>
          <a:solidFill>
            <a:srgbClr val="C00000"/>
          </a:solidFill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ffectLst>
            <a:innerShdw blurRad="25400">
              <a:prstClr val="black">
                <a:alpha val="88000"/>
              </a:prstClr>
            </a:innerShdw>
          </a:effec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marL="180000" indent="-180000" algn="ctr">
              <a:lnSpc>
                <a:spcPct val="95000"/>
              </a:lnSpc>
              <a:spcAft>
                <a:spcPts val="800"/>
              </a:spcAft>
            </a:pPr>
            <a:r>
              <a:rPr lang="en-US" altLang="de-DE" sz="14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Map: Top 3 Decile Membership by State (VA Facilities)*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AA175-D4E6-44A0-9C63-27F656792098}"/>
              </a:ext>
            </a:extLst>
          </p:cNvPr>
          <p:cNvSpPr txBox="1"/>
          <p:nvPr/>
        </p:nvSpPr>
        <p:spPr>
          <a:xfrm>
            <a:off x="4329403" y="6146439"/>
            <a:ext cx="55604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Note: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Color code represent the size of the membership within the region -- darker color indicate more members.</a:t>
            </a:r>
          </a:p>
          <a:p>
            <a:r>
              <a:rPr lang="en-US" sz="1000" dirty="0">
                <a:solidFill>
                  <a:schemeClr val="tx2"/>
                </a:solidFill>
              </a:rPr>
              <a:t>* Red dots represent the locations of VA hospitals or facilities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67210D-2245-4DD0-8C40-1833F38D8C46}"/>
              </a:ext>
            </a:extLst>
          </p:cNvPr>
          <p:cNvSpPr/>
          <p:nvPr/>
        </p:nvSpPr>
        <p:spPr bwMode="gray">
          <a:xfrm rot="5728054">
            <a:off x="9872640" y="2398027"/>
            <a:ext cx="813269" cy="392331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949821-16C7-44B3-BAD3-C9FDDBF66EF1}"/>
              </a:ext>
            </a:extLst>
          </p:cNvPr>
          <p:cNvSpPr/>
          <p:nvPr/>
        </p:nvSpPr>
        <p:spPr bwMode="gray">
          <a:xfrm rot="9995991">
            <a:off x="10514805" y="2258605"/>
            <a:ext cx="1149181" cy="48305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40CB96-62E1-48F2-A948-D27D527E5239}"/>
              </a:ext>
            </a:extLst>
          </p:cNvPr>
          <p:cNvSpPr/>
          <p:nvPr/>
        </p:nvSpPr>
        <p:spPr bwMode="gray">
          <a:xfrm rot="10462495">
            <a:off x="10496095" y="2903434"/>
            <a:ext cx="952024" cy="3087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2E695E-9F37-46A0-A25C-9D83D0AF7490}"/>
              </a:ext>
            </a:extLst>
          </p:cNvPr>
          <p:cNvSpPr txBox="1"/>
          <p:nvPr/>
        </p:nvSpPr>
        <p:spPr>
          <a:xfrm>
            <a:off x="7516421" y="4145154"/>
            <a:ext cx="444539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Members in the top 3 deciles resided in Illinois, North Carolina and the northeast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In those regions, there are numbers of VA hospitals, and it is more likely that veterans use VA facilities than private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Only predicted veterans would be included in the outreach, and predicted nonveteran would not be included.</a:t>
            </a:r>
          </a:p>
        </p:txBody>
      </p:sp>
    </p:spTree>
    <p:extLst>
      <p:ext uri="{BB962C8B-B14F-4D97-AF65-F5344CB8AC3E}">
        <p14:creationId xmlns:p14="http://schemas.microsoft.com/office/powerpoint/2010/main" val="13136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33E1E99C-D95B-4A3F-BA68-FD3BF3E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36" y="1403491"/>
            <a:ext cx="7493811" cy="4981649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111072" y="427381"/>
            <a:ext cx="9674440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Veteran Performance Impact– Measure Level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Overall IVL MAPD Members vs Veterans vs </a:t>
            </a:r>
            <a:r>
              <a:rPr lang="en-US" sz="2000" i="1" dirty="0">
                <a:solidFill>
                  <a:srgbClr val="CC0000"/>
                </a:solidFill>
                <a:latin typeface="Arial"/>
              </a:rPr>
              <a:t>Target Population (22%)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509317" cy="707886"/>
            <a:chOff x="-1706746" y="1081861"/>
            <a:chExt cx="509317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4603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6540" y="1291205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B9FC4EFC-575A-4FF1-A716-2EFCEE53C018}"/>
              </a:ext>
            </a:extLst>
          </p:cNvPr>
          <p:cNvSpPr txBox="1">
            <a:spLocks/>
          </p:cNvSpPr>
          <p:nvPr/>
        </p:nvSpPr>
        <p:spPr>
          <a:xfrm>
            <a:off x="7940351" y="1588661"/>
            <a:ext cx="3826838" cy="4115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 Performance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target population has similar HEDIS and Patient Safety compliant </a:t>
            </a:r>
            <a:r>
              <a:rPr lang="en-US" dirty="0">
                <a:solidFill>
                  <a:srgbClr val="3F3F3F"/>
                </a:solidFill>
                <a:latin typeface="Arial"/>
              </a:rPr>
              <a:t>rates.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Veterans and the target population both performed lower in 7 of 13 measures when compared with the overall individual MAPD members.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60AD1-B935-49E8-82FE-84CE566667D8}"/>
              </a:ext>
            </a:extLst>
          </p:cNvPr>
          <p:cNvSpPr txBox="1"/>
          <p:nvPr/>
        </p:nvSpPr>
        <p:spPr>
          <a:xfrm>
            <a:off x="8006671" y="4944519"/>
            <a:ext cx="36777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1) The results are through 06/2020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F3F3F"/>
                </a:solidFill>
                <a:latin typeface="Arial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Numbers in the parentheses are denominators for the measures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A9F3-E9C8-49AE-A624-99553D18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3810000"/>
            <a:ext cx="3004953" cy="47625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786590-3410-4481-A366-9EA7B7BBA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3272"/>
              </p:ext>
            </p:extLst>
          </p:nvPr>
        </p:nvGraphicFramePr>
        <p:xfrm>
          <a:off x="446539" y="1427731"/>
          <a:ext cx="7468907" cy="4957405"/>
        </p:xfrm>
        <a:graphic>
          <a:graphicData uri="http://schemas.openxmlformats.org/drawingml/2006/table">
            <a:tbl>
              <a:tblPr/>
              <a:tblGrid>
                <a:gridCol w="1075872">
                  <a:extLst>
                    <a:ext uri="{9D8B030D-6E8A-4147-A177-3AD203B41FA5}">
                      <a16:colId xmlns:a16="http://schemas.microsoft.com/office/drawing/2014/main" val="44367511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39123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34439391"/>
                    </a:ext>
                  </a:extLst>
                </a:gridCol>
                <a:gridCol w="1397135">
                  <a:extLst>
                    <a:ext uri="{9D8B030D-6E8A-4147-A177-3AD203B41FA5}">
                      <a16:colId xmlns:a16="http://schemas.microsoft.com/office/drawing/2014/main" val="4265188181"/>
                    </a:ext>
                  </a:extLst>
                </a:gridCol>
                <a:gridCol w="1719300">
                  <a:extLst>
                    <a:ext uri="{9D8B030D-6E8A-4147-A177-3AD203B41FA5}">
                      <a16:colId xmlns:a16="http://schemas.microsoft.com/office/drawing/2014/main" val="3120839459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MEASURE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IVL MAPD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Veterans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 Population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(Top 22% from the Model)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94490"/>
                  </a:ext>
                </a:extLst>
              </a:tr>
              <a:tr h="2711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1,556,820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41318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 BMI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68.99% (681,637)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66.62% (1,381)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63.10% (133,048)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60372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 Screening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68.73% (262,880)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53.33% (45)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36.52% (3,250)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7614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57.18% (595,781)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41.20% (1,876)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40.29% (150,462)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34147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Blood Sugar Controlled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31.06% (104,963)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20.87% (877)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24.24% (43,203)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40446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Eye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44.81% (151,448)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27.82% (877)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38.81% (43,203)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79247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Kidney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80.33% (271,507)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71.49% (877)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75.66% (43,203)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21688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Osteo Screening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28.51% (1,636)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(0)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16.34% (728)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83496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Rheumatoid Arthritis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76.62% (8,506)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65.00% (20)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72.27% (1,367)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231703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Statin Therapy for Patients with 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77.64% (53,899)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52.35% (170)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72.30% (13,104)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232"/>
                  </a:ext>
                </a:extLst>
              </a:tr>
              <a:tr h="348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HEDIS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Medication Reconciliation Post Discharge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78.98% (89,046)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83.33% (270)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87.92% (11,078)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22116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Safety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Medication Therapy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53.98% (51,331)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53.51% (114)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55.50% (9,892)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77156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Safety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ACEI/ARB Adherence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95.08% (625,442)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94.89% (3,986)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94.14% (88,580)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47959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Safety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Adherence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95.09% (594,713)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94.17% (1,819)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94.40% (33,754)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6839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Safety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Statin Adherence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94.35% (218,702)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95.19% (790)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94.82% (95,308)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499467"/>
                  </a:ext>
                </a:extLst>
              </a:tr>
              <a:tr h="2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Safety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Statin use in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95.04% (648,476)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95.38% (2,057)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76.42% (27,592)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6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33E1E99C-D95B-4A3F-BA68-FD3BF3E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36" y="1403491"/>
            <a:ext cx="7493811" cy="4981649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190500" marR="0" lvl="0" indent="-19050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Open Sans Light"/>
              <a:ea typeface="+mn-ea"/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6EA33A-266E-42DA-9E06-486395A58F75}"/>
              </a:ext>
            </a:extLst>
          </p:cNvPr>
          <p:cNvSpPr txBox="1">
            <a:spLocks/>
          </p:cNvSpPr>
          <p:nvPr/>
        </p:nvSpPr>
        <p:spPr>
          <a:xfrm>
            <a:off x="1217612" y="293805"/>
            <a:ext cx="10121889" cy="7316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Predicted Veteran Performance Impact – Top States</a:t>
            </a:r>
            <a:r>
              <a:rPr lang="en-US" sz="3200" dirty="0">
                <a:solidFill>
                  <a:srgbClr val="CC0000"/>
                </a:solidFill>
                <a:latin typeface="Arial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lvl="0">
              <a:defRPr/>
            </a:pPr>
            <a:r>
              <a:rPr lang="en-US" sz="2000" i="1" dirty="0">
                <a:solidFill>
                  <a:srgbClr val="CC0000"/>
                </a:solidFill>
              </a:rPr>
              <a:t>Top 5 Target States vs </a:t>
            </a:r>
            <a:r>
              <a:rPr lang="en-US" sz="2000" i="1" dirty="0">
                <a:solidFill>
                  <a:srgbClr val="CC0000"/>
                </a:solidFill>
                <a:latin typeface="Arial"/>
              </a:rPr>
              <a:t>o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verall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IVL MAPD Members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365C7D-C769-460D-8B7F-B4BEED84B6D4}"/>
              </a:ext>
            </a:extLst>
          </p:cNvPr>
          <p:cNvGrpSpPr/>
          <p:nvPr/>
        </p:nvGrpSpPr>
        <p:grpSpPr>
          <a:xfrm>
            <a:off x="446540" y="285863"/>
            <a:ext cx="509317" cy="707886"/>
            <a:chOff x="-1706746" y="1081861"/>
            <a:chExt cx="509317" cy="7078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7A8FE4-1952-458B-AD07-1986E2648FBA}"/>
                </a:ext>
              </a:extLst>
            </p:cNvPr>
            <p:cNvSpPr/>
            <p:nvPr/>
          </p:nvSpPr>
          <p:spPr>
            <a:xfrm>
              <a:off x="-1706746" y="1081861"/>
              <a:ext cx="48763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C00000"/>
                  </a:solidFill>
                  <a:latin typeface="Domaine Display Bold" panose="020A08030805050602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BD2E0A-AE5B-43BE-9544-E71D8984BEC1}"/>
                </a:ext>
              </a:extLst>
            </p:cNvPr>
            <p:cNvCxnSpPr/>
            <p:nvPr/>
          </p:nvCxnSpPr>
          <p:spPr>
            <a:xfrm>
              <a:off x="-1197429" y="1217529"/>
              <a:ext cx="0" cy="4262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B603-A95F-4B87-A7C7-7ADC6BB2DA04}"/>
              </a:ext>
            </a:extLst>
          </p:cNvPr>
          <p:cNvCxnSpPr/>
          <p:nvPr/>
        </p:nvCxnSpPr>
        <p:spPr>
          <a:xfrm>
            <a:off x="446540" y="1219200"/>
            <a:ext cx="10786425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B9FC4EFC-575A-4FF1-A716-2EFCEE53C018}"/>
              </a:ext>
            </a:extLst>
          </p:cNvPr>
          <p:cNvSpPr txBox="1">
            <a:spLocks/>
          </p:cNvSpPr>
          <p:nvPr/>
        </p:nvSpPr>
        <p:spPr>
          <a:xfrm>
            <a:off x="7940351" y="1588661"/>
            <a:ext cx="3826838" cy="4115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 Performance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3F3F3F"/>
                </a:solidFill>
                <a:latin typeface="Arial"/>
              </a:rPr>
              <a:t>IL and NY are the two potential target markets since they both have lower performance in the key HEDIS measures comparing to the others.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60AD1-B935-49E8-82FE-84CE566667D8}"/>
              </a:ext>
            </a:extLst>
          </p:cNvPr>
          <p:cNvSpPr txBox="1"/>
          <p:nvPr/>
        </p:nvSpPr>
        <p:spPr>
          <a:xfrm>
            <a:off x="8006671" y="4944519"/>
            <a:ext cx="36777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1) The 2020 YTD results are through 06/2020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F3F3F"/>
                </a:solidFill>
                <a:latin typeface="Arial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Numbers in the parentheses are denominators for the measures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87466E-034F-485D-99AB-1427DA51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80601"/>
              </p:ext>
            </p:extLst>
          </p:nvPr>
        </p:nvGraphicFramePr>
        <p:xfrm>
          <a:off x="407875" y="1412985"/>
          <a:ext cx="7493812" cy="4981813"/>
        </p:xfrm>
        <a:graphic>
          <a:graphicData uri="http://schemas.openxmlformats.org/drawingml/2006/table">
            <a:tbl>
              <a:tblPr/>
              <a:tblGrid>
                <a:gridCol w="1250151">
                  <a:extLst>
                    <a:ext uri="{9D8B030D-6E8A-4147-A177-3AD203B41FA5}">
                      <a16:colId xmlns:a16="http://schemas.microsoft.com/office/drawing/2014/main" val="3686772523"/>
                    </a:ext>
                  </a:extLst>
                </a:gridCol>
                <a:gridCol w="1425703">
                  <a:extLst>
                    <a:ext uri="{9D8B030D-6E8A-4147-A177-3AD203B41FA5}">
                      <a16:colId xmlns:a16="http://schemas.microsoft.com/office/drawing/2014/main" val="4267950999"/>
                    </a:ext>
                  </a:extLst>
                </a:gridCol>
                <a:gridCol w="915004">
                  <a:extLst>
                    <a:ext uri="{9D8B030D-6E8A-4147-A177-3AD203B41FA5}">
                      <a16:colId xmlns:a16="http://schemas.microsoft.com/office/drawing/2014/main" val="3065340934"/>
                    </a:ext>
                  </a:extLst>
                </a:gridCol>
                <a:gridCol w="915004">
                  <a:extLst>
                    <a:ext uri="{9D8B030D-6E8A-4147-A177-3AD203B41FA5}">
                      <a16:colId xmlns:a16="http://schemas.microsoft.com/office/drawing/2014/main" val="2367281145"/>
                    </a:ext>
                  </a:extLst>
                </a:gridCol>
                <a:gridCol w="994801">
                  <a:extLst>
                    <a:ext uri="{9D8B030D-6E8A-4147-A177-3AD203B41FA5}">
                      <a16:colId xmlns:a16="http://schemas.microsoft.com/office/drawing/2014/main" val="934389445"/>
                    </a:ext>
                  </a:extLst>
                </a:gridCol>
                <a:gridCol w="1035586">
                  <a:extLst>
                    <a:ext uri="{9D8B030D-6E8A-4147-A177-3AD203B41FA5}">
                      <a16:colId xmlns:a16="http://schemas.microsoft.com/office/drawing/2014/main" val="171447509"/>
                    </a:ext>
                  </a:extLst>
                </a:gridCol>
                <a:gridCol w="957563">
                  <a:extLst>
                    <a:ext uri="{9D8B030D-6E8A-4147-A177-3AD203B41FA5}">
                      <a16:colId xmlns:a16="http://schemas.microsoft.com/office/drawing/2014/main" val="2003565710"/>
                    </a:ext>
                  </a:extLst>
                </a:gridCol>
              </a:tblGrid>
              <a:tr h="1584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Veteran &amp; Age 65 + (N=287,000)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IVL MAPD</a:t>
                      </a:r>
                      <a:b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(N=1.6 Million)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83408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5 States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54756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Veteran Counts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82011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</a:t>
                      </a:r>
                      <a:b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Veteran Counts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30,095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29,700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28,849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15,745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15,597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427234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 Facility Counts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5813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Veterans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VA Facility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881822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965916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 (percent)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15,396 (51.16%)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15,757 (53.05%)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14,245 (49.38%)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8,823 (56.03%)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8,619 (55.26%)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18194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 (percent)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14,699 (48.84%)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13,943 (46.95%)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14,604 (50.62%)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6,922 (43.96%)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6,978 (44.74%)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85078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837796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 Month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8472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County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(6,751)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MECKLENBURG (2,835)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SUFFOLK (4,140)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GWINNETT (3,045)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FRANKLIN (13,431)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60790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membership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53450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0 - 10%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17,834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13,881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12,764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7,192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03297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11 -20%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11,090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13,113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6,044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6,766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1461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21 - 22%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1,171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2,706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2,584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2,092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1,639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75894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YTD Key HEDIS Measures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45026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 BMI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48.80% (10,520)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68.24% (12,599)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51.99% (11,379)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65.44% (6,585)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78.46% (6,184)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70.56% (580,298)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01408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 Screening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27.36% (380)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35.57% (149)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32.33% (133)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28.66% (157)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 (105)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65.84% (225,916)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26503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 Screening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39.71% (12,158)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48.61% (14,466)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37.10%(13,280)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40.72% (8,039)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43.35% (7,497)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54.73% (605,808)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44117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Blood Sugar Controlled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16.44% (3,375)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35.52% (4,169)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21.90% (3,515)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33.58% (1,849)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24.66% (1,764)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30.53% (208,985)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32767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Eye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43.38% (3,375)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42.14% (4,169)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42.61% (3,515)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41.26% (1,849)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39.68% (1,764)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42.18% (208,985)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215266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Kidney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79.70% (3,375)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78.77% (4,169)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76.87% (3,515)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73.76% (1,849)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75.39% (1,764)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82.76% (208,985)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01697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Key HEDIS Measures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286357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 BMI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62.49% (4,634)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70.37% (3,581)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56.61% (2,346)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69.62% (2,887)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82.64% (2,373)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80.03% (375,446)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29138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 Screening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62.24% (641)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61.87% (278)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58.25 (218)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57.94% (302)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53.81% (236)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75.02% (154,931)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105515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 Screening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64.83% (5,360)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57.14% (4,200)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51.82% (2,906)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55.28% (912)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57.23% (2,944)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68.11% (380,442)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22702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Blood Sugar Controlled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40.27% (2,796)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55.58% (3,215)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45.72% (2,649)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59.57 (1,531)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53.70% (1,417)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55.59% (149,673)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55764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Eye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68.24% (2,796)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61.86% (3,215)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68.74% (2,649)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63.42% (1,531)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57.80% (1,417)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69.41% (149,673)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63909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- Kidney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93.67% (2,796)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93.15% (3,215)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92.78% (2,649)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91.31% (1,531)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91.74% (1,417)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94.47% (149,673)</a:t>
                      </a:r>
                    </a:p>
                  </a:txBody>
                  <a:tcPr marL="6216" marR="6216" marT="621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4408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6DBCDEC-D05C-4F21-B77C-B0E45080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70" y="4162685"/>
            <a:ext cx="3537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1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Aetna Violet PPT Template-standard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Aetn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b="0" i="0" dirty="0" err="1" smtClean="0">
            <a:solidFill>
              <a:schemeClr val="tx2"/>
            </a:solidFill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2.xml><?xml version="1.0" encoding="utf-8"?>
<a:theme xmlns:a="http://schemas.openxmlformats.org/drawingml/2006/main" name="1_Aetna Violet PPT Template-standard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Aetn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b="0" i="0" dirty="0" err="1" smtClean="0">
            <a:solidFill>
              <a:schemeClr val="tx2"/>
            </a:solidFill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3.xml><?xml version="1.0" encoding="utf-8"?>
<a:theme xmlns:a="http://schemas.openxmlformats.org/drawingml/2006/main" name="CVS_Health_PPT_Everyday_Standard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Standard_Template_2020.pptx" id="{F2352B1C-8F57-4FFE-B588-4DFF24D268D9}" vid="{80C050FA-76E5-46B5-9872-F0F6057CE5FD}"/>
    </a:ext>
  </a:extLst>
</a:theme>
</file>

<file path=ppt/theme/theme4.xml><?xml version="1.0" encoding="utf-8"?>
<a:theme xmlns:a="http://schemas.openxmlformats.org/drawingml/2006/main" name="Theme1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BF70D678-A619-4A86-AD4A-647BAF7F56A9}" vid="{3A0CC1C1-6E26-42AE-9B2B-57178A6FF69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umana_11_11">
    <a:dk1>
      <a:srgbClr val="1A1812"/>
    </a:dk1>
    <a:lt1>
      <a:srgbClr val="FFFFFF"/>
    </a:lt1>
    <a:dk2>
      <a:srgbClr val="FFFFFF"/>
    </a:dk2>
    <a:lt2>
      <a:srgbClr val="5C9A1B"/>
    </a:lt2>
    <a:accent1>
      <a:srgbClr val="5C9A1B"/>
    </a:accent1>
    <a:accent2>
      <a:srgbClr val="1D5B2D"/>
    </a:accent2>
    <a:accent3>
      <a:srgbClr val="1A1812"/>
    </a:accent3>
    <a:accent4>
      <a:srgbClr val="AA005F"/>
    </a:accent4>
    <a:accent5>
      <a:srgbClr val="D5D5D5"/>
    </a:accent5>
    <a:accent6>
      <a:srgbClr val="5C9A1B"/>
    </a:accent6>
    <a:hlink>
      <a:srgbClr val="AA005F"/>
    </a:hlink>
    <a:folHlink>
      <a:srgbClr val="D5D5D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4088</Words>
  <Application>Microsoft Office PowerPoint</Application>
  <PresentationFormat>Custom</PresentationFormat>
  <Paragraphs>1065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Cambria Math</vt:lpstr>
      <vt:lpstr>Domaine Display Bold</vt:lpstr>
      <vt:lpstr>Lucida Grande</vt:lpstr>
      <vt:lpstr>Open Sans</vt:lpstr>
      <vt:lpstr>Open Sans Bold</vt:lpstr>
      <vt:lpstr>Open Sans Light</vt:lpstr>
      <vt:lpstr>Wingdings</vt:lpstr>
      <vt:lpstr>Aetna Violet PPT Template-standard</vt:lpstr>
      <vt:lpstr>1_Aetna Violet PPT Template-standard</vt:lpstr>
      <vt:lpstr>CVS_Health_PPT_Everyday_Standard_Template</vt:lpstr>
      <vt:lpstr>Theme1</vt:lpstr>
      <vt:lpstr>Veteran Predictive Model</vt:lpstr>
      <vt:lpstr>Veteran Predictive Model Frame Work</vt:lpstr>
      <vt:lpstr>Veteran Modeling Strategy</vt:lpstr>
      <vt:lpstr>Veteran Model Performance – Test Dataset</vt:lpstr>
      <vt:lpstr>Top Key Drives to Identify Veterans</vt:lpstr>
      <vt:lpstr>Target Population #1 – Top 3 Deciles (Top 30%)</vt:lpstr>
      <vt:lpstr>Target Population #2 – Predicted Veterans (22%)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APPENDIX</vt:lpstr>
      <vt:lpstr>MAPD Overview</vt:lpstr>
      <vt:lpstr>Confusion Matrix</vt:lpstr>
      <vt:lpstr>Prediction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UAW Vol. Lapse Predictive Model</dc:title>
  <dc:creator>Withers, Ting</dc:creator>
  <cp:lastModifiedBy>Geng, Wei</cp:lastModifiedBy>
  <cp:revision>394</cp:revision>
  <dcterms:created xsi:type="dcterms:W3CDTF">2020-03-05T20:28:56Z</dcterms:created>
  <dcterms:modified xsi:type="dcterms:W3CDTF">2020-10-09T15:37:47Z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iteId">
    <vt:lpwstr>fabb61b8-3afe-4e75-b934-a47f782b8cd7</vt:lpwstr>
  </property>
  <property fmtid="{D5CDD505-2E9C-101B-9397-08002B2CF9AE}" pid="4" name="MSIP_Label_67599526-06ca-49cc-9fa9-5307800a949a_Owner">
    <vt:lpwstr>WithersT1@aetna.com</vt:lpwstr>
  </property>
  <property fmtid="{D5CDD505-2E9C-101B-9397-08002B2CF9AE}" pid="5" name="MSIP_Label_67599526-06ca-49cc-9fa9-5307800a949a_SetDate">
    <vt:lpwstr>2020-03-06T01:29:51.5171950Z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Application">
    <vt:lpwstr>Microsoft Azure Information Protection</vt:lpwstr>
  </property>
  <property fmtid="{D5CDD505-2E9C-101B-9397-08002B2CF9AE}" pid="8" name="MSIP_Label_67599526-06ca-49cc-9fa9-5307800a949a_ActionId">
    <vt:lpwstr>70620a0c-5591-44d8-bec1-0de2d3b135aa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</Properties>
</file>