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8CEEC-792C-47E0-BF4E-B7DC2E20BED7}" type="datetimeFigureOut">
              <a:rPr lang="en-US"/>
              <a:t>1/22/2017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A7B09-B5B2-457D-B5C7-D4544A72637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23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A7B09-B5B2-457D-B5C7-D4544A726371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9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A7B09-B5B2-457D-B5C7-D4544A726371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54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A7B09-B5B2-457D-B5C7-D4544A726371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73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A7B09-B5B2-457D-B5C7-D4544A726371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29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A7B09-B5B2-457D-B5C7-D4544A726371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10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A7B09-B5B2-457D-B5C7-D4544A726371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10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A7B09-B5B2-457D-B5C7-D4544A726371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31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A7B09-B5B2-457D-B5C7-D4544A726371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80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A7B09-B5B2-457D-B5C7-D4544A726371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24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A7B09-B5B2-457D-B5C7-D4544A726371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68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EBEBEB"/>
                </a:solidFill>
                <a:latin typeface="Century Gothic"/>
              </a:rPr>
              <a:t>SciPhi</a:t>
            </a:r>
            <a:r>
              <a:rPr lang="EN-US" dirty="0">
                <a:solidFill>
                  <a:srgbClr val="EBEBEB"/>
                </a:solidFill>
                <a:latin typeface="Century Gothic"/>
              </a:rPr>
              <a:t> – The road to the </a:t>
            </a:r>
            <a:r>
              <a:rPr lang="EN-US" dirty="0" err="1">
                <a:solidFill>
                  <a:srgbClr val="EBEBEB"/>
                </a:solidFill>
                <a:latin typeface="Century Gothic"/>
              </a:rPr>
              <a:t>top500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5700" y="4776788"/>
            <a:ext cx="8824913" cy="134947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‌‌Kurt J. Strosahl (strosahl@jlab.org)</a:t>
            </a:r>
          </a:p>
          <a:p>
            <a:r>
              <a:rPr lang="EN-US" dirty="0">
                <a:solidFill>
                  <a:schemeClr val="tx1"/>
                </a:solidFill>
              </a:rPr>
              <a:t>System Administrator: </a:t>
            </a:r>
            <a:r>
              <a:rPr lang="EN-US" dirty="0" err="1">
                <a:solidFill>
                  <a:schemeClr val="tx1"/>
                </a:solidFill>
              </a:rPr>
              <a:t>Lustre</a:t>
            </a:r>
            <a:r>
              <a:rPr lang="EN-US" dirty="0">
                <a:solidFill>
                  <a:schemeClr val="tx1"/>
                </a:solidFill>
              </a:rPr>
              <a:t>, HPC</a:t>
            </a:r>
          </a:p>
          <a:p>
            <a:r>
              <a:rPr lang="EN-US" dirty="0">
                <a:solidFill>
                  <a:schemeClr val="tx1"/>
                </a:solidFill>
              </a:rPr>
              <a:t>Scientific Computing Group, Thomas Jefferson National Accelerator Facility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encountered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build is more complicated than other builds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entury Gothic"/>
              </a:rPr>
              <a:t>Requires installation of kernel, rebooting, than installation of opa software</a:t>
            </a:r>
          </a:p>
          <a:p>
            <a:r>
              <a:rPr lang="EN-US" sz="1800" dirty="0">
                <a:solidFill>
                  <a:srgbClr val="FFFFFF"/>
                </a:solidFill>
                <a:latin typeface="Century Gothic"/>
              </a:rPr>
              <a:t>On chip memory (MCDRAM) seems to have higher than expected rates of failure.</a:t>
            </a:r>
          </a:p>
          <a:p>
            <a:r>
              <a:rPr lang="EN-US" sz="1800" dirty="0">
                <a:solidFill>
                  <a:srgbClr val="FFFFFF"/>
                </a:solidFill>
                <a:latin typeface="Century Gothic"/>
              </a:rPr>
              <a:t>Initial BIOS did not regulate the fans, instead running them at max speed at all times.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  <a:latin typeface="Century Gothic"/>
              </a:rPr>
              <a:t>Cluster was very noisy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  <a:latin typeface="Century Gothic"/>
              </a:rPr>
              <a:t>BIOS update resolved this issue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  <a:latin typeface="Century Gothic"/>
              </a:rPr>
              <a:t>Update of BIOS was done using Intel provided tool that allowed patching to be done via script submitted through the scheduler</a:t>
            </a:r>
          </a:p>
        </p:txBody>
      </p:sp>
    </p:spTree>
    <p:extLst>
      <p:ext uri="{BB962C8B-B14F-4D97-AF65-F5344CB8AC3E}">
        <p14:creationId xmlns:p14="http://schemas.microsoft.com/office/powerpoint/2010/main" val="1174934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Content Placeholder 3" descr="IMG_20170120_163140450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7322" y="2052638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388807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Thomas Jefferson National Accelerator Facility (JLAB)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Continuous Electron Beam Accelerator Facility</a:t>
            </a:r>
          </a:p>
          <a:p>
            <a:r>
              <a:rPr lang="EN-US" dirty="0"/>
              <a:t>Not a Physicist</a:t>
            </a:r>
          </a:p>
          <a:p>
            <a:r>
              <a:rPr lang="EN-US" dirty="0"/>
              <a:t>Scientific Computing group</a:t>
            </a:r>
          </a:p>
          <a:p>
            <a:pPr lvl="1"/>
            <a:r>
              <a:rPr lang="EN-US" dirty="0"/>
              <a:t>Long term data storage for data produced by the accelerator </a:t>
            </a:r>
          </a:p>
          <a:p>
            <a:pPr lvl="1"/>
            <a:r>
              <a:rPr lang="EN-US" dirty="0"/>
              <a:t>Provide computing power to process the data to physicists working with the lab and the LQCD (lattice quantum chromodynamic) project.</a:t>
            </a:r>
          </a:p>
          <a:p>
            <a:pPr marL="685800" lvl="1" indent="0">
              <a:buNone/>
            </a:pPr>
            <a:endParaRPr lang="EN-US" dirty="0"/>
          </a:p>
          <a:p>
            <a:pPr marL="285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48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BEBEB"/>
                </a:solidFill>
                <a:latin typeface="Century Gothic"/>
              </a:rPr>
              <a:t>What metric does the top500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FLOPS: Floating-point Operations Per Second</a:t>
            </a:r>
          </a:p>
          <a:p>
            <a:r>
              <a:rPr lang="EN-US" dirty="0"/>
              <a:t>Measured using the Linpack benchmark</a:t>
            </a:r>
          </a:p>
          <a:p>
            <a:r>
              <a:rPr lang="EN-US" dirty="0"/>
              <a:t>Our system reached 425.9 TFLOPS/s with 16,896 cores, ranked 397</a:t>
            </a:r>
          </a:p>
          <a:p>
            <a:pPr marL="685800" lvl="1"/>
            <a:r>
              <a:rPr lang="EN-US" dirty="0"/>
              <a:t>Current #1 is at 93,014.6 TFLOPS with 10,649,600 cores</a:t>
            </a:r>
          </a:p>
          <a:p>
            <a:pPr marL="285750"/>
            <a:endParaRPr lang="EN-US" dirty="0"/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63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Knights Landing (KNL) Xeon Phi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Multi Integrated Cores (MIC), first released in 2011</a:t>
            </a:r>
          </a:p>
          <a:p>
            <a:pPr lvl="1"/>
            <a:r>
              <a:rPr lang="EN-US" dirty="0"/>
              <a:t>Each core is individually slower, with performance coming from code parallelization</a:t>
            </a:r>
          </a:p>
          <a:p>
            <a:r>
              <a:rPr lang="EN-US" dirty="0"/>
              <a:t>16GB MCDRAM on-chip</a:t>
            </a:r>
          </a:p>
          <a:p>
            <a:r>
              <a:rPr lang="EN-US" dirty="0"/>
              <a:t>x86 architecture</a:t>
            </a:r>
          </a:p>
          <a:p>
            <a:r>
              <a:rPr lang="EN-US" dirty="0"/>
              <a:t>Configurable</a:t>
            </a:r>
          </a:p>
          <a:p>
            <a:pPr lvl="1"/>
            <a:r>
              <a:rPr lang="EN-US" sz="2000" dirty="0"/>
              <a:t>MCDRAM usage</a:t>
            </a:r>
          </a:p>
          <a:p>
            <a:pPr lvl="2"/>
            <a:r>
              <a:rPr lang="EN-US" sz="1800" dirty="0"/>
              <a:t>Cache / flat</a:t>
            </a:r>
          </a:p>
          <a:p>
            <a:pPr lvl="1"/>
            <a:r>
              <a:rPr lang="EN-US" sz="2000" dirty="0"/>
              <a:t>Cores</a:t>
            </a:r>
          </a:p>
          <a:p>
            <a:pPr lvl="2"/>
            <a:r>
              <a:rPr lang="EN-US" sz="1800" dirty="0"/>
              <a:t>Quad / All2All</a:t>
            </a:r>
          </a:p>
          <a:p>
            <a:pPr lvl="1"/>
            <a:endParaRPr 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5786515" y="2847975"/>
            <a:ext cx="6170613" cy="3970318"/>
          </a:xfrm>
          <a:prstGeom prst="rect">
            <a:avLst/>
          </a:prstGeom>
          <a:solidFill>
            <a:schemeClr val="bg1"/>
          </a:solidFill>
        </p:spPr>
        <p:txBody>
          <a:bodyPr rtlCol="0" anchor="t">
            <a:spAutoFit/>
          </a:bodyPr>
          <a:lstStyle/>
          <a:p>
            <a:r>
              <a:rPr lang="EN-US" sz="1200" dirty="0">
                <a:latin typeface="Century Gothic"/>
              </a:rPr>
              <a:t>~&gt; lscpu</a:t>
            </a:r>
            <a:endParaRPr lang="EN-US" sz="1200" dirty="0">
              <a:solidFill>
                <a:srgbClr val="FFFFFF"/>
              </a:solidFill>
              <a:latin typeface="Century Gothic"/>
            </a:endParaRPr>
          </a:p>
          <a:p>
            <a:r>
              <a:rPr lang="EN-US" sz="1200" dirty="0">
                <a:latin typeface="Century Gothic"/>
              </a:rPr>
              <a:t>Architecture:          x86_64</a:t>
            </a:r>
          </a:p>
          <a:p>
            <a:r>
              <a:rPr lang="EN-US" sz="1200" dirty="0">
                <a:latin typeface="Century Gothic"/>
              </a:rPr>
              <a:t>CPU op-mode(s):        32-bit, 64-bit</a:t>
            </a:r>
          </a:p>
          <a:p>
            <a:r>
              <a:rPr lang="EN-US" sz="1200" dirty="0">
                <a:latin typeface="Century Gothic"/>
              </a:rPr>
              <a:t>Byte </a:t>
            </a:r>
            <a:r>
              <a:rPr lang="EN-US" sz="1200" dirty="0" err="1">
                <a:latin typeface="Century Gothic"/>
              </a:rPr>
              <a:t>Order:            Little</a:t>
            </a:r>
            <a:r>
              <a:rPr lang="EN-US" sz="1200" dirty="0">
                <a:latin typeface="Century Gothic"/>
              </a:rPr>
              <a:t> Endian</a:t>
            </a:r>
          </a:p>
          <a:p>
            <a:r>
              <a:rPr lang="EN-US" sz="1200" dirty="0">
                <a:latin typeface="Century Gothic"/>
              </a:rPr>
              <a:t>CPU(s):                256</a:t>
            </a:r>
          </a:p>
          <a:p>
            <a:r>
              <a:rPr lang="EN-US" sz="1200" dirty="0">
                <a:latin typeface="Century Gothic"/>
              </a:rPr>
              <a:t>On-line CPU(s) list:   0-255</a:t>
            </a:r>
          </a:p>
          <a:p>
            <a:r>
              <a:rPr lang="EN-US" sz="1200" dirty="0">
                <a:latin typeface="Century Gothic"/>
              </a:rPr>
              <a:t>Thread(s) per core:    4</a:t>
            </a:r>
          </a:p>
          <a:p>
            <a:r>
              <a:rPr lang="EN-US" sz="1200" dirty="0">
                <a:latin typeface="Century Gothic"/>
              </a:rPr>
              <a:t>Core(s) per socket:    64</a:t>
            </a:r>
          </a:p>
          <a:p>
            <a:r>
              <a:rPr lang="EN-US" sz="1200" dirty="0">
                <a:latin typeface="Century Gothic"/>
              </a:rPr>
              <a:t>Socket(s):             1</a:t>
            </a:r>
          </a:p>
          <a:p>
            <a:r>
              <a:rPr lang="EN-US" sz="1200" dirty="0">
                <a:latin typeface="Century Gothic"/>
              </a:rPr>
              <a:t>NUMA node(s):          1</a:t>
            </a:r>
          </a:p>
          <a:p>
            <a:r>
              <a:rPr lang="EN-US" sz="1200" dirty="0">
                <a:latin typeface="Century Gothic"/>
              </a:rPr>
              <a:t>Vendor ID:             GenuineIntel</a:t>
            </a:r>
          </a:p>
          <a:p>
            <a:r>
              <a:rPr lang="EN-US" sz="1200" dirty="0">
                <a:latin typeface="Century Gothic"/>
              </a:rPr>
              <a:t>CPU family:            6</a:t>
            </a:r>
          </a:p>
          <a:p>
            <a:r>
              <a:rPr lang="EN-US" sz="1200" dirty="0">
                <a:latin typeface="Century Gothic"/>
              </a:rPr>
              <a:t>Model:                 87</a:t>
            </a:r>
          </a:p>
          <a:p>
            <a:r>
              <a:rPr lang="EN-US" sz="1200" dirty="0">
                <a:latin typeface="Century Gothic"/>
              </a:rPr>
              <a:t>Model </a:t>
            </a:r>
            <a:r>
              <a:rPr lang="EN-US" sz="1200" dirty="0" err="1">
                <a:latin typeface="Century Gothic"/>
              </a:rPr>
              <a:t>name:            Intel</a:t>
            </a:r>
            <a:r>
              <a:rPr lang="EN-US" sz="1200" dirty="0">
                <a:latin typeface="Century Gothic"/>
              </a:rPr>
              <a:t>(R) Xeon Phi(TM) CPU 7230 @ 1.30GHz</a:t>
            </a:r>
          </a:p>
          <a:p>
            <a:r>
              <a:rPr lang="EN-US" sz="1200" dirty="0">
                <a:latin typeface="Century Gothic"/>
              </a:rPr>
              <a:t>Stepping:              1</a:t>
            </a:r>
          </a:p>
          <a:p>
            <a:r>
              <a:rPr lang="EN-US" sz="1200" dirty="0">
                <a:latin typeface="Century Gothic"/>
              </a:rPr>
              <a:t>CPU MHz:               1404.101</a:t>
            </a:r>
          </a:p>
          <a:p>
            <a:r>
              <a:rPr lang="EN-US" sz="1200" dirty="0">
                <a:latin typeface="Century Gothic"/>
              </a:rPr>
              <a:t>BogoMIPS:              2594.02</a:t>
            </a:r>
          </a:p>
          <a:p>
            <a:r>
              <a:rPr lang="EN-US" sz="1200" dirty="0">
                <a:latin typeface="Century Gothic"/>
              </a:rPr>
              <a:t>L1d cache:             32K</a:t>
            </a:r>
          </a:p>
          <a:p>
            <a:r>
              <a:rPr lang="EN-US" sz="1200" dirty="0">
                <a:latin typeface="Century Gothic"/>
              </a:rPr>
              <a:t>L1i cache:             32K</a:t>
            </a:r>
          </a:p>
          <a:p>
            <a:r>
              <a:rPr lang="EN-US" sz="1200" dirty="0">
                <a:latin typeface="Century Gothic"/>
              </a:rPr>
              <a:t>L2 cache:              1024K</a:t>
            </a:r>
          </a:p>
          <a:p>
            <a:r>
              <a:rPr lang="EN-US" sz="1200" dirty="0">
                <a:latin typeface="Century Gothic"/>
              </a:rPr>
              <a:t>NUMA </a:t>
            </a:r>
            <a:r>
              <a:rPr lang="EN-US" sz="1200" dirty="0" err="1">
                <a:latin typeface="Century Gothic"/>
              </a:rPr>
              <a:t>node0</a:t>
            </a:r>
            <a:r>
              <a:rPr lang="EN-US" sz="1200" dirty="0">
                <a:latin typeface="Century Gothic"/>
              </a:rPr>
              <a:t> CPU(s):     0-255</a:t>
            </a:r>
          </a:p>
        </p:txBody>
      </p:sp>
    </p:spTree>
    <p:extLst>
      <p:ext uri="{BB962C8B-B14F-4D97-AF65-F5344CB8AC3E}">
        <p14:creationId xmlns:p14="http://schemas.microsoft.com/office/powerpoint/2010/main" val="169217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KNL cont</a:t>
            </a:r>
          </a:p>
        </p:txBody>
      </p:sp>
      <p:pic>
        <p:nvPicPr>
          <p:cNvPr id="4" name="Content Placeholder 3" descr="intel-knights-landing-overview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1463" y="1223963"/>
            <a:ext cx="9387242" cy="5178680"/>
          </a:xfrm>
        </p:spPr>
      </p:pic>
    </p:spTree>
    <p:extLst>
      <p:ext uri="{BB962C8B-B14F-4D97-AF65-F5344CB8AC3E}">
        <p14:creationId xmlns:p14="http://schemas.microsoft.com/office/powerpoint/2010/main" val="3398010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Compute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 addition to the Xeon Phi processor each of the 264 compute nodes has the following: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entury Gothic"/>
              </a:rPr>
              <a:t>Intel Omnipath Architecture connection</a:t>
            </a:r>
          </a:p>
          <a:p>
            <a:pPr lvl="2"/>
            <a:r>
              <a:rPr lang="EN-US" sz="1800" dirty="0">
                <a:solidFill>
                  <a:srgbClr val="FFFFFF"/>
                </a:solidFill>
                <a:latin typeface="Century Gothic"/>
              </a:rPr>
              <a:t>4 channels at 25 </a:t>
            </a:r>
            <a:r>
              <a:rPr lang="EN-US" sz="1800" dirty="0" err="1">
                <a:solidFill>
                  <a:srgbClr val="FFFFFF"/>
                </a:solidFill>
                <a:latin typeface="Century Gothic"/>
              </a:rPr>
              <a:t>Gb</a:t>
            </a:r>
            <a:r>
              <a:rPr lang="EN-US" sz="1800" dirty="0">
                <a:solidFill>
                  <a:srgbClr val="FFFFFF"/>
                </a:solidFill>
                <a:latin typeface="Century Gothic"/>
              </a:rPr>
              <a:t>/s speed giving a total of 100 </a:t>
            </a:r>
            <a:r>
              <a:rPr lang="EN-US" sz="1800" dirty="0" err="1">
                <a:solidFill>
                  <a:srgbClr val="FFFFFF"/>
                </a:solidFill>
                <a:latin typeface="Century Gothic"/>
              </a:rPr>
              <a:t>Gb</a:t>
            </a:r>
            <a:r>
              <a:rPr lang="EN-US" sz="1800" dirty="0">
                <a:solidFill>
                  <a:srgbClr val="FFFFFF"/>
                </a:solidFill>
                <a:latin typeface="Century Gothic"/>
              </a:rPr>
              <a:t>/s</a:t>
            </a:r>
          </a:p>
          <a:p>
            <a:pPr lvl="2"/>
            <a:r>
              <a:rPr lang="EN-US" sz="1800" dirty="0">
                <a:solidFill>
                  <a:srgbClr val="FFFFFF"/>
                </a:solidFill>
                <a:latin typeface="Century Gothic"/>
              </a:rPr>
              <a:t>Comparable to EDR </a:t>
            </a:r>
            <a:r>
              <a:rPr lang="EN-US" sz="1800" dirty="0" err="1">
                <a:solidFill>
                  <a:srgbClr val="FFFFFF"/>
                </a:solidFill>
                <a:latin typeface="Century Gothic"/>
              </a:rPr>
              <a:t>Infiniband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latin typeface="Century Gothic"/>
              </a:rPr>
              <a:t>Intel Motherboard, providing direct access to OPA interface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latin typeface="Century Gothic"/>
              </a:rPr>
              <a:t>96GB of RAM</a:t>
            </a:r>
            <a:endParaRPr lang="EN-US" sz="2000" dirty="0">
              <a:latin typeface="Century Gothic"/>
            </a:endParaRPr>
          </a:p>
          <a:p>
            <a:pPr lvl="1"/>
            <a:r>
              <a:rPr lang="EN-US" sz="2000" dirty="0">
                <a:latin typeface="Century Gothic"/>
              </a:rPr>
              <a:t>1TB Hard disk</a:t>
            </a:r>
          </a:p>
          <a:p>
            <a:pPr lvl="1"/>
            <a:r>
              <a:rPr lang="EN-US" sz="2000" dirty="0">
                <a:latin typeface="Century Gothic"/>
              </a:rPr>
              <a:t> Runs CentOS 7.2 with a custom kernel provided by Intel</a:t>
            </a:r>
          </a:p>
          <a:p>
            <a:pPr lvl="1"/>
            <a:r>
              <a:rPr lang="EN-US" sz="2000" dirty="0">
                <a:latin typeface="Century Gothic"/>
              </a:rPr>
              <a:t>Is a blade in a chassis of 4 nodes.</a:t>
            </a:r>
          </a:p>
        </p:txBody>
      </p:sp>
    </p:spTree>
    <p:extLst>
      <p:ext uri="{BB962C8B-B14F-4D97-AF65-F5344CB8AC3E}">
        <p14:creationId xmlns:p14="http://schemas.microsoft.com/office/powerpoint/2010/main" val="104252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067" y="447675"/>
            <a:ext cx="9404723" cy="1400530"/>
          </a:xfrm>
        </p:spPr>
        <p:txBody>
          <a:bodyPr/>
          <a:lstStyle/>
          <a:p>
            <a:r>
              <a:rPr lang="EN-US" dirty="0"/>
              <a:t>Building the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Physical installation provided by vendor (Koi Computing)</a:t>
            </a:r>
          </a:p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Basic Build on a test system (install OS, basic network configuration)</a:t>
            </a:r>
          </a:p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Work with Intel support to get correct kernel, drivers, bios</a:t>
            </a:r>
          </a:p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Configure a single compute node.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entury Gothic"/>
              </a:rPr>
              <a:t>Network drivers, configuration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entury Gothic"/>
              </a:rPr>
              <a:t>Kernel and software (</a:t>
            </a:r>
            <a:r>
              <a:rPr lang="EN-US" dirty="0" err="1">
                <a:solidFill>
                  <a:srgbClr val="FFFFFF"/>
                </a:solidFill>
                <a:latin typeface="Century Gothic"/>
              </a:rPr>
              <a:t>xppsl</a:t>
            </a:r>
            <a:r>
              <a:rPr lang="EN-US" dirty="0">
                <a:solidFill>
                  <a:srgbClr val="FFFFFF"/>
                </a:solidFill>
                <a:latin typeface="Century Gothic"/>
              </a:rPr>
              <a:t> stack)</a:t>
            </a:r>
          </a:p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Use configuration management software to build entire cluster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entury Gothic"/>
              </a:rPr>
              <a:t>We used the Salt Stack, but any CM software can do it.</a:t>
            </a:r>
          </a:p>
          <a:p>
            <a:endParaRPr lang="EN-US" dirty="0">
              <a:solidFill>
                <a:srgbClr val="FFFFFF"/>
              </a:solidFill>
              <a:latin typeface="Century Gothic"/>
            </a:endParaRPr>
          </a:p>
          <a:p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52481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GPUs, the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Provide custom hardware for performing matrix operations</a:t>
            </a:r>
          </a:p>
          <a:p>
            <a:r>
              <a:rPr lang="EN-US" dirty="0"/>
              <a:t>Are very fast, for certain types of problems</a:t>
            </a:r>
          </a:p>
          <a:p>
            <a:r>
              <a:rPr lang="EN-US" dirty="0"/>
              <a:t>Have a high power consumption, and a high heat output</a:t>
            </a:r>
          </a:p>
          <a:p>
            <a:r>
              <a:rPr lang="EN-US" dirty="0"/>
              <a:t>Require specialized code (CUDA)</a:t>
            </a:r>
          </a:p>
        </p:txBody>
      </p:sp>
    </p:spTree>
    <p:extLst>
      <p:ext uri="{BB962C8B-B14F-4D97-AF65-F5344CB8AC3E}">
        <p14:creationId xmlns:p14="http://schemas.microsoft.com/office/powerpoint/2010/main" val="3876045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System shared among a number of different projects (torque PBS and Maui scheduler manages)</a:t>
            </a:r>
          </a:p>
          <a:p>
            <a:r>
              <a:rPr lang="EN-US" dirty="0"/>
              <a:t>Users have access to a compiler suite from Intel with advanced debugging and optimization tools</a:t>
            </a:r>
          </a:p>
          <a:p>
            <a:r>
              <a:rPr lang="EN-US" dirty="0"/>
              <a:t>System has access to a 2.3PB file system to enable transfer and storage of large data sets</a:t>
            </a:r>
          </a:p>
          <a:p>
            <a:r>
              <a:rPr lang="EN-US" dirty="0"/>
              <a:t>Has had near 100% utilization since going into production in October</a:t>
            </a:r>
          </a:p>
        </p:txBody>
      </p:sp>
    </p:spTree>
    <p:extLst>
      <p:ext uri="{BB962C8B-B14F-4D97-AF65-F5344CB8AC3E}">
        <p14:creationId xmlns:p14="http://schemas.microsoft.com/office/powerpoint/2010/main" val="2745306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</vt:lpstr>
      <vt:lpstr>SciPhi – The road to the top500</vt:lpstr>
      <vt:lpstr>Thomas Jefferson National Accelerator Facility (JLAB)</vt:lpstr>
      <vt:lpstr>What metric does the top500 use</vt:lpstr>
      <vt:lpstr>Knights Landing (KNL) Xeon Phi</vt:lpstr>
      <vt:lpstr>KNL cont</vt:lpstr>
      <vt:lpstr>The Compute node</vt:lpstr>
      <vt:lpstr>Building the cluster</vt:lpstr>
      <vt:lpstr>GPUs, the competition</vt:lpstr>
      <vt:lpstr>Production Use</vt:lpstr>
      <vt:lpstr>Issues encountered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14</cp:revision>
  <dcterms:created xsi:type="dcterms:W3CDTF">2014-09-12T17:24:29Z</dcterms:created>
  <dcterms:modified xsi:type="dcterms:W3CDTF">2017-01-22T01:02:08Z</dcterms:modified>
</cp:coreProperties>
</file>