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5F5F"/>
    <a:srgbClr val="5FD3B8"/>
    <a:srgbClr val="2CD490"/>
    <a:srgbClr val="2E9EAC"/>
    <a:srgbClr val="BD253B"/>
    <a:srgbClr val="D45F6F"/>
    <a:srgbClr val="D9E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55616" autoAdjust="0"/>
  </p:normalViewPr>
  <p:slideViewPr>
    <p:cSldViewPr snapToGrid="0">
      <p:cViewPr varScale="1">
        <p:scale>
          <a:sx n="36" d="100"/>
          <a:sy n="36" d="100"/>
        </p:scale>
        <p:origin x="96" y="48"/>
      </p:cViewPr>
      <p:guideLst/>
    </p:cSldViewPr>
  </p:slideViewPr>
  <p:notesTextViewPr>
    <p:cViewPr>
      <p:scale>
        <a:sx n="1" d="1"/>
        <a:sy n="1" d="1"/>
      </p:scale>
      <p:origin x="0" y="-44"/>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B48BB-07C4-4914-8FD8-76E9AE294E4A}" type="datetimeFigureOut">
              <a:rPr kumimoji="1" lang="ja-JP" altLang="en-US" smtClean="0"/>
              <a:t>2022/10/13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2E849-D0F4-45F3-AF5E-F0C6449B3DC5}" type="slidenum">
              <a:rPr kumimoji="1" lang="ja-JP" altLang="en-US" smtClean="0"/>
              <a:t>‹#›</a:t>
            </a:fld>
            <a:endParaRPr kumimoji="1" lang="ja-JP" altLang="en-US"/>
          </a:p>
        </p:txBody>
      </p:sp>
    </p:spTree>
    <p:extLst>
      <p:ext uri="{BB962C8B-B14F-4D97-AF65-F5344CB8AC3E}">
        <p14:creationId xmlns:p14="http://schemas.microsoft.com/office/powerpoint/2010/main" val="17379023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・テーマ</a:t>
            </a:r>
            <a:endParaRPr kumimoji="1" lang="en-US" altLang="ja-JP" dirty="0"/>
          </a:p>
          <a:p>
            <a:r>
              <a:rPr kumimoji="1" lang="ja-JP" altLang="en-US" dirty="0"/>
              <a:t>・最近オンライン上で講義資料がみられることが増加</a:t>
            </a:r>
            <a:endParaRPr kumimoji="1" lang="en-US" altLang="ja-JP" dirty="0"/>
          </a:p>
          <a:p>
            <a:r>
              <a:rPr kumimoji="1" lang="ja-JP" altLang="en-US" dirty="0"/>
              <a:t>・閲覧データが得られる</a:t>
            </a:r>
            <a:endParaRPr kumimoji="1" lang="en-US" altLang="ja-JP" dirty="0"/>
          </a:p>
          <a:p>
            <a:r>
              <a:rPr kumimoji="1" lang="ja-JP" altLang="en-US" dirty="0"/>
              <a:t>・そこで行動から理解度推定をしたい</a:t>
            </a:r>
            <a:endParaRPr kumimoji="1" lang="en-US" altLang="ja-JP" dirty="0"/>
          </a:p>
          <a:p>
            <a:r>
              <a:rPr kumimoji="1" lang="ja-JP" altLang="en-US" dirty="0"/>
              <a:t>・はやい段階でアプローチできる</a:t>
            </a:r>
            <a:endParaRPr kumimoji="1" lang="en-US" altLang="ja-JP" dirty="0"/>
          </a:p>
          <a:p>
            <a:r>
              <a:rPr kumimoji="1" lang="ja-JP" altLang="en-US" dirty="0"/>
              <a:t>・今回は理解度推定を点数予測として扱っている</a:t>
            </a:r>
            <a:endParaRPr kumimoji="1" lang="en-US" altLang="ja-JP" dirty="0"/>
          </a:p>
          <a:p>
            <a:r>
              <a:rPr kumimoji="1" lang="ja-JP" altLang="en-US" dirty="0"/>
              <a:t>・今までも閲覧データでの予測はされてきた</a:t>
            </a:r>
            <a:endParaRPr kumimoji="1" lang="en-US" altLang="ja-JP" dirty="0"/>
          </a:p>
          <a:p>
            <a:r>
              <a:rPr kumimoji="1" lang="ja-JP" altLang="en-US"/>
              <a:t>・本研究はコンテンツ内容を使用</a:t>
            </a:r>
            <a:endParaRPr kumimoji="1" lang="en-US" altLang="ja-JP" dirty="0"/>
          </a:p>
          <a:p>
            <a:endParaRPr kumimoji="1" lang="en-US" altLang="ja-JP" dirty="0"/>
          </a:p>
          <a:p>
            <a:endParaRPr kumimoji="1" lang="en-US" altLang="ja-JP" dirty="0"/>
          </a:p>
          <a:p>
            <a:endParaRPr kumimoji="1" lang="en-US" altLang="ja-JP" dirty="0"/>
          </a:p>
          <a:p>
            <a:r>
              <a:rPr kumimoji="1" lang="ja-JP" altLang="en-US" dirty="0"/>
              <a:t>私は「電子教材の閲覧データとコンテンツ内容を用いた点数予測」というテーマで研究を行っています。最近学校の講義ではオンライン上で講義資料が閲覧できる機能が使われることが増えてきました。そして、そこからどのタイミングでどの学生がどのような行動を行ったかというような詳細な閲覧データの取得が可能になっています。</a:t>
            </a:r>
            <a:endParaRPr kumimoji="1" lang="en-US" altLang="ja-JP" dirty="0"/>
          </a:p>
          <a:p>
            <a:r>
              <a:rPr kumimoji="1" lang="ja-JP" altLang="en-US" dirty="0"/>
              <a:t>そこで私は閲覧データから得られる学生の行動から教材の理解度が推定できれば、小テストや定期テストの前の早い段階で学生に「ここ苦手なんじゃない」とかのアプローチができ、学生の成績</a:t>
            </a:r>
            <a:r>
              <a:rPr kumimoji="1" lang="en-US" altLang="ja-JP" dirty="0"/>
              <a:t>UP</a:t>
            </a:r>
            <a:r>
              <a:rPr kumimoji="1" lang="ja-JP" altLang="en-US" dirty="0"/>
              <a:t>（教材のより深い理解）に繋がるのではないかと考えこの研究を行っています。</a:t>
            </a:r>
            <a:endParaRPr kumimoji="1" lang="en-US" altLang="ja-JP" dirty="0"/>
          </a:p>
          <a:p>
            <a:endParaRPr kumimoji="1" lang="en-US" altLang="ja-JP" dirty="0"/>
          </a:p>
          <a:p>
            <a:r>
              <a:rPr kumimoji="1" lang="ja-JP" altLang="en-US" dirty="0"/>
              <a:t>既存研究では閲覧データのみを使用した点数予測はされてきましたが、本研究ではコンテンツ内容も含めて点数予測を行い</a:t>
            </a:r>
            <a:endParaRPr kumimoji="1" lang="en-US" altLang="ja-JP" dirty="0"/>
          </a:p>
          <a:p>
            <a:endParaRPr kumimoji="1" lang="en-US" altLang="ja-JP" dirty="0"/>
          </a:p>
          <a:p>
            <a:endParaRPr kumimoji="1" lang="en-US" altLang="ja-JP" dirty="0"/>
          </a:p>
          <a:p>
            <a:r>
              <a:rPr kumimoji="1" lang="ja-JP" altLang="en-US" dirty="0"/>
              <a:t>コンテンツの情報を使いたい</a:t>
            </a:r>
            <a:endParaRPr kumimoji="1" lang="en-US" altLang="ja-JP" dirty="0"/>
          </a:p>
          <a:p>
            <a:r>
              <a:rPr kumimoji="1" lang="ja-JP" altLang="en-US" dirty="0"/>
              <a:t>なんでコンテンツ含めたほうがいい？具体的な例</a:t>
            </a:r>
          </a:p>
        </p:txBody>
      </p:sp>
      <p:sp>
        <p:nvSpPr>
          <p:cNvPr id="4" name="スライド番号プレースホルダー 3"/>
          <p:cNvSpPr>
            <a:spLocks noGrp="1"/>
          </p:cNvSpPr>
          <p:nvPr>
            <p:ph type="sldNum" sz="quarter" idx="5"/>
          </p:nvPr>
        </p:nvSpPr>
        <p:spPr/>
        <p:txBody>
          <a:bodyPr/>
          <a:lstStyle/>
          <a:p>
            <a:fld id="{7CF2E849-D0F4-45F3-AF5E-F0C6449B3DC5}" type="slidenum">
              <a:rPr kumimoji="1" lang="ja-JP" altLang="en-US" smtClean="0"/>
              <a:t>1</a:t>
            </a:fld>
            <a:endParaRPr kumimoji="1" lang="ja-JP" altLang="en-US"/>
          </a:p>
        </p:txBody>
      </p:sp>
    </p:spTree>
    <p:extLst>
      <p:ext uri="{BB962C8B-B14F-4D97-AF65-F5344CB8AC3E}">
        <p14:creationId xmlns:p14="http://schemas.microsoft.com/office/powerpoint/2010/main" val="268762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3AB9F-8BB7-0534-7A7E-88F2B392DC3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E26156A-9AE8-3C3F-D940-4E3380EBB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B0D474E-A119-6ADA-AE81-46F740A0B07F}"/>
              </a:ext>
            </a:extLst>
          </p:cNvPr>
          <p:cNvSpPr>
            <a:spLocks noGrp="1"/>
          </p:cNvSpPr>
          <p:nvPr>
            <p:ph type="dt" sz="half" idx="10"/>
          </p:nvPr>
        </p:nvSpPr>
        <p:spPr/>
        <p:txBody>
          <a:bodyPr/>
          <a:lstStyle/>
          <a:p>
            <a:fld id="{937B4AD3-F381-466F-92BB-F5BC7BBC51DF}" type="datetimeFigureOut">
              <a:rPr kumimoji="1" lang="ja-JP" altLang="en-US" smtClean="0"/>
              <a:t>2022/10/13</a:t>
            </a:fld>
            <a:endParaRPr kumimoji="1" lang="ja-JP" altLang="en-US"/>
          </a:p>
        </p:txBody>
      </p:sp>
      <p:sp>
        <p:nvSpPr>
          <p:cNvPr id="5" name="フッター プレースホルダー 4">
            <a:extLst>
              <a:ext uri="{FF2B5EF4-FFF2-40B4-BE49-F238E27FC236}">
                <a16:creationId xmlns:a16="http://schemas.microsoft.com/office/drawing/2014/main" id="{261B8149-3217-5E39-FA2C-80C5FE5B11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A1D5DD-56B4-7634-734C-3B122E2D22C5}"/>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58658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DDF86-CAD4-9DDE-752D-D9F064582BA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F32F81-73FA-99A4-181D-BBD8F5E60A4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CE7B4C-079B-BD94-4580-59C0A4F9194B}"/>
              </a:ext>
            </a:extLst>
          </p:cNvPr>
          <p:cNvSpPr>
            <a:spLocks noGrp="1"/>
          </p:cNvSpPr>
          <p:nvPr>
            <p:ph type="dt" sz="half" idx="10"/>
          </p:nvPr>
        </p:nvSpPr>
        <p:spPr/>
        <p:txBody>
          <a:bodyPr/>
          <a:lstStyle/>
          <a:p>
            <a:fld id="{937B4AD3-F381-466F-92BB-F5BC7BBC51DF}" type="datetimeFigureOut">
              <a:rPr kumimoji="1" lang="ja-JP" altLang="en-US" smtClean="0"/>
              <a:t>2022/10/13</a:t>
            </a:fld>
            <a:endParaRPr kumimoji="1" lang="ja-JP" altLang="en-US"/>
          </a:p>
        </p:txBody>
      </p:sp>
      <p:sp>
        <p:nvSpPr>
          <p:cNvPr id="5" name="フッター プレースホルダー 4">
            <a:extLst>
              <a:ext uri="{FF2B5EF4-FFF2-40B4-BE49-F238E27FC236}">
                <a16:creationId xmlns:a16="http://schemas.microsoft.com/office/drawing/2014/main" id="{C44E3172-DF72-2A12-BCDD-5E52EAA662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B1CDD6-70B3-468F-16EF-61D31331F80A}"/>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95185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6B8BC5A-2102-13C7-B845-5115F5A128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233F4B-43B7-D7A1-20FB-BD566B144A9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D62504-BE88-A81C-8502-5E1C990C03FF}"/>
              </a:ext>
            </a:extLst>
          </p:cNvPr>
          <p:cNvSpPr>
            <a:spLocks noGrp="1"/>
          </p:cNvSpPr>
          <p:nvPr>
            <p:ph type="dt" sz="half" idx="10"/>
          </p:nvPr>
        </p:nvSpPr>
        <p:spPr/>
        <p:txBody>
          <a:bodyPr/>
          <a:lstStyle/>
          <a:p>
            <a:fld id="{937B4AD3-F381-466F-92BB-F5BC7BBC51DF}" type="datetimeFigureOut">
              <a:rPr kumimoji="1" lang="ja-JP" altLang="en-US" smtClean="0"/>
              <a:t>2022/10/13</a:t>
            </a:fld>
            <a:endParaRPr kumimoji="1" lang="ja-JP" altLang="en-US"/>
          </a:p>
        </p:txBody>
      </p:sp>
      <p:sp>
        <p:nvSpPr>
          <p:cNvPr id="5" name="フッター プレースホルダー 4">
            <a:extLst>
              <a:ext uri="{FF2B5EF4-FFF2-40B4-BE49-F238E27FC236}">
                <a16:creationId xmlns:a16="http://schemas.microsoft.com/office/drawing/2014/main" id="{C51280E9-3C25-0295-3409-BFADE36548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822FFA-6D40-D5A4-C8FE-C19A288AAF5F}"/>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52645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B52AE9-9058-1BD3-3593-4648A880256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B4DA55-E721-DD8C-AF81-3A10DA963A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B8483D-A08B-CDED-391B-92E253D91DC1}"/>
              </a:ext>
            </a:extLst>
          </p:cNvPr>
          <p:cNvSpPr>
            <a:spLocks noGrp="1"/>
          </p:cNvSpPr>
          <p:nvPr>
            <p:ph type="dt" sz="half" idx="10"/>
          </p:nvPr>
        </p:nvSpPr>
        <p:spPr/>
        <p:txBody>
          <a:bodyPr/>
          <a:lstStyle/>
          <a:p>
            <a:fld id="{937B4AD3-F381-466F-92BB-F5BC7BBC51DF}" type="datetimeFigureOut">
              <a:rPr kumimoji="1" lang="ja-JP" altLang="en-US" smtClean="0"/>
              <a:t>2022/10/13</a:t>
            </a:fld>
            <a:endParaRPr kumimoji="1" lang="ja-JP" altLang="en-US"/>
          </a:p>
        </p:txBody>
      </p:sp>
      <p:sp>
        <p:nvSpPr>
          <p:cNvPr id="5" name="フッター プレースホルダー 4">
            <a:extLst>
              <a:ext uri="{FF2B5EF4-FFF2-40B4-BE49-F238E27FC236}">
                <a16:creationId xmlns:a16="http://schemas.microsoft.com/office/drawing/2014/main" id="{53408216-4269-E184-7838-BC8ED3B6DD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760D25-0F91-C357-68BB-4A97E5EB5677}"/>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64418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407B8-5280-5876-B631-2A87AC9ED4D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BA6825-9882-49F0-357E-AB4DE115AD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D91AE6-ACEE-E2BB-96A9-A74EC3A6921B}"/>
              </a:ext>
            </a:extLst>
          </p:cNvPr>
          <p:cNvSpPr>
            <a:spLocks noGrp="1"/>
          </p:cNvSpPr>
          <p:nvPr>
            <p:ph type="dt" sz="half" idx="10"/>
          </p:nvPr>
        </p:nvSpPr>
        <p:spPr/>
        <p:txBody>
          <a:bodyPr/>
          <a:lstStyle/>
          <a:p>
            <a:fld id="{937B4AD3-F381-466F-92BB-F5BC7BBC51DF}" type="datetimeFigureOut">
              <a:rPr kumimoji="1" lang="ja-JP" altLang="en-US" smtClean="0"/>
              <a:t>2022/10/13</a:t>
            </a:fld>
            <a:endParaRPr kumimoji="1" lang="ja-JP" altLang="en-US"/>
          </a:p>
        </p:txBody>
      </p:sp>
      <p:sp>
        <p:nvSpPr>
          <p:cNvPr id="5" name="フッター プレースホルダー 4">
            <a:extLst>
              <a:ext uri="{FF2B5EF4-FFF2-40B4-BE49-F238E27FC236}">
                <a16:creationId xmlns:a16="http://schemas.microsoft.com/office/drawing/2014/main" id="{37555236-3558-510D-C1BC-DF153A447F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8BA033-9E24-DA81-D090-B560EC4A7A38}"/>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02819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0F90F8-60B6-D323-D758-92EBB9924D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0E6F63-6723-7979-0043-2CA053BA54F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E3E656C-04B1-D40E-0A80-F6CDE4F353D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AF7D38E-ED3E-0952-2B3D-5DAAF2293719}"/>
              </a:ext>
            </a:extLst>
          </p:cNvPr>
          <p:cNvSpPr>
            <a:spLocks noGrp="1"/>
          </p:cNvSpPr>
          <p:nvPr>
            <p:ph type="dt" sz="half" idx="10"/>
          </p:nvPr>
        </p:nvSpPr>
        <p:spPr/>
        <p:txBody>
          <a:bodyPr/>
          <a:lstStyle/>
          <a:p>
            <a:fld id="{937B4AD3-F381-466F-92BB-F5BC7BBC51DF}" type="datetimeFigureOut">
              <a:rPr kumimoji="1" lang="ja-JP" altLang="en-US" smtClean="0"/>
              <a:t>2022/10/13</a:t>
            </a:fld>
            <a:endParaRPr kumimoji="1" lang="ja-JP" altLang="en-US"/>
          </a:p>
        </p:txBody>
      </p:sp>
      <p:sp>
        <p:nvSpPr>
          <p:cNvPr id="6" name="フッター プレースホルダー 5">
            <a:extLst>
              <a:ext uri="{FF2B5EF4-FFF2-40B4-BE49-F238E27FC236}">
                <a16:creationId xmlns:a16="http://schemas.microsoft.com/office/drawing/2014/main" id="{3360C504-64CD-E2FA-7679-E191E0CDB5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9E70F8-528E-AA91-765B-8EF5F9B72F8B}"/>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2901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56780-76D5-BAB1-C122-B72CD1A405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D669D7-7FB1-8CC8-2D1F-025FE9BE9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DD0B615-C781-E843-5135-5FFF8B6555A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4B348C9-581B-47B3-9F50-47EC7300F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0ECAD06-D6CC-639A-C7DE-1DBCE187837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FC0AB70-0787-6EBC-1DC0-20E5DDACEDC7}"/>
              </a:ext>
            </a:extLst>
          </p:cNvPr>
          <p:cNvSpPr>
            <a:spLocks noGrp="1"/>
          </p:cNvSpPr>
          <p:nvPr>
            <p:ph type="dt" sz="half" idx="10"/>
          </p:nvPr>
        </p:nvSpPr>
        <p:spPr/>
        <p:txBody>
          <a:bodyPr/>
          <a:lstStyle/>
          <a:p>
            <a:fld id="{937B4AD3-F381-466F-92BB-F5BC7BBC51DF}" type="datetimeFigureOut">
              <a:rPr kumimoji="1" lang="ja-JP" altLang="en-US" smtClean="0"/>
              <a:t>2022/10/13</a:t>
            </a:fld>
            <a:endParaRPr kumimoji="1" lang="ja-JP" altLang="en-US"/>
          </a:p>
        </p:txBody>
      </p:sp>
      <p:sp>
        <p:nvSpPr>
          <p:cNvPr id="8" name="フッター プレースホルダー 7">
            <a:extLst>
              <a:ext uri="{FF2B5EF4-FFF2-40B4-BE49-F238E27FC236}">
                <a16:creationId xmlns:a16="http://schemas.microsoft.com/office/drawing/2014/main" id="{F6FF3469-846A-52E3-05E1-4BC89E81A9B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166D6BA-64EB-3BEA-02D0-0C4ADBEF28D7}"/>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235540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CBB1F-63DC-D7F4-9765-AAF633D6E98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3DCE012-E35B-8526-52A6-6D878E4735AD}"/>
              </a:ext>
            </a:extLst>
          </p:cNvPr>
          <p:cNvSpPr>
            <a:spLocks noGrp="1"/>
          </p:cNvSpPr>
          <p:nvPr>
            <p:ph type="dt" sz="half" idx="10"/>
          </p:nvPr>
        </p:nvSpPr>
        <p:spPr/>
        <p:txBody>
          <a:bodyPr/>
          <a:lstStyle/>
          <a:p>
            <a:fld id="{937B4AD3-F381-466F-92BB-F5BC7BBC51DF}" type="datetimeFigureOut">
              <a:rPr kumimoji="1" lang="ja-JP" altLang="en-US" smtClean="0"/>
              <a:t>2022/10/13</a:t>
            </a:fld>
            <a:endParaRPr kumimoji="1" lang="ja-JP" altLang="en-US"/>
          </a:p>
        </p:txBody>
      </p:sp>
      <p:sp>
        <p:nvSpPr>
          <p:cNvPr id="4" name="フッター プレースホルダー 3">
            <a:extLst>
              <a:ext uri="{FF2B5EF4-FFF2-40B4-BE49-F238E27FC236}">
                <a16:creationId xmlns:a16="http://schemas.microsoft.com/office/drawing/2014/main" id="{D71AA849-BD4C-C7AB-D6F3-4C79132B80F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45D7D7F-1F5C-D12C-8F8B-26914EA40316}"/>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90320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6FB48E7-E3CF-CC93-0B37-EF103B24270A}"/>
              </a:ext>
            </a:extLst>
          </p:cNvPr>
          <p:cNvSpPr>
            <a:spLocks noGrp="1"/>
          </p:cNvSpPr>
          <p:nvPr>
            <p:ph type="dt" sz="half" idx="10"/>
          </p:nvPr>
        </p:nvSpPr>
        <p:spPr/>
        <p:txBody>
          <a:bodyPr/>
          <a:lstStyle/>
          <a:p>
            <a:fld id="{937B4AD3-F381-466F-92BB-F5BC7BBC51DF}" type="datetimeFigureOut">
              <a:rPr kumimoji="1" lang="ja-JP" altLang="en-US" smtClean="0"/>
              <a:t>2022/10/13</a:t>
            </a:fld>
            <a:endParaRPr kumimoji="1" lang="ja-JP" altLang="en-US"/>
          </a:p>
        </p:txBody>
      </p:sp>
      <p:sp>
        <p:nvSpPr>
          <p:cNvPr id="3" name="フッター プレースホルダー 2">
            <a:extLst>
              <a:ext uri="{FF2B5EF4-FFF2-40B4-BE49-F238E27FC236}">
                <a16:creationId xmlns:a16="http://schemas.microsoft.com/office/drawing/2014/main" id="{2485EC87-6076-AE1E-360D-C5A505E17D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62E8BF-2702-05D5-7AB9-607756368F20}"/>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30977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0E346-23C1-EEEB-9454-9AE3BEC7AFF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4774FD-3021-FDE3-220E-233ED9163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565C958-EDD3-D919-2D10-9EFB624C5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7968C9-E644-18A8-A588-52FD4191EBAE}"/>
              </a:ext>
            </a:extLst>
          </p:cNvPr>
          <p:cNvSpPr>
            <a:spLocks noGrp="1"/>
          </p:cNvSpPr>
          <p:nvPr>
            <p:ph type="dt" sz="half" idx="10"/>
          </p:nvPr>
        </p:nvSpPr>
        <p:spPr/>
        <p:txBody>
          <a:bodyPr/>
          <a:lstStyle/>
          <a:p>
            <a:fld id="{937B4AD3-F381-466F-92BB-F5BC7BBC51DF}" type="datetimeFigureOut">
              <a:rPr kumimoji="1" lang="ja-JP" altLang="en-US" smtClean="0"/>
              <a:t>2022/10/13</a:t>
            </a:fld>
            <a:endParaRPr kumimoji="1" lang="ja-JP" altLang="en-US"/>
          </a:p>
        </p:txBody>
      </p:sp>
      <p:sp>
        <p:nvSpPr>
          <p:cNvPr id="6" name="フッター プレースホルダー 5">
            <a:extLst>
              <a:ext uri="{FF2B5EF4-FFF2-40B4-BE49-F238E27FC236}">
                <a16:creationId xmlns:a16="http://schemas.microsoft.com/office/drawing/2014/main" id="{2DB76497-25D1-B75F-FD77-E028FF52BE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732B8D-4684-5EDB-7504-469AB9685914}"/>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76045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C06567-8B54-B817-2F2D-CB84F3AE3E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ADAE5A-2214-1ECE-7244-6584892DC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5E81A4-495B-2BB9-223C-BBC71A81E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6996A01-5DBE-20AB-0DB5-6575E564C1CF}"/>
              </a:ext>
            </a:extLst>
          </p:cNvPr>
          <p:cNvSpPr>
            <a:spLocks noGrp="1"/>
          </p:cNvSpPr>
          <p:nvPr>
            <p:ph type="dt" sz="half" idx="10"/>
          </p:nvPr>
        </p:nvSpPr>
        <p:spPr/>
        <p:txBody>
          <a:bodyPr/>
          <a:lstStyle/>
          <a:p>
            <a:fld id="{937B4AD3-F381-466F-92BB-F5BC7BBC51DF}" type="datetimeFigureOut">
              <a:rPr kumimoji="1" lang="ja-JP" altLang="en-US" smtClean="0"/>
              <a:t>2022/10/13</a:t>
            </a:fld>
            <a:endParaRPr kumimoji="1" lang="ja-JP" altLang="en-US"/>
          </a:p>
        </p:txBody>
      </p:sp>
      <p:sp>
        <p:nvSpPr>
          <p:cNvPr id="6" name="フッター プレースホルダー 5">
            <a:extLst>
              <a:ext uri="{FF2B5EF4-FFF2-40B4-BE49-F238E27FC236}">
                <a16:creationId xmlns:a16="http://schemas.microsoft.com/office/drawing/2014/main" id="{E11D9D9F-61FA-A948-2E08-683674471E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00FDC3-D304-4AA6-C47C-6E2D6304C2D4}"/>
              </a:ext>
            </a:extLst>
          </p:cNvPr>
          <p:cNvSpPr>
            <a:spLocks noGrp="1"/>
          </p:cNvSpPr>
          <p:nvPr>
            <p:ph type="sldNum" sz="quarter" idx="12"/>
          </p:nvPr>
        </p:nvSpPr>
        <p:spPr/>
        <p:txBody>
          <a:body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13601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7F1C6FF-3669-8425-9953-0C3FF2665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E145C6-A9C2-877D-C3A9-EF4F2CD44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76D84D-1467-3BE6-6C01-55CCF9C835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B4AD3-F381-466F-92BB-F5BC7BBC51DF}" type="datetimeFigureOut">
              <a:rPr kumimoji="1" lang="ja-JP" altLang="en-US" smtClean="0"/>
              <a:t>2022/10/13</a:t>
            </a:fld>
            <a:endParaRPr kumimoji="1" lang="ja-JP" altLang="en-US"/>
          </a:p>
        </p:txBody>
      </p:sp>
      <p:sp>
        <p:nvSpPr>
          <p:cNvPr id="5" name="フッター プレースホルダー 4">
            <a:extLst>
              <a:ext uri="{FF2B5EF4-FFF2-40B4-BE49-F238E27FC236}">
                <a16:creationId xmlns:a16="http://schemas.microsoft.com/office/drawing/2014/main" id="{C2F5C2C8-832E-31E2-68EE-49644875D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731478D-0C97-F0D4-C301-F3905C081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D32D7-C9F2-4638-8646-0FBFAA42ADE5}" type="slidenum">
              <a:rPr kumimoji="1" lang="ja-JP" altLang="en-US" smtClean="0"/>
              <a:t>‹#›</a:t>
            </a:fld>
            <a:endParaRPr kumimoji="1" lang="ja-JP" altLang="en-US"/>
          </a:p>
        </p:txBody>
      </p:sp>
    </p:spTree>
    <p:extLst>
      <p:ext uri="{BB962C8B-B14F-4D97-AF65-F5344CB8AC3E}">
        <p14:creationId xmlns:p14="http://schemas.microsoft.com/office/powerpoint/2010/main" val="406812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439F5-9EBD-4923-921B-7B6FA6D2BEFA}"/>
              </a:ext>
            </a:extLst>
          </p:cNvPr>
          <p:cNvSpPr>
            <a:spLocks noGrp="1"/>
          </p:cNvSpPr>
          <p:nvPr>
            <p:ph type="ctrTitle"/>
          </p:nvPr>
        </p:nvSpPr>
        <p:spPr>
          <a:xfrm>
            <a:off x="0" y="131974"/>
            <a:ext cx="12192000" cy="906150"/>
          </a:xfrm>
        </p:spPr>
        <p:txBody>
          <a:bodyPr>
            <a:normAutofit/>
          </a:bodyPr>
          <a:lstStyle/>
          <a:p>
            <a:pPr>
              <a:lnSpc>
                <a:spcPct val="125000"/>
              </a:lnSpc>
            </a:pPr>
            <a:r>
              <a:rPr kumimoji="1" lang="ja-JP" altLang="en-US" sz="3600" dirty="0">
                <a:solidFill>
                  <a:srgbClr val="2E9EAC"/>
                </a:solidFill>
                <a:latin typeface="メイリオ" panose="020B0604030504040204" pitchFamily="50" charset="-128"/>
                <a:ea typeface="メイリオ" panose="020B0604030504040204" pitchFamily="50" charset="-128"/>
              </a:rPr>
              <a:t>電子教材の閲覧データとコンテンツ内容を用いた点数予測</a:t>
            </a:r>
          </a:p>
        </p:txBody>
      </p:sp>
      <p:sp>
        <p:nvSpPr>
          <p:cNvPr id="3" name="字幕 2">
            <a:extLst>
              <a:ext uri="{FF2B5EF4-FFF2-40B4-BE49-F238E27FC236}">
                <a16:creationId xmlns:a16="http://schemas.microsoft.com/office/drawing/2014/main" id="{9CBCDCEE-0246-FD39-38CE-1D1ECDE4FD39}"/>
              </a:ext>
            </a:extLst>
          </p:cNvPr>
          <p:cNvSpPr>
            <a:spLocks noGrp="1"/>
          </p:cNvSpPr>
          <p:nvPr>
            <p:ph type="subTitle" idx="1"/>
          </p:nvPr>
        </p:nvSpPr>
        <p:spPr>
          <a:xfrm>
            <a:off x="8252205" y="1050834"/>
            <a:ext cx="3939795" cy="402099"/>
          </a:xfrm>
        </p:spPr>
        <p:txBody>
          <a:bodyPr>
            <a:normAutofit lnSpcReduction="10000"/>
          </a:bodyPr>
          <a:lstStyle/>
          <a:p>
            <a:r>
              <a:rPr kumimoji="1" lang="ja-JP" altLang="en-US" sz="2300" dirty="0">
                <a:solidFill>
                  <a:schemeClr val="tx1">
                    <a:lumMod val="65000"/>
                    <a:lumOff val="35000"/>
                  </a:schemeClr>
                </a:solidFill>
                <a:latin typeface="メイリオ" panose="020B0604030504040204" pitchFamily="50" charset="-128"/>
                <a:ea typeface="メイリオ" panose="020B0604030504040204" pitchFamily="50" charset="-128"/>
              </a:rPr>
              <a:t>川嶋</a:t>
            </a:r>
            <a:r>
              <a:rPr lang="ja-JP" altLang="en-US" sz="2300" dirty="0">
                <a:solidFill>
                  <a:schemeClr val="tx1">
                    <a:lumMod val="65000"/>
                    <a:lumOff val="35000"/>
                  </a:schemeClr>
                </a:solidFill>
                <a:latin typeface="メイリオ" panose="020B0604030504040204" pitchFamily="50" charset="-128"/>
                <a:ea typeface="メイリオ" panose="020B0604030504040204" pitchFamily="50" charset="-128"/>
              </a:rPr>
              <a:t>研究室</a:t>
            </a:r>
            <a:r>
              <a:rPr kumimoji="1" lang="ja-JP" altLang="en-US" sz="2300" dirty="0">
                <a:solidFill>
                  <a:schemeClr val="tx1">
                    <a:lumMod val="65000"/>
                    <a:lumOff val="35000"/>
                  </a:schemeClr>
                </a:solidFill>
                <a:latin typeface="メイリオ" panose="020B0604030504040204" pitchFamily="50" charset="-128"/>
                <a:ea typeface="メイリオ" panose="020B0604030504040204" pitchFamily="50" charset="-128"/>
              </a:rPr>
              <a:t>　小岸沙也加</a:t>
            </a:r>
          </a:p>
        </p:txBody>
      </p:sp>
      <p:sp>
        <p:nvSpPr>
          <p:cNvPr id="5" name="正方形/長方形 4">
            <a:extLst>
              <a:ext uri="{FF2B5EF4-FFF2-40B4-BE49-F238E27FC236}">
                <a16:creationId xmlns:a16="http://schemas.microsoft.com/office/drawing/2014/main" id="{A0C56611-1EDD-9686-D622-B9E4F78E3F3E}"/>
              </a:ext>
            </a:extLst>
          </p:cNvPr>
          <p:cNvSpPr/>
          <p:nvPr/>
        </p:nvSpPr>
        <p:spPr>
          <a:xfrm>
            <a:off x="0" y="6648450"/>
            <a:ext cx="12192000" cy="88779"/>
          </a:xfrm>
          <a:prstGeom prst="rect">
            <a:avLst/>
          </a:prstGeom>
          <a:solidFill>
            <a:srgbClr val="2E9EAC"/>
          </a:solidFill>
          <a:ln>
            <a:solidFill>
              <a:srgbClr val="2E9E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2">
            <a:extLst>
              <a:ext uri="{FF2B5EF4-FFF2-40B4-BE49-F238E27FC236}">
                <a16:creationId xmlns:a16="http://schemas.microsoft.com/office/drawing/2014/main" id="{F11E5BFA-4987-9B18-A2D0-D34CDDA780B3}"/>
              </a:ext>
            </a:extLst>
          </p:cNvPr>
          <p:cNvSpPr txBox="1">
            <a:spLocks/>
          </p:cNvSpPr>
          <p:nvPr/>
        </p:nvSpPr>
        <p:spPr>
          <a:xfrm>
            <a:off x="569262" y="1540774"/>
            <a:ext cx="10515600" cy="48513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125000"/>
              </a:lnSpc>
            </a:pPr>
            <a:r>
              <a:rPr lang="ja-JP" altLang="en-US" dirty="0">
                <a:solidFill>
                  <a:srgbClr val="2E9EAC"/>
                </a:solidFill>
                <a:latin typeface="メイリオ" panose="020B0604030504040204" pitchFamily="50" charset="-128"/>
                <a:ea typeface="メイリオ" panose="020B0604030504040204" pitchFamily="50" charset="-128"/>
              </a:rPr>
              <a:t>背景</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：講義ではオンライン上で講義資料が閲覧できる機能が使われる</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algn="l">
              <a:lnSpc>
                <a:spcPct val="125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a:t>
            </a:r>
            <a:r>
              <a:rPr lang="ja-JP" altLang="en-US" dirty="0">
                <a:solidFill>
                  <a:srgbClr val="2CD490"/>
                </a:solidFill>
                <a:latin typeface="メイリオ" panose="020B0604030504040204" pitchFamily="50" charset="-128"/>
                <a:ea typeface="メイリオ" panose="020B0604030504040204" pitchFamily="50" charset="-128"/>
              </a:rPr>
              <a:t>→</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詳細な閲覧データの取得が可能に</a:t>
            </a:r>
            <a:endParaRPr lang="en-US" altLang="ja-JP" sz="300" dirty="0">
              <a:solidFill>
                <a:schemeClr val="tx1">
                  <a:lumMod val="65000"/>
                  <a:lumOff val="35000"/>
                </a:schemeClr>
              </a:solidFill>
              <a:latin typeface="メイリオ" panose="020B0604030504040204" pitchFamily="50" charset="-128"/>
              <a:ea typeface="メイリオ" panose="020B0604030504040204" pitchFamily="50" charset="-128"/>
            </a:endParaRPr>
          </a:p>
          <a:p>
            <a:pPr algn="l">
              <a:lnSpc>
                <a:spcPct val="150000"/>
              </a:lnSpc>
            </a:pPr>
            <a:r>
              <a:rPr lang="ja-JP" altLang="en-US" dirty="0">
                <a:solidFill>
                  <a:srgbClr val="2E9EAC"/>
                </a:solidFill>
                <a:latin typeface="メイリオ" panose="020B0604030504040204" pitchFamily="50" charset="-128"/>
                <a:ea typeface="メイリオ" panose="020B0604030504040204" pitchFamily="50" charset="-128"/>
              </a:rPr>
              <a:t>目的</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：学生の行動から教材の理解度推定がしたい</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algn="l">
              <a:lnSpc>
                <a:spcPct val="150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a:t>
            </a:r>
            <a:r>
              <a:rPr lang="ja-JP" altLang="en-US" dirty="0">
                <a:solidFill>
                  <a:srgbClr val="5FD3B8"/>
                </a:solidFill>
                <a:latin typeface="メイリオ" panose="020B0604030504040204" pitchFamily="50" charset="-128"/>
                <a:ea typeface="メイリオ" panose="020B0604030504040204" pitchFamily="50" charset="-128"/>
              </a:rPr>
              <a:t>→</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小テストの点数を予測</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algn="l">
              <a:lnSpc>
                <a:spcPct val="150000"/>
              </a:lnSpc>
            </a:pPr>
            <a:endParaRPr lang="en-US" altLang="ja-JP" sz="100" dirty="0">
              <a:solidFill>
                <a:srgbClr val="2E9EAC"/>
              </a:solidFill>
              <a:latin typeface="メイリオ" panose="020B0604030504040204" pitchFamily="50" charset="-128"/>
              <a:ea typeface="メイリオ" panose="020B0604030504040204" pitchFamily="50" charset="-128"/>
            </a:endParaRPr>
          </a:p>
          <a:p>
            <a:pPr algn="l">
              <a:lnSpc>
                <a:spcPct val="150000"/>
              </a:lnSpc>
            </a:pPr>
            <a:r>
              <a:rPr lang="ja-JP" altLang="en-US" dirty="0">
                <a:solidFill>
                  <a:srgbClr val="2E9EAC"/>
                </a:solidFill>
                <a:latin typeface="メイリオ" panose="020B0604030504040204" pitchFamily="50" charset="-128"/>
                <a:ea typeface="メイリオ" panose="020B0604030504040204" pitchFamily="50" charset="-128"/>
              </a:rPr>
              <a:t>既存研究</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a:t>
            </a:r>
            <a:r>
              <a:rPr lang="ja-JP" altLang="en-US" sz="2400" dirty="0">
                <a:solidFill>
                  <a:schemeClr val="tx1">
                    <a:lumMod val="65000"/>
                    <a:lumOff val="35000"/>
                  </a:schemeClr>
                </a:solidFill>
                <a:latin typeface="メイリオ" panose="020B0604030504040204" pitchFamily="50" charset="-128"/>
                <a:ea typeface="メイリオ" panose="020B0604030504040204" pitchFamily="50" charset="-128"/>
              </a:rPr>
              <a:t>閲覧データのみを使用して点数予測</a:t>
            </a: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algn="l">
              <a:lnSpc>
                <a:spcPct val="150000"/>
              </a:lnSpc>
            </a:pPr>
            <a:r>
              <a:rPr lang="ja-JP" altLang="en-US" dirty="0">
                <a:solidFill>
                  <a:srgbClr val="2E9EAC"/>
                </a:solidFill>
                <a:latin typeface="メイリオ" panose="020B0604030504040204" pitchFamily="50" charset="-128"/>
                <a:ea typeface="メイリオ" panose="020B0604030504040204" pitchFamily="50" charset="-128"/>
              </a:rPr>
              <a:t>提案手法</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a:t>
            </a:r>
            <a:r>
              <a:rPr lang="ja-JP" altLang="en-US" sz="2400" dirty="0">
                <a:solidFill>
                  <a:srgbClr val="D35F5F"/>
                </a:solidFill>
                <a:latin typeface="メイリオ" panose="020B0604030504040204" pitchFamily="50" charset="-128"/>
                <a:ea typeface="メイリオ" panose="020B0604030504040204" pitchFamily="50" charset="-128"/>
              </a:rPr>
              <a:t>閲覧データとコンテンツ内容を使用して点数予測</a:t>
            </a:r>
            <a:endParaRPr lang="en-US" altLang="ja-JP" sz="2400" dirty="0">
              <a:solidFill>
                <a:srgbClr val="D35F5F"/>
              </a:solidFill>
              <a:latin typeface="メイリオ" panose="020B0604030504040204" pitchFamily="50" charset="-128"/>
              <a:ea typeface="メイリオ" panose="020B0604030504040204" pitchFamily="50" charset="-128"/>
            </a:endParaRPr>
          </a:p>
          <a:p>
            <a:pPr algn="l">
              <a:lnSpc>
                <a:spcPct val="150000"/>
              </a:lnSpc>
            </a:pP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a:t>
            </a:r>
            <a:r>
              <a:rPr lang="ja-JP" altLang="en-US" u="sng" dirty="0">
                <a:solidFill>
                  <a:schemeClr val="tx1">
                    <a:lumMod val="65000"/>
                    <a:lumOff val="35000"/>
                  </a:schemeClr>
                </a:solidFill>
                <a:latin typeface="メイリオ" panose="020B0604030504040204" pitchFamily="50" charset="-128"/>
                <a:ea typeface="メイリオ" panose="020B0604030504040204" pitchFamily="50" charset="-128"/>
              </a:rPr>
              <a:t>取得した閲覧データ、コンテンツ内容</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a:t>
            </a:r>
            <a:r>
              <a:rPr lang="ja-JP" altLang="en-US" dirty="0">
                <a:solidFill>
                  <a:srgbClr val="2CD490"/>
                </a:solidFill>
                <a:latin typeface="メイリオ" panose="020B0604030504040204" pitchFamily="50" charset="-128"/>
                <a:ea typeface="メイリオ" panose="020B0604030504040204" pitchFamily="50" charset="-128"/>
              </a:rPr>
              <a:t>→</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a:t>
            </a:r>
            <a:r>
              <a:rPr lang="ja-JP" altLang="en-US" u="sng" dirty="0">
                <a:solidFill>
                  <a:schemeClr val="tx1">
                    <a:lumMod val="65000"/>
                    <a:lumOff val="35000"/>
                  </a:schemeClr>
                </a:solidFill>
                <a:latin typeface="メイリオ" panose="020B0604030504040204" pitchFamily="50" charset="-128"/>
                <a:ea typeface="メイリオ" panose="020B0604030504040204" pitchFamily="50" charset="-128"/>
              </a:rPr>
              <a:t>小テストの点数</a:t>
            </a:r>
            <a:r>
              <a:rPr lang="ja-JP" altLang="en-US" dirty="0">
                <a:solidFill>
                  <a:schemeClr val="tx1">
                    <a:lumMod val="65000"/>
                    <a:lumOff val="35000"/>
                  </a:schemeClr>
                </a:solidFill>
                <a:latin typeface="メイリオ" panose="020B0604030504040204" pitchFamily="50" charset="-128"/>
                <a:ea typeface="メイリオ" panose="020B0604030504040204" pitchFamily="50" charset="-128"/>
              </a:rPr>
              <a:t>　</a:t>
            </a:r>
            <a:endParaRPr lang="ja-JP" altLang="en-US" sz="2400" dirty="0">
              <a:solidFill>
                <a:schemeClr val="tx1">
                  <a:lumMod val="65000"/>
                  <a:lumOff val="35000"/>
                </a:schemeClr>
              </a:solidFill>
              <a:latin typeface="メイリオ" panose="020B0604030504040204" pitchFamily="50" charset="-128"/>
              <a:ea typeface="メイリオ" panose="020B0604030504040204" pitchFamily="50" charset="-128"/>
            </a:endParaRPr>
          </a:p>
          <a:p>
            <a:pPr algn="l">
              <a:lnSpc>
                <a:spcPct val="125000"/>
              </a:lnSpc>
            </a:pPr>
            <a:endParaRPr lang="en-US" altLang="ja-JP" dirty="0">
              <a:solidFill>
                <a:schemeClr val="tx1">
                  <a:lumMod val="65000"/>
                  <a:lumOff val="35000"/>
                </a:schemeClr>
              </a:solidFill>
              <a:latin typeface="メイリオ" panose="020B0604030504040204" pitchFamily="50" charset="-128"/>
              <a:ea typeface="メイリオ" panose="020B0604030504040204" pitchFamily="50" charset="-128"/>
            </a:endParaRPr>
          </a:p>
          <a:p>
            <a:pPr algn="l">
              <a:lnSpc>
                <a:spcPct val="125000"/>
              </a:lnSpc>
            </a:pPr>
            <a:endParaRPr lang="ja-JP" altLang="en-US" dirty="0">
              <a:solidFill>
                <a:schemeClr val="tx1">
                  <a:lumMod val="65000"/>
                  <a:lumOff val="35000"/>
                </a:schemeClr>
              </a:solidFill>
              <a:latin typeface="Segoe UI Black" panose="020B0A02040204020203" pitchFamily="34" charset="0"/>
              <a:ea typeface="メイリオ" panose="020B0604030504040204" pitchFamily="50" charset="-128"/>
            </a:endParaRPr>
          </a:p>
        </p:txBody>
      </p:sp>
      <p:pic>
        <p:nvPicPr>
          <p:cNvPr id="12" name="図 11">
            <a:extLst>
              <a:ext uri="{FF2B5EF4-FFF2-40B4-BE49-F238E27FC236}">
                <a16:creationId xmlns:a16="http://schemas.microsoft.com/office/drawing/2014/main" id="{D2218E8D-60DD-6096-3495-F80C583917D6}"/>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524260" y="2509998"/>
            <a:ext cx="1364488" cy="1026690"/>
          </a:xfrm>
          <a:prstGeom prst="rect">
            <a:avLst/>
          </a:prstGeom>
        </p:spPr>
      </p:pic>
      <p:sp>
        <p:nvSpPr>
          <p:cNvPr id="6" name="テキスト ボックス 5">
            <a:extLst>
              <a:ext uri="{FF2B5EF4-FFF2-40B4-BE49-F238E27FC236}">
                <a16:creationId xmlns:a16="http://schemas.microsoft.com/office/drawing/2014/main" id="{C91F491A-2286-C1CE-1DD3-01847F3FE3AF}"/>
              </a:ext>
            </a:extLst>
          </p:cNvPr>
          <p:cNvSpPr txBox="1"/>
          <p:nvPr/>
        </p:nvSpPr>
        <p:spPr>
          <a:xfrm>
            <a:off x="3814290" y="6110620"/>
            <a:ext cx="842682" cy="369332"/>
          </a:xfrm>
          <a:prstGeom prst="rect">
            <a:avLst/>
          </a:prstGeom>
          <a:noFill/>
        </p:spPr>
        <p:txBody>
          <a:bodyPr wrap="square" rtlCol="0">
            <a:spAutoFit/>
          </a:bodyPr>
          <a:lstStyle/>
          <a:p>
            <a:r>
              <a:rPr kumimoji="1" lang="ja-JP" altLang="en-US" dirty="0">
                <a:solidFill>
                  <a:srgbClr val="5FD3B8"/>
                </a:solidFill>
                <a:latin typeface="メイリオ" panose="020B0604030504040204" pitchFamily="50" charset="-128"/>
                <a:ea typeface="メイリオ" panose="020B0604030504040204" pitchFamily="50" charset="-128"/>
              </a:rPr>
              <a:t>入力</a:t>
            </a:r>
          </a:p>
        </p:txBody>
      </p:sp>
      <p:sp>
        <p:nvSpPr>
          <p:cNvPr id="7" name="テキスト ボックス 6">
            <a:extLst>
              <a:ext uri="{FF2B5EF4-FFF2-40B4-BE49-F238E27FC236}">
                <a16:creationId xmlns:a16="http://schemas.microsoft.com/office/drawing/2014/main" id="{237ED425-620A-080F-8CF3-8144C38EB8C1}"/>
              </a:ext>
            </a:extLst>
          </p:cNvPr>
          <p:cNvSpPr txBox="1"/>
          <p:nvPr/>
        </p:nvSpPr>
        <p:spPr>
          <a:xfrm>
            <a:off x="8252205" y="6110620"/>
            <a:ext cx="842682" cy="369332"/>
          </a:xfrm>
          <a:prstGeom prst="rect">
            <a:avLst/>
          </a:prstGeom>
          <a:noFill/>
        </p:spPr>
        <p:txBody>
          <a:bodyPr wrap="square" rtlCol="0">
            <a:spAutoFit/>
          </a:bodyPr>
          <a:lstStyle/>
          <a:p>
            <a:r>
              <a:rPr lang="ja-JP" altLang="en-US" dirty="0">
                <a:solidFill>
                  <a:srgbClr val="5FD3B8"/>
                </a:solidFill>
                <a:latin typeface="メイリオ" panose="020B0604030504040204" pitchFamily="50" charset="-128"/>
                <a:ea typeface="メイリオ" panose="020B0604030504040204" pitchFamily="50" charset="-128"/>
              </a:rPr>
              <a:t>出力</a:t>
            </a:r>
            <a:endParaRPr kumimoji="1" lang="ja-JP" altLang="en-US" dirty="0">
              <a:solidFill>
                <a:srgbClr val="5FD3B8"/>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010187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7032</TotalTime>
  <Words>358</Words>
  <Application>Microsoft Office PowerPoint</Application>
  <PresentationFormat>ワイド画面</PresentationFormat>
  <Paragraphs>33</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メイリオ</vt:lpstr>
      <vt:lpstr>游ゴシック</vt:lpstr>
      <vt:lpstr>游ゴシック Light</vt:lpstr>
      <vt:lpstr>Arial</vt:lpstr>
      <vt:lpstr>Segoe UI Black</vt:lpstr>
      <vt:lpstr>Office テーマ</vt:lpstr>
      <vt:lpstr>電子教材の閲覧データとコンテンツ内容を用いた点数予測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電子教材の閲覧データと コンテンツを用いた理解度推定</dc:title>
  <dc:creator>小岸 沙也加</dc:creator>
  <cp:lastModifiedBy>小岸 沙也加</cp:lastModifiedBy>
  <cp:revision>91</cp:revision>
  <dcterms:created xsi:type="dcterms:W3CDTF">2022-06-14T05:05:05Z</dcterms:created>
  <dcterms:modified xsi:type="dcterms:W3CDTF">2022-10-13T14:54:24Z</dcterms:modified>
</cp:coreProperties>
</file>