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61" r:id="rId3"/>
    <p:sldId id="269" r:id="rId4"/>
    <p:sldId id="275" r:id="rId5"/>
    <p:sldId id="268" r:id="rId6"/>
    <p:sldId id="267" r:id="rId7"/>
    <p:sldId id="276" r:id="rId8"/>
    <p:sldId id="277" r:id="rId9"/>
    <p:sldId id="278" r:id="rId10"/>
    <p:sldId id="279" r:id="rId11"/>
    <p:sldId id="280" r:id="rId12"/>
    <p:sldId id="281" r:id="rId13"/>
    <p:sldId id="282" r:id="rId14"/>
    <p:sldId id="272" r:id="rId15"/>
    <p:sldId id="264" r:id="rId16"/>
    <p:sldId id="265" r:id="rId17"/>
    <p:sldId id="271" r:id="rId18"/>
    <p:sldId id="270" r:id="rId19"/>
    <p:sldId id="263" r:id="rId20"/>
    <p:sldId id="266"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253B"/>
    <a:srgbClr val="D45F6F"/>
    <a:srgbClr val="2E9EAC"/>
    <a:srgbClr val="5FD3B8"/>
    <a:srgbClr val="2CD490"/>
    <a:srgbClr val="D35F5F"/>
    <a:srgbClr val="D9E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57653" autoAdjust="0"/>
  </p:normalViewPr>
  <p:slideViewPr>
    <p:cSldViewPr snapToGrid="0">
      <p:cViewPr varScale="1">
        <p:scale>
          <a:sx n="37" d="100"/>
          <a:sy n="37" d="100"/>
        </p:scale>
        <p:origin x="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岸 沙也加" userId="14f911578cd23db7" providerId="LiveId" clId="{408F4F10-9080-4BE4-867D-D4C0E23C94A2}"/>
    <pc:docChg chg="undo custSel addSld modSld">
      <pc:chgData name="小岸 沙也加" userId="14f911578cd23db7" providerId="LiveId" clId="{408F4F10-9080-4BE4-867D-D4C0E23C94A2}" dt="2022-06-20T05:27:52.574" v="842" actId="20577"/>
      <pc:docMkLst>
        <pc:docMk/>
      </pc:docMkLst>
      <pc:sldChg chg="modSp mod modNotesTx">
        <pc:chgData name="小岸 沙也加" userId="14f911578cd23db7" providerId="LiveId" clId="{408F4F10-9080-4BE4-867D-D4C0E23C94A2}" dt="2022-06-20T05:25:37.604" v="734" actId="20577"/>
        <pc:sldMkLst>
          <pc:docMk/>
          <pc:sldMk cId="674925259" sldId="264"/>
        </pc:sldMkLst>
        <pc:spChg chg="mod">
          <ac:chgData name="小岸 沙也加" userId="14f911578cd23db7" providerId="LiveId" clId="{408F4F10-9080-4BE4-867D-D4C0E23C94A2}" dt="2022-06-20T05:23:05.675" v="617" actId="20577"/>
          <ac:spMkLst>
            <pc:docMk/>
            <pc:sldMk cId="674925259" sldId="264"/>
            <ac:spMk id="3" creationId="{B71B5E62-E693-B3CF-52D9-85B0E57A30CD}"/>
          </ac:spMkLst>
        </pc:spChg>
      </pc:sldChg>
      <pc:sldChg chg="modNotesTx">
        <pc:chgData name="小岸 沙也加" userId="14f911578cd23db7" providerId="LiveId" clId="{408F4F10-9080-4BE4-867D-D4C0E23C94A2}" dt="2022-06-20T05:26:18.499" v="746" actId="20577"/>
        <pc:sldMkLst>
          <pc:docMk/>
          <pc:sldMk cId="866455940" sldId="265"/>
        </pc:sldMkLst>
      </pc:sldChg>
      <pc:sldChg chg="modNotesTx">
        <pc:chgData name="小岸 沙也加" userId="14f911578cd23db7" providerId="LiveId" clId="{408F4F10-9080-4BE4-867D-D4C0E23C94A2}" dt="2022-06-20T05:17:44.294" v="463" actId="20577"/>
        <pc:sldMkLst>
          <pc:docMk/>
          <pc:sldMk cId="1961180506" sldId="267"/>
        </pc:sldMkLst>
      </pc:sldChg>
      <pc:sldChg chg="modNotesTx">
        <pc:chgData name="小岸 沙也加" userId="14f911578cd23db7" providerId="LiveId" clId="{408F4F10-9080-4BE4-867D-D4C0E23C94A2}" dt="2022-06-20T05:16:49.044" v="438" actId="20577"/>
        <pc:sldMkLst>
          <pc:docMk/>
          <pc:sldMk cId="355362644" sldId="268"/>
        </pc:sldMkLst>
      </pc:sldChg>
      <pc:sldChg chg="modSp mod">
        <pc:chgData name="小岸 沙也加" userId="14f911578cd23db7" providerId="LiveId" clId="{408F4F10-9080-4BE4-867D-D4C0E23C94A2}" dt="2022-06-20T05:13:15.772" v="345" actId="20577"/>
        <pc:sldMkLst>
          <pc:docMk/>
          <pc:sldMk cId="2608600535" sldId="269"/>
        </pc:sldMkLst>
        <pc:spChg chg="mod">
          <ac:chgData name="小岸 沙也加" userId="14f911578cd23db7" providerId="LiveId" clId="{408F4F10-9080-4BE4-867D-D4C0E23C94A2}" dt="2022-06-20T05:13:15.772" v="345" actId="20577"/>
          <ac:spMkLst>
            <pc:docMk/>
            <pc:sldMk cId="2608600535" sldId="269"/>
            <ac:spMk id="3" creationId="{B71B5E62-E693-B3CF-52D9-85B0E57A30CD}"/>
          </ac:spMkLst>
        </pc:spChg>
      </pc:sldChg>
      <pc:sldChg chg="modSp mod modNotesTx">
        <pc:chgData name="小岸 沙也加" userId="14f911578cd23db7" providerId="LiveId" clId="{408F4F10-9080-4BE4-867D-D4C0E23C94A2}" dt="2022-06-20T05:27:52.574" v="842" actId="20577"/>
        <pc:sldMkLst>
          <pc:docMk/>
          <pc:sldMk cId="1741836453" sldId="271"/>
        </pc:sldMkLst>
        <pc:spChg chg="mod">
          <ac:chgData name="小岸 沙也加" userId="14f911578cd23db7" providerId="LiveId" clId="{408F4F10-9080-4BE4-867D-D4C0E23C94A2}" dt="2022-06-20T05:27:52.574" v="842" actId="20577"/>
          <ac:spMkLst>
            <pc:docMk/>
            <pc:sldMk cId="1741836453" sldId="271"/>
            <ac:spMk id="3" creationId="{B71B5E62-E693-B3CF-52D9-85B0E57A30CD}"/>
          </ac:spMkLst>
        </pc:spChg>
      </pc:sldChg>
      <pc:sldChg chg="modNotesTx">
        <pc:chgData name="小岸 沙也加" userId="14f911578cd23db7" providerId="LiveId" clId="{408F4F10-9080-4BE4-867D-D4C0E23C94A2}" dt="2022-06-20T05:22:21.342" v="614" actId="20577"/>
        <pc:sldMkLst>
          <pc:docMk/>
          <pc:sldMk cId="3372046180" sldId="272"/>
        </pc:sldMkLst>
      </pc:sldChg>
      <pc:sldChg chg="addSp delSp modSp mod">
        <pc:chgData name="小岸 沙也加" userId="14f911578cd23db7" providerId="LiveId" clId="{408F4F10-9080-4BE4-867D-D4C0E23C94A2}" dt="2022-06-20T04:27:32.683" v="344" actId="27636"/>
        <pc:sldMkLst>
          <pc:docMk/>
          <pc:sldMk cId="2986329564" sldId="274"/>
        </pc:sldMkLst>
        <pc:spChg chg="del mod">
          <ac:chgData name="小岸 沙也加" userId="14f911578cd23db7" providerId="LiveId" clId="{408F4F10-9080-4BE4-867D-D4C0E23C94A2}" dt="2022-06-20T04:16:34.564" v="250" actId="478"/>
          <ac:spMkLst>
            <pc:docMk/>
            <pc:sldMk cId="2986329564" sldId="274"/>
            <ac:spMk id="3" creationId="{B71B5E62-E693-B3CF-52D9-85B0E57A30CD}"/>
          </ac:spMkLst>
        </pc:spChg>
        <pc:spChg chg="add del mod">
          <ac:chgData name="小岸 沙也加" userId="14f911578cd23db7" providerId="LiveId" clId="{408F4F10-9080-4BE4-867D-D4C0E23C94A2}" dt="2022-06-20T04:16:36.823" v="251" actId="478"/>
          <ac:spMkLst>
            <pc:docMk/>
            <pc:sldMk cId="2986329564" sldId="274"/>
            <ac:spMk id="9" creationId="{A72E8AA0-6CCB-C15E-C7F9-79F792975DFD}"/>
          </ac:spMkLst>
        </pc:spChg>
        <pc:spChg chg="add del mod">
          <ac:chgData name="小岸 沙也加" userId="14f911578cd23db7" providerId="LiveId" clId="{408F4F10-9080-4BE4-867D-D4C0E23C94A2}" dt="2022-06-20T04:26:39.119" v="300" actId="478"/>
          <ac:spMkLst>
            <pc:docMk/>
            <pc:sldMk cId="2986329564" sldId="274"/>
            <ac:spMk id="10" creationId="{43805DC1-B2E1-895C-C344-CD5E1B731A7F}"/>
          </ac:spMkLst>
        </pc:spChg>
        <pc:spChg chg="add mod">
          <ac:chgData name="小岸 沙也加" userId="14f911578cd23db7" providerId="LiveId" clId="{408F4F10-9080-4BE4-867D-D4C0E23C94A2}" dt="2022-06-20T04:27:32.683" v="344" actId="27636"/>
          <ac:spMkLst>
            <pc:docMk/>
            <pc:sldMk cId="2986329564" sldId="274"/>
            <ac:spMk id="12" creationId="{5F1905EC-723A-B382-B381-F55E16306420}"/>
          </ac:spMkLst>
        </pc:spChg>
      </pc:sldChg>
      <pc:sldChg chg="modSp mod modNotesTx">
        <pc:chgData name="小岸 沙也加" userId="14f911578cd23db7" providerId="LiveId" clId="{408F4F10-9080-4BE4-867D-D4C0E23C94A2}" dt="2022-06-20T05:16:04.339" v="395" actId="5793"/>
        <pc:sldMkLst>
          <pc:docMk/>
          <pc:sldMk cId="2328367412" sldId="275"/>
        </pc:sldMkLst>
        <pc:spChg chg="mod">
          <ac:chgData name="小岸 沙也加" userId="14f911578cd23db7" providerId="LiveId" clId="{408F4F10-9080-4BE4-867D-D4C0E23C94A2}" dt="2022-06-20T05:16:04.339" v="395" actId="5793"/>
          <ac:spMkLst>
            <pc:docMk/>
            <pc:sldMk cId="2328367412" sldId="275"/>
            <ac:spMk id="14" creationId="{2F343637-6896-3832-4C7D-D4B041977314}"/>
          </ac:spMkLst>
        </pc:spChg>
      </pc:sldChg>
      <pc:sldChg chg="modSp add mod">
        <pc:chgData name="小岸 沙也加" userId="14f911578cd23db7" providerId="LiveId" clId="{408F4F10-9080-4BE4-867D-D4C0E23C94A2}" dt="2022-06-20T02:35:59.047" v="21" actId="14100"/>
        <pc:sldMkLst>
          <pc:docMk/>
          <pc:sldMk cId="807585315" sldId="276"/>
        </pc:sldMkLst>
        <pc:spChg chg="mod">
          <ac:chgData name="小岸 沙也加" userId="14f911578cd23db7" providerId="LiveId" clId="{408F4F10-9080-4BE4-867D-D4C0E23C94A2}" dt="2022-06-20T02:35:59.047" v="21" actId="14100"/>
          <ac:spMkLst>
            <pc:docMk/>
            <pc:sldMk cId="807585315" sldId="276"/>
            <ac:spMk id="7" creationId="{698774FD-6AFC-459C-7D2A-2A55B7787345}"/>
          </ac:spMkLst>
        </pc:spChg>
      </pc:sldChg>
      <pc:sldChg chg="addSp delSp modSp add mod">
        <pc:chgData name="小岸 沙也加" userId="14f911578cd23db7" providerId="LiveId" clId="{408F4F10-9080-4BE4-867D-D4C0E23C94A2}" dt="2022-06-20T02:36:15.636" v="29" actId="20577"/>
        <pc:sldMkLst>
          <pc:docMk/>
          <pc:sldMk cId="3377134479" sldId="277"/>
        </pc:sldMkLst>
        <pc:spChg chg="del">
          <ac:chgData name="小岸 沙也加" userId="14f911578cd23db7" providerId="LiveId" clId="{408F4F10-9080-4BE4-867D-D4C0E23C94A2}" dt="2022-06-20T02:36:07.367" v="22" actId="478"/>
          <ac:spMkLst>
            <pc:docMk/>
            <pc:sldMk cId="3377134479" sldId="277"/>
            <ac:spMk id="7" creationId="{698774FD-6AFC-459C-7D2A-2A55B7787345}"/>
          </ac:spMkLst>
        </pc:spChg>
        <pc:spChg chg="add mod">
          <ac:chgData name="小岸 沙也加" userId="14f911578cd23db7" providerId="LiveId" clId="{408F4F10-9080-4BE4-867D-D4C0E23C94A2}" dt="2022-06-20T02:36:15.636" v="29" actId="20577"/>
          <ac:spMkLst>
            <pc:docMk/>
            <pc:sldMk cId="3377134479" sldId="277"/>
            <ac:spMk id="9" creationId="{46B7F0FA-637E-CE50-8192-BE98C01B7455}"/>
          </ac:spMkLst>
        </pc:spChg>
      </pc:sldChg>
      <pc:sldChg chg="addSp delSp modSp add mod">
        <pc:chgData name="小岸 沙也加" userId="14f911578cd23db7" providerId="LiveId" clId="{408F4F10-9080-4BE4-867D-D4C0E23C94A2}" dt="2022-06-20T02:36:26.418" v="35" actId="20577"/>
        <pc:sldMkLst>
          <pc:docMk/>
          <pc:sldMk cId="2466036642" sldId="278"/>
        </pc:sldMkLst>
        <pc:spChg chg="del mod">
          <ac:chgData name="小岸 沙也加" userId="14f911578cd23db7" providerId="LiveId" clId="{408F4F10-9080-4BE4-867D-D4C0E23C94A2}" dt="2022-06-20T02:36:22.915" v="32" actId="478"/>
          <ac:spMkLst>
            <pc:docMk/>
            <pc:sldMk cId="2466036642" sldId="278"/>
            <ac:spMk id="7" creationId="{698774FD-6AFC-459C-7D2A-2A55B7787345}"/>
          </ac:spMkLst>
        </pc:spChg>
        <pc:spChg chg="add mod">
          <ac:chgData name="小岸 沙也加" userId="14f911578cd23db7" providerId="LiveId" clId="{408F4F10-9080-4BE4-867D-D4C0E23C94A2}" dt="2022-06-20T02:36:26.418" v="35" actId="20577"/>
          <ac:spMkLst>
            <pc:docMk/>
            <pc:sldMk cId="2466036642" sldId="278"/>
            <ac:spMk id="11" creationId="{5C161BE6-9AF7-0D65-51F3-6B065E336A6D}"/>
          </ac:spMkLst>
        </pc:spChg>
      </pc:sldChg>
      <pc:sldChg chg="addSp delSp modSp add mod">
        <pc:chgData name="小岸 沙也加" userId="14f911578cd23db7" providerId="LiveId" clId="{408F4F10-9080-4BE4-867D-D4C0E23C94A2}" dt="2022-06-20T02:36:33.197" v="39" actId="20577"/>
        <pc:sldMkLst>
          <pc:docMk/>
          <pc:sldMk cId="2029107347" sldId="279"/>
        </pc:sldMkLst>
        <pc:spChg chg="del">
          <ac:chgData name="小岸 沙也加" userId="14f911578cd23db7" providerId="LiveId" clId="{408F4F10-9080-4BE4-867D-D4C0E23C94A2}" dt="2022-06-20T02:36:30.300" v="36" actId="478"/>
          <ac:spMkLst>
            <pc:docMk/>
            <pc:sldMk cId="2029107347" sldId="279"/>
            <ac:spMk id="7" creationId="{698774FD-6AFC-459C-7D2A-2A55B7787345}"/>
          </ac:spMkLst>
        </pc:spChg>
        <pc:spChg chg="add mod">
          <ac:chgData name="小岸 沙也加" userId="14f911578cd23db7" providerId="LiveId" clId="{408F4F10-9080-4BE4-867D-D4C0E23C94A2}" dt="2022-06-20T02:36:33.197" v="39" actId="20577"/>
          <ac:spMkLst>
            <pc:docMk/>
            <pc:sldMk cId="2029107347" sldId="279"/>
            <ac:spMk id="11" creationId="{F335EA6D-77AB-7BF4-B623-481AD4B51601}"/>
          </ac:spMkLst>
        </pc:spChg>
      </pc:sldChg>
      <pc:sldChg chg="addSp delSp modSp add mod">
        <pc:chgData name="小岸 沙也加" userId="14f911578cd23db7" providerId="LiveId" clId="{408F4F10-9080-4BE4-867D-D4C0E23C94A2}" dt="2022-06-20T02:36:44.057" v="43" actId="20577"/>
        <pc:sldMkLst>
          <pc:docMk/>
          <pc:sldMk cId="1096833630" sldId="280"/>
        </pc:sldMkLst>
        <pc:spChg chg="del">
          <ac:chgData name="小岸 沙也加" userId="14f911578cd23db7" providerId="LiveId" clId="{408F4F10-9080-4BE4-867D-D4C0E23C94A2}" dt="2022-06-20T02:36:39.538" v="40" actId="478"/>
          <ac:spMkLst>
            <pc:docMk/>
            <pc:sldMk cId="1096833630" sldId="280"/>
            <ac:spMk id="7" creationId="{698774FD-6AFC-459C-7D2A-2A55B7787345}"/>
          </ac:spMkLst>
        </pc:spChg>
        <pc:spChg chg="add mod">
          <ac:chgData name="小岸 沙也加" userId="14f911578cd23db7" providerId="LiveId" clId="{408F4F10-9080-4BE4-867D-D4C0E23C94A2}" dt="2022-06-20T02:36:44.057" v="43" actId="20577"/>
          <ac:spMkLst>
            <pc:docMk/>
            <pc:sldMk cId="1096833630" sldId="280"/>
            <ac:spMk id="9" creationId="{611B3674-3766-6CB8-EB05-79A5887C3346}"/>
          </ac:spMkLst>
        </pc:spChg>
      </pc:sldChg>
      <pc:sldChg chg="addSp delSp modSp add mod modNotesTx">
        <pc:chgData name="小岸 沙也加" userId="14f911578cd23db7" providerId="LiveId" clId="{408F4F10-9080-4BE4-867D-D4C0E23C94A2}" dt="2022-06-20T05:21:56.540" v="593" actId="20577"/>
        <pc:sldMkLst>
          <pc:docMk/>
          <pc:sldMk cId="1981749539" sldId="281"/>
        </pc:sldMkLst>
        <pc:spChg chg="del">
          <ac:chgData name="小岸 沙也加" userId="14f911578cd23db7" providerId="LiveId" clId="{408F4F10-9080-4BE4-867D-D4C0E23C94A2}" dt="2022-06-20T02:36:48.497" v="44" actId="478"/>
          <ac:spMkLst>
            <pc:docMk/>
            <pc:sldMk cId="1981749539" sldId="281"/>
            <ac:spMk id="7" creationId="{698774FD-6AFC-459C-7D2A-2A55B7787345}"/>
          </ac:spMkLst>
        </pc:spChg>
        <pc:spChg chg="add mod">
          <ac:chgData name="小岸 沙也加" userId="14f911578cd23db7" providerId="LiveId" clId="{408F4F10-9080-4BE4-867D-D4C0E23C94A2}" dt="2022-06-20T02:36:53.294" v="49" actId="20577"/>
          <ac:spMkLst>
            <pc:docMk/>
            <pc:sldMk cId="1981749539" sldId="281"/>
            <ac:spMk id="9" creationId="{F584B0FC-BA1D-4F69-794F-620A5B546588}"/>
          </ac:spMkLst>
        </pc:spChg>
      </pc:sldChg>
      <pc:sldChg chg="add">
        <pc:chgData name="小岸 沙也加" userId="14f911578cd23db7" providerId="LiveId" clId="{408F4F10-9080-4BE4-867D-D4C0E23C94A2}" dt="2022-06-20T02:35:14.226" v="6"/>
        <pc:sldMkLst>
          <pc:docMk/>
          <pc:sldMk cId="877892876"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B48BB-07C4-4914-8FD8-76E9AE294E4A}" type="datetimeFigureOut">
              <a:rPr kumimoji="1" lang="ja-JP" altLang="en-US" smtClean="0"/>
              <a:t>2022/6/20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2E849-D0F4-45F3-AF5E-F0C6449B3DC5}" type="slidenum">
              <a:rPr kumimoji="1" lang="ja-JP" altLang="en-US" smtClean="0"/>
              <a:t>‹#›</a:t>
            </a:fld>
            <a:endParaRPr kumimoji="1" lang="ja-JP" altLang="en-US"/>
          </a:p>
        </p:txBody>
      </p:sp>
    </p:spTree>
    <p:extLst>
      <p:ext uri="{BB962C8B-B14F-4D97-AF65-F5344CB8AC3E}">
        <p14:creationId xmlns:p14="http://schemas.microsoft.com/office/powerpoint/2010/main" val="17379023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研究紹介というより、今自分がやっていることの紹介って感じ</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a:t>
            </a:fld>
            <a:endParaRPr kumimoji="1" lang="ja-JP" altLang="en-US"/>
          </a:p>
        </p:txBody>
      </p:sp>
    </p:spTree>
    <p:extLst>
      <p:ext uri="{BB962C8B-B14F-4D97-AF65-F5344CB8AC3E}">
        <p14:creationId xmlns:p14="http://schemas.microsoft.com/office/powerpoint/2010/main" val="146177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つの語句の関係的な</a:t>
            </a:r>
            <a:endParaRPr kumimoji="1" lang="en-US" altLang="ja-JP" dirty="0"/>
          </a:p>
          <a:p>
            <a:r>
              <a:rPr kumimoji="1" lang="ja-JP" altLang="en-US" dirty="0"/>
              <a:t>知識は前後の繋がりが大切だと思うので</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15</a:t>
            </a:fld>
            <a:endParaRPr kumimoji="1" lang="ja-JP" altLang="en-US"/>
          </a:p>
        </p:txBody>
      </p:sp>
    </p:spTree>
    <p:extLst>
      <p:ext uri="{BB962C8B-B14F-4D97-AF65-F5344CB8AC3E}">
        <p14:creationId xmlns:p14="http://schemas.microsoft.com/office/powerpoint/2010/main" val="130392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今んとこ０～１</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16</a:t>
            </a:fld>
            <a:endParaRPr kumimoji="1" lang="ja-JP" altLang="en-US"/>
          </a:p>
        </p:txBody>
      </p:sp>
    </p:spTree>
    <p:extLst>
      <p:ext uri="{BB962C8B-B14F-4D97-AF65-F5344CB8AC3E}">
        <p14:creationId xmlns:p14="http://schemas.microsoft.com/office/powerpoint/2010/main" val="2302191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D4D4D4"/>
                </a:solidFill>
                <a:effectLst/>
                <a:latin typeface="Consolas" panose="020B0609020204030204" pitchFamily="49" charset="0"/>
              </a:rPr>
              <a:t>使用するデータを段階的に調整し，各データの状態で理解度を求めることで閲覧データの必要性と十分でない部分を洗い出し，よりよい閲覧データが得られるようになる基盤となることを目指す</a:t>
            </a:r>
          </a:p>
          <a:p>
            <a:endParaRPr kumimoji="1" lang="en-US" altLang="ja-JP" dirty="0"/>
          </a:p>
          <a:p>
            <a:r>
              <a:rPr kumimoji="1" lang="ja-JP" altLang="en-US" dirty="0"/>
              <a:t>各段階の理解度がどれだけしっかり予測できているかのスコア</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17</a:t>
            </a:fld>
            <a:endParaRPr kumimoji="1" lang="ja-JP" altLang="en-US"/>
          </a:p>
        </p:txBody>
      </p:sp>
    </p:spTree>
    <p:extLst>
      <p:ext uri="{BB962C8B-B14F-4D97-AF65-F5344CB8AC3E}">
        <p14:creationId xmlns:p14="http://schemas.microsoft.com/office/powerpoint/2010/main" val="2167052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18</a:t>
            </a:fld>
            <a:endParaRPr kumimoji="1" lang="ja-JP" altLang="en-US"/>
          </a:p>
        </p:txBody>
      </p:sp>
    </p:spTree>
    <p:extLst>
      <p:ext uri="{BB962C8B-B14F-4D97-AF65-F5344CB8AC3E}">
        <p14:creationId xmlns:p14="http://schemas.microsoft.com/office/powerpoint/2010/main" val="3432151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20</a:t>
            </a:fld>
            <a:endParaRPr kumimoji="1" lang="ja-JP" altLang="en-US"/>
          </a:p>
        </p:txBody>
      </p:sp>
    </p:spTree>
    <p:extLst>
      <p:ext uri="{BB962C8B-B14F-4D97-AF65-F5344CB8AC3E}">
        <p14:creationId xmlns:p14="http://schemas.microsoft.com/office/powerpoint/2010/main" val="298082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めちゃくちゃ口語でかいてるのはわざとです、許して</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21</a:t>
            </a:fld>
            <a:endParaRPr kumimoji="1" lang="ja-JP" altLang="en-US"/>
          </a:p>
        </p:txBody>
      </p:sp>
    </p:spTree>
    <p:extLst>
      <p:ext uri="{BB962C8B-B14F-4D97-AF65-F5344CB8AC3E}">
        <p14:creationId xmlns:p14="http://schemas.microsoft.com/office/powerpoint/2010/main" val="43346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D4D4D4"/>
                </a:solidFill>
                <a:effectLst/>
                <a:latin typeface="Consolas" panose="020B0609020204030204" pitchFamily="49" charset="0"/>
              </a:rPr>
              <a:t>例えば学生自身に知らせるとか，個人に合った復習問題を作ることができるようになるとか</a:t>
            </a:r>
          </a:p>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2</a:t>
            </a:fld>
            <a:endParaRPr kumimoji="1" lang="ja-JP" altLang="en-US"/>
          </a:p>
        </p:txBody>
      </p:sp>
    </p:spTree>
    <p:extLst>
      <p:ext uri="{BB962C8B-B14F-4D97-AF65-F5344CB8AC3E}">
        <p14:creationId xmlns:p14="http://schemas.microsoft.com/office/powerpoint/2010/main" val="231979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3</a:t>
            </a:fld>
            <a:endParaRPr kumimoji="1" lang="ja-JP" altLang="en-US"/>
          </a:p>
        </p:txBody>
      </p:sp>
    </p:spTree>
    <p:extLst>
      <p:ext uri="{BB962C8B-B14F-4D97-AF65-F5344CB8AC3E}">
        <p14:creationId xmlns:p14="http://schemas.microsoft.com/office/powerpoint/2010/main" val="367793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ニューラルネットワークモデルを用いた講義資料データに基づく学生の成績予測</a:t>
            </a:r>
          </a:p>
          <a:p>
            <a:endParaRPr kumimoji="1" lang="en-US" altLang="ja-JP" dirty="0"/>
          </a:p>
          <a:p>
            <a:r>
              <a:rPr kumimoji="1" lang="en-US" altLang="ja-JP" dirty="0"/>
              <a:t>MLP</a:t>
            </a:r>
            <a:r>
              <a:rPr kumimoji="1" lang="ja-JP" altLang="en-US" dirty="0"/>
              <a:t>（多層パーセプトロン）</a:t>
            </a:r>
            <a:endParaRPr kumimoji="1" lang="en-US" altLang="ja-JP" dirty="0"/>
          </a:p>
          <a:p>
            <a:endParaRPr kumimoji="1" lang="en-US" altLang="ja-JP" dirty="0"/>
          </a:p>
          <a:p>
            <a:r>
              <a:rPr lang="ja-JP" altLang="en-US" dirty="0"/>
              <a:t>本研究では，講義を行うための基本的なモノである講義資料を基に，学生の成績予測用データを変換することにした． また，本研究では，学生の読書行動を予測するために，ニューラルネットワーク（</a:t>
            </a:r>
            <a:r>
              <a:rPr lang="en-US" altLang="ja-JP" dirty="0"/>
              <a:t>NN</a:t>
            </a:r>
            <a:r>
              <a:rPr lang="ja-JP" altLang="en-US" dirty="0"/>
              <a:t>）を用いて高性能な分類モデルを導出した．これにより、講師は受講期間中にリスクのある学生を特定し、早期に学生を指導することが可能となる。</a:t>
            </a:r>
            <a:endParaRPr kumimoji="1" lang="en-US" altLang="ja-JP" dirty="0"/>
          </a:p>
          <a:p>
            <a:endParaRPr kumimoji="1" lang="en-US" altLang="ja-JP" dirty="0"/>
          </a:p>
          <a:p>
            <a:r>
              <a:rPr lang="ja-JP" altLang="en-US" dirty="0"/>
              <a:t>本研究では、全講義週における学習行動から、講義の種類ごとに</a:t>
            </a:r>
            <a:r>
              <a:rPr lang="en-US" altLang="ja-JP" dirty="0"/>
              <a:t>MLP</a:t>
            </a:r>
            <a:r>
              <a:rPr lang="ja-JP" altLang="en-US" dirty="0"/>
              <a:t>予測モデルを作成し、学習させる。</a:t>
            </a:r>
            <a:r>
              <a:rPr lang="en-US" altLang="ja-JP" dirty="0"/>
              <a:t>MLP</a:t>
            </a:r>
            <a:r>
              <a:rPr lang="ja-JP" altLang="en-US" dirty="0"/>
              <a:t>の構成は、</a:t>
            </a:r>
            <a:r>
              <a:rPr lang="en-US" altLang="ja-JP" dirty="0"/>
              <a:t>2</a:t>
            </a:r>
            <a:r>
              <a:rPr lang="ja-JP" altLang="en-US" dirty="0"/>
              <a:t>つの隠れ層からなり、活性化関数は</a:t>
            </a:r>
            <a:r>
              <a:rPr lang="en-US" altLang="ja-JP" dirty="0" err="1"/>
              <a:t>ReLu</a:t>
            </a:r>
            <a:r>
              <a:rPr lang="ja-JP" altLang="en-US" dirty="0"/>
              <a:t>である。出力層は、リスクなしとリスクありの学生を分類するために</a:t>
            </a:r>
            <a:r>
              <a:rPr lang="en-US" altLang="ja-JP" dirty="0"/>
              <a:t>2</a:t>
            </a:r>
            <a:r>
              <a:rPr lang="ja-JP" altLang="en-US" dirty="0"/>
              <a:t>つのユニットを持ち、活性化関数はソフトマックスである。最適化関数は損失に対してアダムである。</a:t>
            </a:r>
            <a:endParaRPr kumimoji="1" lang="en-US" altLang="ja-JP" dirty="0"/>
          </a:p>
          <a:p>
            <a:endParaRPr kumimoji="1" lang="en-US" altLang="ja-JP" dirty="0"/>
          </a:p>
          <a:p>
            <a:r>
              <a:rPr kumimoji="1" lang="ja-JP" altLang="en-US" dirty="0"/>
              <a:t>２つのコースを学習データ、</a:t>
            </a:r>
            <a:r>
              <a:rPr kumimoji="1" lang="en-US" altLang="ja-JP" dirty="0"/>
              <a:t>2</a:t>
            </a:r>
            <a:r>
              <a:rPr kumimoji="1" lang="ja-JP" altLang="en-US" dirty="0"/>
              <a:t>つのコースをテストデータとして実験</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実験の結果、学習内容データを考慮した成績予測は、リスクありの学生の読書行動パターンが十分にあれば、不合格傾向のある学生やリスクありの学生を分類できることがわかりました。また、ヒートマップを用いて、各週の読書行動を調査し、リスクなしとリスクのある学生の読書行動がモデル性能にどのような影響を与えるかを調査しました。その結果、</a:t>
            </a:r>
            <a:r>
              <a:rPr lang="en-US" altLang="ja-JP" dirty="0"/>
              <a:t>3</a:t>
            </a:r>
            <a:r>
              <a:rPr lang="ja-JP" altLang="en-US" dirty="0"/>
              <a:t>週目、</a:t>
            </a:r>
            <a:r>
              <a:rPr lang="en-US" altLang="ja-JP" dirty="0"/>
              <a:t>4</a:t>
            </a:r>
            <a:r>
              <a:rPr lang="ja-JP" altLang="en-US" dirty="0"/>
              <a:t>週目の講義の後、ノーリスク学生は教材を読むという行動が少ないことが分かりました。その結果，</a:t>
            </a:r>
            <a:r>
              <a:rPr lang="en-US" altLang="ja-JP" dirty="0"/>
              <a:t>3,4</a:t>
            </a:r>
            <a:r>
              <a:rPr lang="ja-JP" altLang="en-US" dirty="0"/>
              <a:t>週目以降では，リスクなし学生は教材を読む行動が少なく，リスクあり学生は最後まで多くの教材を読み，復習していることがわかった（図</a:t>
            </a:r>
            <a:r>
              <a:rPr lang="en-US" altLang="ja-JP" dirty="0"/>
              <a:t>8</a:t>
            </a:r>
            <a:r>
              <a:rPr lang="ja-JP" altLang="en-US" dirty="0"/>
              <a:t>）．このことから，リスクあり学生とリスクなし学生の読書行動を分離するモデルが構築された．</a:t>
            </a:r>
          </a:p>
          <a:p>
            <a:endParaRPr kumimoji="1" lang="en-US" altLang="ja-JP" dirty="0"/>
          </a:p>
          <a:p>
            <a:r>
              <a:rPr lang="ja-JP" altLang="en-US" dirty="0"/>
              <a:t>受講期間の半分を過ぎた時点で、リスクを抱えた学生が教材の予習・復習にあまり注意を払わないことがわかったため、教師は受講期間の半分を過ぎる前に、これらの学生を落第から保護するための工夫をする必要があることがわかり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4</a:t>
            </a:fld>
            <a:endParaRPr kumimoji="1" lang="ja-JP" altLang="en-US"/>
          </a:p>
        </p:txBody>
      </p:sp>
    </p:spTree>
    <p:extLst>
      <p:ext uri="{BB962C8B-B14F-4D97-AF65-F5344CB8AC3E}">
        <p14:creationId xmlns:p14="http://schemas.microsoft.com/office/powerpoint/2010/main" val="38439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コンテンツは講義スライドのこと</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5</a:t>
            </a:fld>
            <a:endParaRPr kumimoji="1" lang="ja-JP" altLang="en-US"/>
          </a:p>
        </p:txBody>
      </p:sp>
    </p:spTree>
    <p:extLst>
      <p:ext uri="{BB962C8B-B14F-4D97-AF65-F5344CB8AC3E}">
        <p14:creationId xmlns:p14="http://schemas.microsoft.com/office/powerpoint/2010/main" val="30695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BookRoll</a:t>
            </a:r>
            <a:r>
              <a:rPr kumimoji="1" lang="ja-JP" altLang="en-US" dirty="0"/>
              <a:t>から取得</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6</a:t>
            </a:fld>
            <a:endParaRPr kumimoji="1" lang="ja-JP" altLang="en-US"/>
          </a:p>
        </p:txBody>
      </p:sp>
    </p:spTree>
    <p:extLst>
      <p:ext uri="{BB962C8B-B14F-4D97-AF65-F5344CB8AC3E}">
        <p14:creationId xmlns:p14="http://schemas.microsoft.com/office/powerpoint/2010/main" val="384823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7</a:t>
            </a:fld>
            <a:endParaRPr kumimoji="1" lang="ja-JP" altLang="en-US"/>
          </a:p>
        </p:txBody>
      </p:sp>
    </p:spTree>
    <p:extLst>
      <p:ext uri="{BB962C8B-B14F-4D97-AF65-F5344CB8AC3E}">
        <p14:creationId xmlns:p14="http://schemas.microsoft.com/office/powerpoint/2010/main" val="305141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問題によっては正解の選択肢が学生ごとに変わってる</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12</a:t>
            </a:fld>
            <a:endParaRPr kumimoji="1" lang="ja-JP" altLang="en-US"/>
          </a:p>
        </p:txBody>
      </p:sp>
    </p:spTree>
    <p:extLst>
      <p:ext uri="{BB962C8B-B14F-4D97-AF65-F5344CB8AC3E}">
        <p14:creationId xmlns:p14="http://schemas.microsoft.com/office/powerpoint/2010/main" val="38027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25000"/>
              </a:lnSpc>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研究の内容</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何度もページを見返しているところは理解できていないのでは</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類似する内容が含まれるページを何回も見ているのは理解しきれていないからでは</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同じような行動をとっている学生同士は理解できてない場所も似ているのでは</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14</a:t>
            </a:fld>
            <a:endParaRPr kumimoji="1" lang="ja-JP" altLang="en-US"/>
          </a:p>
        </p:txBody>
      </p:sp>
    </p:spTree>
    <p:extLst>
      <p:ext uri="{BB962C8B-B14F-4D97-AF65-F5344CB8AC3E}">
        <p14:creationId xmlns:p14="http://schemas.microsoft.com/office/powerpoint/2010/main" val="134648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3AB9F-8BB7-0534-7A7E-88F2B392DC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26156A-9AE8-3C3F-D940-4E3380EBB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B0D474E-A119-6ADA-AE81-46F740A0B07F}"/>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261B8149-3217-5E39-FA2C-80C5FE5B11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A1D5DD-56B4-7634-734C-3B122E2D22C5}"/>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58658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DDF86-CAD4-9DDE-752D-D9F064582B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F32F81-73FA-99A4-181D-BBD8F5E60A4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CE7B4C-079B-BD94-4580-59C0A4F9194B}"/>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C44E3172-DF72-2A12-BCDD-5E52EAA662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B1CDD6-70B3-468F-16EF-61D31331F80A}"/>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95185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6B8BC5A-2102-13C7-B845-5115F5A12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233F4B-43B7-D7A1-20FB-BD566B144A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62504-BE88-A81C-8502-5E1C990C03FF}"/>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C51280E9-3C25-0295-3409-BFADE36548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822FFA-6D40-D5A4-C8FE-C19A288AAF5F}"/>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5264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52AE9-9058-1BD3-3593-4648A88025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B4DA55-E721-DD8C-AF81-3A10DA963A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B8483D-A08B-CDED-391B-92E253D91DC1}"/>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53408216-4269-E184-7838-BC8ED3B6D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760D25-0F91-C357-68BB-4A97E5EB5677}"/>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64418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407B8-5280-5876-B631-2A87AC9ED4D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BA6825-9882-49F0-357E-AB4DE115A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D91AE6-ACEE-E2BB-96A9-A74EC3A6921B}"/>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37555236-3558-510D-C1BC-DF153A447F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8BA033-9E24-DA81-D090-B560EC4A7A38}"/>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0281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F90F8-60B6-D323-D758-92EBB9924D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0E6F63-6723-7979-0043-2CA053BA54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E3E656C-04B1-D40E-0A80-F6CDE4F353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F7D38E-ED3E-0952-2B3D-5DAAF2293719}"/>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6" name="フッター プレースホルダー 5">
            <a:extLst>
              <a:ext uri="{FF2B5EF4-FFF2-40B4-BE49-F238E27FC236}">
                <a16:creationId xmlns:a16="http://schemas.microsoft.com/office/drawing/2014/main" id="{3360C504-64CD-E2FA-7679-E191E0CDB5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9E70F8-528E-AA91-765B-8EF5F9B72F8B}"/>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2901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56780-76D5-BAB1-C122-B72CD1A405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D669D7-7FB1-8CC8-2D1F-025FE9BE9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D0B615-C781-E843-5135-5FFF8B6555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B348C9-581B-47B3-9F50-47EC7300F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0ECAD06-D6CC-639A-C7DE-1DBCE187837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C0AB70-0787-6EBC-1DC0-20E5DDACEDC7}"/>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8" name="フッター プレースホルダー 7">
            <a:extLst>
              <a:ext uri="{FF2B5EF4-FFF2-40B4-BE49-F238E27FC236}">
                <a16:creationId xmlns:a16="http://schemas.microsoft.com/office/drawing/2014/main" id="{F6FF3469-846A-52E3-05E1-4BC89E81A9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166D6BA-64EB-3BEA-02D0-0C4ADBEF28D7}"/>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35540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CBB1F-63DC-D7F4-9765-AAF633D6E9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DCE012-E35B-8526-52A6-6D878E4735AD}"/>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4" name="フッター プレースホルダー 3">
            <a:extLst>
              <a:ext uri="{FF2B5EF4-FFF2-40B4-BE49-F238E27FC236}">
                <a16:creationId xmlns:a16="http://schemas.microsoft.com/office/drawing/2014/main" id="{D71AA849-BD4C-C7AB-D6F3-4C79132B80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45D7D7F-1F5C-D12C-8F8B-26914EA40316}"/>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90320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6FB48E7-E3CF-CC93-0B37-EF103B24270A}"/>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3" name="フッター プレースホルダー 2">
            <a:extLst>
              <a:ext uri="{FF2B5EF4-FFF2-40B4-BE49-F238E27FC236}">
                <a16:creationId xmlns:a16="http://schemas.microsoft.com/office/drawing/2014/main" id="{2485EC87-6076-AE1E-360D-C5A505E17D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62E8BF-2702-05D5-7AB9-607756368F20}"/>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0977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0E346-23C1-EEEB-9454-9AE3BEC7AF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4774FD-3021-FDE3-220E-233ED9163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65C958-EDD3-D919-2D10-9EFB624C5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7968C9-E644-18A8-A588-52FD4191EBAE}"/>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6" name="フッター プレースホルダー 5">
            <a:extLst>
              <a:ext uri="{FF2B5EF4-FFF2-40B4-BE49-F238E27FC236}">
                <a16:creationId xmlns:a16="http://schemas.microsoft.com/office/drawing/2014/main" id="{2DB76497-25D1-B75F-FD77-E028FF52BE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732B8D-4684-5EDB-7504-469AB9685914}"/>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76045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06567-8B54-B817-2F2D-CB84F3AE3E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ADAE5A-2214-1ECE-7244-6584892DC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5E81A4-495B-2BB9-223C-BBC71A81E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996A01-5DBE-20AB-0DB5-6575E564C1CF}"/>
              </a:ext>
            </a:extLst>
          </p:cNvPr>
          <p:cNvSpPr>
            <a:spLocks noGrp="1"/>
          </p:cNvSpPr>
          <p:nvPr>
            <p:ph type="dt" sz="half" idx="10"/>
          </p:nvPr>
        </p:nvSpPr>
        <p:spPr/>
        <p:txBody>
          <a:bodyPr/>
          <a:lstStyle/>
          <a:p>
            <a:fld id="{937B4AD3-F381-466F-92BB-F5BC7BBC51DF}" type="datetimeFigureOut">
              <a:rPr kumimoji="1" lang="ja-JP" altLang="en-US" smtClean="0"/>
              <a:t>2022/6/20</a:t>
            </a:fld>
            <a:endParaRPr kumimoji="1" lang="ja-JP" altLang="en-US"/>
          </a:p>
        </p:txBody>
      </p:sp>
      <p:sp>
        <p:nvSpPr>
          <p:cNvPr id="6" name="フッター プレースホルダー 5">
            <a:extLst>
              <a:ext uri="{FF2B5EF4-FFF2-40B4-BE49-F238E27FC236}">
                <a16:creationId xmlns:a16="http://schemas.microsoft.com/office/drawing/2014/main" id="{E11D9D9F-61FA-A948-2E08-683674471E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00FDC3-D304-4AA6-C47C-6E2D6304C2D4}"/>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13601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7F1C6FF-3669-8425-9953-0C3FF2665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E145C6-A9C2-877D-C3A9-EF4F2CD44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76D84D-1467-3BE6-6C01-55CCF9C83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B4AD3-F381-466F-92BB-F5BC7BBC51DF}" type="datetimeFigureOut">
              <a:rPr kumimoji="1" lang="ja-JP" altLang="en-US" smtClean="0"/>
              <a:t>2022/6/20</a:t>
            </a:fld>
            <a:endParaRPr kumimoji="1" lang="ja-JP" altLang="en-US"/>
          </a:p>
        </p:txBody>
      </p:sp>
      <p:sp>
        <p:nvSpPr>
          <p:cNvPr id="5" name="フッター プレースホルダー 4">
            <a:extLst>
              <a:ext uri="{FF2B5EF4-FFF2-40B4-BE49-F238E27FC236}">
                <a16:creationId xmlns:a16="http://schemas.microsoft.com/office/drawing/2014/main" id="{C2F5C2C8-832E-31E2-68EE-49644875D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31478D-0C97-F0D4-C301-F3905C081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406812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599230.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eur-ws.org/Vol-3120/paper2.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439F5-9EBD-4923-921B-7B6FA6D2BEFA}"/>
              </a:ext>
            </a:extLst>
          </p:cNvPr>
          <p:cNvSpPr>
            <a:spLocks noGrp="1"/>
          </p:cNvSpPr>
          <p:nvPr>
            <p:ph type="ctrTitle"/>
          </p:nvPr>
        </p:nvSpPr>
        <p:spPr>
          <a:xfrm>
            <a:off x="2114912" y="1699895"/>
            <a:ext cx="7926235" cy="1974461"/>
          </a:xfrm>
        </p:spPr>
        <p:txBody>
          <a:bodyPr>
            <a:normAutofit fontScale="90000"/>
          </a:bodyPr>
          <a:lstStyle/>
          <a:p>
            <a:pPr>
              <a:lnSpc>
                <a:spcPct val="125000"/>
              </a:lnSpc>
            </a:pPr>
            <a:r>
              <a:rPr lang="ja-JP" altLang="en-US" sz="4800" dirty="0">
                <a:solidFill>
                  <a:srgbClr val="2E9EAC"/>
                </a:solidFill>
                <a:latin typeface="メイリオ" panose="020B0604030504040204" pitchFamily="50" charset="-128"/>
                <a:ea typeface="メイリオ" panose="020B0604030504040204" pitchFamily="50" charset="-128"/>
              </a:rPr>
              <a:t>電子教材</a:t>
            </a:r>
            <a:r>
              <a:rPr lang="ja-JP" altLang="en-US" sz="4400" dirty="0">
                <a:solidFill>
                  <a:srgbClr val="2E9EAC"/>
                </a:solidFill>
                <a:latin typeface="メイリオ" panose="020B0604030504040204" pitchFamily="50" charset="-128"/>
                <a:ea typeface="メイリオ" panose="020B0604030504040204" pitchFamily="50" charset="-128"/>
              </a:rPr>
              <a:t>の</a:t>
            </a:r>
            <a:r>
              <a:rPr lang="ja-JP" altLang="en-US" sz="4800" dirty="0">
                <a:solidFill>
                  <a:srgbClr val="2E9EAC"/>
                </a:solidFill>
                <a:latin typeface="メイリオ" panose="020B0604030504040204" pitchFamily="50" charset="-128"/>
                <a:ea typeface="メイリオ" panose="020B0604030504040204" pitchFamily="50" charset="-128"/>
              </a:rPr>
              <a:t>閲覧データ</a:t>
            </a:r>
            <a:r>
              <a:rPr lang="ja-JP" altLang="en-US" sz="4400" dirty="0">
                <a:solidFill>
                  <a:srgbClr val="2E9EAC"/>
                </a:solidFill>
                <a:latin typeface="メイリオ" panose="020B0604030504040204" pitchFamily="50" charset="-128"/>
                <a:ea typeface="メイリオ" panose="020B0604030504040204" pitchFamily="50" charset="-128"/>
              </a:rPr>
              <a:t>と</a:t>
            </a:r>
            <a:br>
              <a:rPr lang="en-US" altLang="ja-JP" sz="4800" dirty="0">
                <a:solidFill>
                  <a:srgbClr val="2E9EAC"/>
                </a:solidFill>
                <a:latin typeface="メイリオ" panose="020B0604030504040204" pitchFamily="50" charset="-128"/>
                <a:ea typeface="メイリオ" panose="020B0604030504040204" pitchFamily="50" charset="-128"/>
              </a:rPr>
            </a:br>
            <a:r>
              <a:rPr lang="ja-JP" altLang="en-US" sz="4800" dirty="0">
                <a:solidFill>
                  <a:srgbClr val="2E9EAC"/>
                </a:solidFill>
                <a:latin typeface="メイリオ" panose="020B0604030504040204" pitchFamily="50" charset="-128"/>
                <a:ea typeface="メイリオ" panose="020B0604030504040204" pitchFamily="50" charset="-128"/>
              </a:rPr>
              <a:t>コンテンツ</a:t>
            </a:r>
            <a:r>
              <a:rPr lang="ja-JP" altLang="en-US" sz="4400" dirty="0">
                <a:solidFill>
                  <a:srgbClr val="2E9EAC"/>
                </a:solidFill>
                <a:latin typeface="メイリオ" panose="020B0604030504040204" pitchFamily="50" charset="-128"/>
                <a:ea typeface="メイリオ" panose="020B0604030504040204" pitchFamily="50" charset="-128"/>
              </a:rPr>
              <a:t>を</a:t>
            </a:r>
            <a:r>
              <a:rPr lang="ja-JP" altLang="en-US" sz="4800" dirty="0">
                <a:solidFill>
                  <a:srgbClr val="2E9EAC"/>
                </a:solidFill>
                <a:latin typeface="メイリオ" panose="020B0604030504040204" pitchFamily="50" charset="-128"/>
                <a:ea typeface="メイリオ" panose="020B0604030504040204" pitchFamily="50" charset="-128"/>
              </a:rPr>
              <a:t>用いた理解度推定</a:t>
            </a:r>
            <a:endParaRPr kumimoji="1" lang="ja-JP" altLang="en-US" sz="4800" dirty="0">
              <a:solidFill>
                <a:srgbClr val="2E9EAC"/>
              </a:solidFill>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9CBCDCEE-0246-FD39-38CE-1D1ECDE4FD39}"/>
              </a:ext>
            </a:extLst>
          </p:cNvPr>
          <p:cNvSpPr>
            <a:spLocks noGrp="1"/>
          </p:cNvSpPr>
          <p:nvPr>
            <p:ph type="subTitle" idx="1"/>
          </p:nvPr>
        </p:nvSpPr>
        <p:spPr>
          <a:xfrm>
            <a:off x="2619554" y="4309405"/>
            <a:ext cx="6916950" cy="711169"/>
          </a:xfrm>
        </p:spPr>
        <p:txBody>
          <a:bodyPr/>
          <a:lstStyle/>
          <a:p>
            <a:r>
              <a:rPr kumimoji="1" lang="en-US" altLang="ja-JP" dirty="0">
                <a:solidFill>
                  <a:schemeClr val="tx1">
                    <a:lumMod val="65000"/>
                    <a:lumOff val="35000"/>
                  </a:schemeClr>
                </a:solidFill>
                <a:latin typeface="Segoe UI" panose="020B0502040204020203" pitchFamily="34" charset="0"/>
                <a:ea typeface="Meiryo UI" panose="020B0604030504040204" pitchFamily="50" charset="-128"/>
                <a:cs typeface="Segoe UI" panose="020B0502040204020203" pitchFamily="34" charset="0"/>
              </a:rPr>
              <a:t>JB19S029</a:t>
            </a: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 </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小岸沙也加</a:t>
            </a:r>
          </a:p>
        </p:txBody>
      </p:sp>
      <p:sp>
        <p:nvSpPr>
          <p:cNvPr id="5" name="正方形/長方形 4">
            <a:extLst>
              <a:ext uri="{FF2B5EF4-FFF2-40B4-BE49-F238E27FC236}">
                <a16:creationId xmlns:a16="http://schemas.microsoft.com/office/drawing/2014/main" id="{A0C56611-1EDD-9686-D622-B9E4F78E3F3E}"/>
              </a:ext>
            </a:extLst>
          </p:cNvPr>
          <p:cNvSpPr/>
          <p:nvPr/>
        </p:nvSpPr>
        <p:spPr>
          <a:xfrm>
            <a:off x="0" y="6521570"/>
            <a:ext cx="12192000" cy="215659"/>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868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　　操作名　　　　　　意味</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10B5D1BA-0F91-EED5-AAB4-2E86910F1023}"/>
              </a:ext>
            </a:extLst>
          </p:cNvPr>
          <p:cNvCxnSpPr/>
          <p:nvPr/>
        </p:nvCxnSpPr>
        <p:spPr>
          <a:xfrm>
            <a:off x="1293961" y="1289647"/>
            <a:ext cx="9852805" cy="0"/>
          </a:xfrm>
          <a:prstGeom prst="line">
            <a:avLst/>
          </a:prstGeom>
          <a:ln>
            <a:solidFill>
              <a:srgbClr val="2E9EAC"/>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2F51A3E-6DA4-DFF8-045C-CF33660E6324}"/>
              </a:ext>
            </a:extLst>
          </p:cNvPr>
          <p:cNvCxnSpPr>
            <a:cxnSpLocks/>
          </p:cNvCxnSpPr>
          <p:nvPr/>
        </p:nvCxnSpPr>
        <p:spPr>
          <a:xfrm>
            <a:off x="5470589" y="540290"/>
            <a:ext cx="0" cy="6038985"/>
          </a:xfrm>
          <a:prstGeom prst="line">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13" name="コンテンツ プレースホルダー 2">
            <a:extLst>
              <a:ext uri="{FF2B5EF4-FFF2-40B4-BE49-F238E27FC236}">
                <a16:creationId xmlns:a16="http://schemas.microsoft.com/office/drawing/2014/main" id="{8EB646CB-DBD6-D2ED-D1AA-0BC174CE8301}"/>
              </a:ext>
            </a:extLst>
          </p:cNvPr>
          <p:cNvSpPr>
            <a:spLocks noGrp="1"/>
          </p:cNvSpPr>
          <p:nvPr>
            <p:ph idx="1"/>
          </p:nvPr>
        </p:nvSpPr>
        <p:spPr>
          <a:xfrm>
            <a:off x="838200" y="1464812"/>
            <a:ext cx="4423913" cy="5026880"/>
          </a:xfrm>
        </p:spPr>
        <p:txBody>
          <a:bodyPr>
            <a:normAutofit/>
          </a:bodyPr>
          <a:lstStyle/>
          <a:p>
            <a:pPr marL="0" indent="0">
              <a:lnSpc>
                <a:spcPct val="125000"/>
              </a:lnSpc>
              <a:buNone/>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rPr>
              <a:t>OPEN / CLOSE</a:t>
            </a: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NEXT/ PREV</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GETIT / NOTGETIT</a:t>
            </a: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ADD MARKER</a:t>
            </a: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ADD BOOKMARK</a:t>
            </a: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ADD MEMO</a:t>
            </a: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SERCH</a:t>
            </a:r>
          </a:p>
          <a:p>
            <a:pPr marL="0" indent="0">
              <a:lnSpc>
                <a:spcPct val="125000"/>
              </a:lnSpc>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p:txBody>
      </p:sp>
      <p:sp>
        <p:nvSpPr>
          <p:cNvPr id="14" name="コンテンツ プレースホルダー 2">
            <a:extLst>
              <a:ext uri="{FF2B5EF4-FFF2-40B4-BE49-F238E27FC236}">
                <a16:creationId xmlns:a16="http://schemas.microsoft.com/office/drawing/2014/main" id="{D667BDB4-9840-1D6E-179A-94CF5EDAA4B4}"/>
              </a:ext>
            </a:extLst>
          </p:cNvPr>
          <p:cNvSpPr txBox="1">
            <a:spLocks/>
          </p:cNvSpPr>
          <p:nvPr/>
        </p:nvSpPr>
        <p:spPr>
          <a:xfrm>
            <a:off x="5470589" y="1540281"/>
            <a:ext cx="6193763" cy="495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コンテンツを開く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 </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閉じる</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次のページへ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 </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前のページへ</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わかった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 </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わからなかった</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マーカーを追加</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ブックマークを追加</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メモを追加</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コンテンツ内検索</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F335EA6D-77AB-7BF4-B623-481AD4B51601}"/>
              </a:ext>
            </a:extLst>
          </p:cNvPr>
          <p:cNvSpPr txBox="1"/>
          <p:nvPr/>
        </p:nvSpPr>
        <p:spPr>
          <a:xfrm>
            <a:off x="10731260" y="6457671"/>
            <a:ext cx="622541" cy="369332"/>
          </a:xfrm>
          <a:prstGeom prst="rect">
            <a:avLst/>
          </a:prstGeom>
          <a:noFill/>
        </p:spPr>
        <p:txBody>
          <a:bodyPr wrap="square" rtlCol="0">
            <a:spAutoFit/>
          </a:bodyPr>
          <a:lstStyle/>
          <a:p>
            <a:r>
              <a:rPr kumimoji="1" lang="en-US" altLang="ja-JP" dirty="0">
                <a:solidFill>
                  <a:srgbClr val="2E9EAC"/>
                </a:solidFill>
                <a:latin typeface="メイリオ" panose="020B0604030504040204" pitchFamily="50" charset="-128"/>
                <a:ea typeface="メイリオ" panose="020B0604030504040204" pitchFamily="50" charset="-128"/>
              </a:rPr>
              <a:t>ex4</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910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小テストデータ</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p:txBody>
          <a:bodyPr/>
          <a:lstStyle/>
          <a:p>
            <a:pPr>
              <a:lnSpc>
                <a:spcPct val="125000"/>
              </a:lnSpc>
            </a:pPr>
            <a:r>
              <a:rPr kumimoji="1" lang="ja-JP" altLang="en-US" dirty="0">
                <a:solidFill>
                  <a:schemeClr val="tx1">
                    <a:lumMod val="65000"/>
                    <a:lumOff val="35000"/>
                  </a:schemeClr>
                </a:solidFill>
                <a:latin typeface="Segoe UI Black" panose="020B0A02040204020203" pitchFamily="34" charset="0"/>
                <a:ea typeface="メイリオ" panose="020B0604030504040204" pitchFamily="50" charset="-128"/>
              </a:rPr>
              <a:t>小テストの問題</a:t>
            </a:r>
            <a:endParaRPr kumimoji="1" lang="en-US" altLang="ja-JP" dirty="0">
              <a:solidFill>
                <a:schemeClr val="tx1">
                  <a:lumMod val="65000"/>
                  <a:lumOff val="35000"/>
                </a:schemeClr>
              </a:solidFill>
              <a:latin typeface="Segoe UI Black" panose="020B0A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Black" panose="020B0A02040204020203" pitchFamily="34" charset="0"/>
                <a:ea typeface="メイリオ" panose="020B0604030504040204" pitchFamily="50" charset="-128"/>
              </a:rPr>
              <a:t>正解したかどうか</a:t>
            </a:r>
            <a:endParaRPr lang="en-US" altLang="ja-JP" dirty="0">
              <a:solidFill>
                <a:schemeClr val="tx1">
                  <a:lumMod val="65000"/>
                  <a:lumOff val="35000"/>
                </a:schemeClr>
              </a:solidFill>
              <a:latin typeface="Segoe UI Black" panose="020B0A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Black" panose="020B0A02040204020203" pitchFamily="34" charset="0"/>
                <a:ea typeface="メイリオ" panose="020B0604030504040204" pitchFamily="50" charset="-128"/>
              </a:rPr>
              <a:t>回答時間</a:t>
            </a:r>
            <a:endParaRPr lang="en-US" altLang="ja-JP" dirty="0">
              <a:solidFill>
                <a:schemeClr val="tx1">
                  <a:lumMod val="65000"/>
                  <a:lumOff val="35000"/>
                </a:schemeClr>
              </a:solidFill>
              <a:latin typeface="Segoe UI Black" panose="020B0A02040204020203" pitchFamily="34" charset="0"/>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Segoe UI Black" panose="020B0A02040204020203" pitchFamily="34" charset="0"/>
                <a:ea typeface="メイリオ" panose="020B0604030504040204" pitchFamily="50" charset="-128"/>
              </a:rPr>
              <a:t>回答した学生の</a:t>
            </a:r>
            <a:r>
              <a:rPr lang="en-US" altLang="ja-JP"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ID</a:t>
            </a:r>
            <a:endPar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11B3674-3766-6CB8-EB05-79A5887C3346}"/>
              </a:ext>
            </a:extLst>
          </p:cNvPr>
          <p:cNvSpPr txBox="1"/>
          <p:nvPr/>
        </p:nvSpPr>
        <p:spPr>
          <a:xfrm>
            <a:off x="10731260" y="6457671"/>
            <a:ext cx="622541" cy="369332"/>
          </a:xfrm>
          <a:prstGeom prst="rect">
            <a:avLst/>
          </a:prstGeom>
          <a:noFill/>
        </p:spPr>
        <p:txBody>
          <a:bodyPr wrap="square" rtlCol="0">
            <a:spAutoFit/>
          </a:bodyPr>
          <a:lstStyle/>
          <a:p>
            <a:r>
              <a:rPr kumimoji="1" lang="en-US" altLang="ja-JP" dirty="0">
                <a:solidFill>
                  <a:srgbClr val="2E9EAC"/>
                </a:solidFill>
                <a:latin typeface="メイリオ" panose="020B0604030504040204" pitchFamily="50" charset="-128"/>
                <a:ea typeface="メイリオ" panose="020B0604030504040204" pitchFamily="50" charset="-128"/>
              </a:rPr>
              <a:t>ex5</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9683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小テストの問題</a:t>
            </a:r>
            <a:r>
              <a:rPr lang="ja-JP" altLang="en-US" dirty="0">
                <a:solidFill>
                  <a:srgbClr val="2E9EAC"/>
                </a:solidFill>
                <a:latin typeface="メイリオ" panose="020B0604030504040204" pitchFamily="50" charset="-128"/>
                <a:ea typeface="メイリオ" panose="020B0604030504040204" pitchFamily="50" charset="-128"/>
              </a:rPr>
              <a:t>例</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199" y="1825625"/>
            <a:ext cx="11031747" cy="4351338"/>
          </a:xfrm>
        </p:spPr>
        <p:txBody>
          <a:bodyPr/>
          <a:lstStyle/>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著作権（財産権）について、当てはまるものを一つ選んで下さい</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公表権</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氏名表示権</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同一性保持権</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複製権</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84B0FC-BA1D-4F69-794F-620A5B546588}"/>
              </a:ext>
            </a:extLst>
          </p:cNvPr>
          <p:cNvSpPr txBox="1"/>
          <p:nvPr/>
        </p:nvSpPr>
        <p:spPr>
          <a:xfrm>
            <a:off x="10731260" y="6457671"/>
            <a:ext cx="622541" cy="369332"/>
          </a:xfrm>
          <a:prstGeom prst="rect">
            <a:avLst/>
          </a:prstGeom>
          <a:noFill/>
        </p:spPr>
        <p:txBody>
          <a:bodyPr wrap="square" rtlCol="0">
            <a:spAutoFit/>
          </a:bodyPr>
          <a:lstStyle/>
          <a:p>
            <a:r>
              <a:rPr kumimoji="1" lang="en-US" altLang="ja-JP" dirty="0">
                <a:solidFill>
                  <a:srgbClr val="2E9EAC"/>
                </a:solidFill>
                <a:latin typeface="メイリオ" panose="020B0604030504040204" pitchFamily="50" charset="-128"/>
                <a:ea typeface="メイリオ" panose="020B0604030504040204" pitchFamily="50" charset="-128"/>
              </a:rPr>
              <a:t>ex</a:t>
            </a:r>
            <a:r>
              <a:rPr lang="en-US" altLang="ja-JP" dirty="0">
                <a:solidFill>
                  <a:srgbClr val="2E9EAC"/>
                </a:solidFill>
                <a:latin typeface="メイリオ" panose="020B0604030504040204" pitchFamily="50" charset="-128"/>
                <a:ea typeface="メイリオ" panose="020B0604030504040204" pitchFamily="50" charset="-128"/>
              </a:rPr>
              <a:t>5</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8174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小テストの問題例</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199" y="1825625"/>
            <a:ext cx="11031747" cy="4351338"/>
          </a:xfrm>
        </p:spPr>
        <p:txBody>
          <a:bodyPr/>
          <a:lstStyle/>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著作権（財産権）について、当てはまるものを一つ選んで下さい</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公表権</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氏名表示権</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同一性保持権</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514350" indent="-514350">
              <a:lnSpc>
                <a:spcPct val="125000"/>
              </a:lnSpc>
              <a:buFont typeface="+mj-lt"/>
              <a:buAutoNum type="arabicPeriod"/>
            </a:pPr>
            <a:r>
              <a:rPr kumimoji="1" lang="ja-JP" altLang="en-US" dirty="0">
                <a:solidFill>
                  <a:srgbClr val="D45F6F"/>
                </a:solidFill>
                <a:latin typeface="Segoe UI" panose="020B0502040204020203" pitchFamily="34" charset="0"/>
                <a:ea typeface="メイリオ" panose="020B0604030504040204" pitchFamily="50" charset="-128"/>
              </a:rPr>
              <a:t>複製権</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2</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789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メイリオ" panose="020B0604030504040204" pitchFamily="50" charset="-128"/>
                <a:ea typeface="メイリオ" panose="020B0604030504040204" pitchFamily="50" charset="-128"/>
              </a:rPr>
              <a:t>推定方法</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p:txBody>
          <a:bodyPr/>
          <a:lstStyle/>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マーカーの色、位置</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lvl="1">
              <a:lnSpc>
                <a:spcPct val="125000"/>
              </a:lnSpc>
            </a:pPr>
            <a:r>
              <a:rPr lang="ja-JP" altLang="en-US" dirty="0">
                <a:solidFill>
                  <a:srgbClr val="D35F5F"/>
                </a:solidFill>
                <a:latin typeface="Segoe UI" panose="020B0502040204020203" pitchFamily="34" charset="0"/>
                <a:ea typeface="メイリオ" panose="020B0604030504040204" pitchFamily="50" charset="-128"/>
              </a:rPr>
              <a:t>赤</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：重要　</a:t>
            </a:r>
            <a:r>
              <a:rPr lang="ja-JP" altLang="en-US" dirty="0">
                <a:solidFill>
                  <a:srgbClr val="D9E757"/>
                </a:solidFill>
                <a:latin typeface="Segoe UI" panose="020B0502040204020203" pitchFamily="34" charset="0"/>
                <a:ea typeface="メイリオ" panose="020B0604030504040204" pitchFamily="50" charset="-128"/>
              </a:rPr>
              <a:t>黄色</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：わからない　</a:t>
            </a:r>
            <a:r>
              <a:rPr lang="ja-JP" altLang="en-US" dirty="0">
                <a:solidFill>
                  <a:srgbClr val="2E9EAC"/>
                </a:solidFill>
                <a:latin typeface="Segoe UI" panose="020B0502040204020203" pitchFamily="34" charset="0"/>
                <a:ea typeface="メイリオ" panose="020B0604030504040204" pitchFamily="50" charset="-128"/>
              </a:rPr>
              <a:t>青</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：わかった</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どのタイミングでどのようにページを移動したか</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理解したかどうか</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sz="3200" dirty="0">
                <a:solidFill>
                  <a:schemeClr val="tx1">
                    <a:lumMod val="65000"/>
                    <a:lumOff val="35000"/>
                  </a:schemeClr>
                </a:solidFill>
                <a:latin typeface="Segoe UI" panose="020B0502040204020203" pitchFamily="34" charset="0"/>
                <a:ea typeface="メイリオ" panose="020B0604030504040204" pitchFamily="50" charset="-128"/>
              </a:rPr>
              <a:t>学生ごと</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に</a:t>
            </a:r>
            <a:r>
              <a:rPr lang="ja-JP" altLang="en-US" sz="3200" u="sng" dirty="0">
                <a:solidFill>
                  <a:srgbClr val="D35F5F"/>
                </a:solidFill>
                <a:latin typeface="Segoe UI" panose="020B0502040204020203" pitchFamily="34" charset="0"/>
                <a:ea typeface="メイリオ" panose="020B0604030504040204" pitchFamily="50" charset="-128"/>
              </a:rPr>
              <a:t>各語句・宣言的知識</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の</a:t>
            </a:r>
            <a:r>
              <a:rPr lang="ja-JP" altLang="en-US" sz="3200" dirty="0">
                <a:solidFill>
                  <a:schemeClr val="tx1">
                    <a:lumMod val="65000"/>
                    <a:lumOff val="35000"/>
                  </a:schemeClr>
                </a:solidFill>
                <a:latin typeface="Segoe UI" panose="020B0502040204020203" pitchFamily="34" charset="0"/>
                <a:ea typeface="メイリオ" panose="020B0604030504040204" pitchFamily="50" charset="-128"/>
              </a:rPr>
              <a:t>理解度を求める</a:t>
            </a:r>
            <a:endParaRPr kumimoji="1" lang="ja-JP" altLang="en-US" sz="3200" dirty="0">
              <a:solidFill>
                <a:schemeClr val="tx1">
                  <a:lumMod val="65000"/>
                  <a:lumOff val="35000"/>
                </a:schemeClr>
              </a:solidFill>
              <a:latin typeface="Segoe UI" panose="020B0502040204020203" pitchFamily="34" charset="0"/>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7</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204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宣言的知識</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825625"/>
            <a:ext cx="10515600" cy="4667250"/>
          </a:xfrm>
        </p:spPr>
        <p:txBody>
          <a:bodyPr>
            <a:normAutofit/>
          </a:bodyPr>
          <a:lstStyle/>
          <a:p>
            <a:pPr>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事実や原理、概念などに関する知識</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「〇〇は○○に含まれる」「○○は○○の前におこる」</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記述的知識、命題的知識</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kumimoji="1" lang="ja-JP" altLang="en-US" dirty="0">
                <a:solidFill>
                  <a:srgbClr val="2E9EAC"/>
                </a:solidFill>
                <a:latin typeface="メイリオ" panose="020B0604030504040204" pitchFamily="50" charset="-128"/>
                <a:ea typeface="メイリオ" panose="020B0604030504040204" pitchFamily="50" charset="-128"/>
              </a:rPr>
              <a:t>例：著作権</a:t>
            </a:r>
            <a:endParaRPr kumimoji="1" lang="en-US" altLang="ja-JP" dirty="0">
              <a:solidFill>
                <a:srgbClr val="2E9EAC"/>
              </a:solidFill>
              <a:latin typeface="メイリオ" panose="020B0604030504040204" pitchFamily="50" charset="-128"/>
              <a:ea typeface="メイリオ" panose="020B0604030504040204" pitchFamily="50" charset="-128"/>
            </a:endParaRPr>
          </a:p>
          <a:p>
            <a:pPr lvl="1">
              <a:lnSpc>
                <a:spcPct val="125000"/>
              </a:lnSpc>
            </a:pP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著作者人格権</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特許権</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死後</a:t>
            </a:r>
            <a:r>
              <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rPr>
              <a:t>70</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年まで保護される</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8</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中かっこ 3">
            <a:extLst>
              <a:ext uri="{FF2B5EF4-FFF2-40B4-BE49-F238E27FC236}">
                <a16:creationId xmlns:a16="http://schemas.microsoft.com/office/drawing/2014/main" id="{852DCECD-E50A-E01D-C6CA-A76D6BC48229}"/>
              </a:ext>
            </a:extLst>
          </p:cNvPr>
          <p:cNvSpPr/>
          <p:nvPr/>
        </p:nvSpPr>
        <p:spPr>
          <a:xfrm>
            <a:off x="5696310" y="3899140"/>
            <a:ext cx="572218" cy="2451219"/>
          </a:xfrm>
          <a:prstGeom prst="rightBrace">
            <a:avLst/>
          </a:prstGeom>
          <a:ln>
            <a:solidFill>
              <a:srgbClr val="2CD49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643B503-FCB8-323D-FFF9-BDF136527A86}"/>
              </a:ext>
            </a:extLst>
          </p:cNvPr>
          <p:cNvSpPr txBox="1"/>
          <p:nvPr/>
        </p:nvSpPr>
        <p:spPr>
          <a:xfrm>
            <a:off x="6495691" y="4993194"/>
            <a:ext cx="1155940" cy="523220"/>
          </a:xfrm>
          <a:prstGeom prst="rect">
            <a:avLst/>
          </a:prstGeom>
          <a:noFill/>
        </p:spPr>
        <p:txBody>
          <a:bodyPr wrap="square" rtlCol="0">
            <a:spAutoFit/>
          </a:bodyPr>
          <a:lstStyle/>
          <a:p>
            <a:r>
              <a:rPr kumimoji="1" lang="ja-JP" altLang="en-US" sz="2800" dirty="0">
                <a:solidFill>
                  <a:srgbClr val="2CD490"/>
                </a:solidFill>
                <a:latin typeface="メイリオ" panose="020B0604030504040204" pitchFamily="50" charset="-128"/>
                <a:ea typeface="メイリオ" panose="020B0604030504040204" pitchFamily="50" charset="-128"/>
              </a:rPr>
              <a:t>語句</a:t>
            </a:r>
          </a:p>
        </p:txBody>
      </p:sp>
    </p:spTree>
    <p:extLst>
      <p:ext uri="{BB962C8B-B14F-4D97-AF65-F5344CB8AC3E}">
        <p14:creationId xmlns:p14="http://schemas.microsoft.com/office/powerpoint/2010/main" val="67492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出力結果例</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825625"/>
            <a:ext cx="3457755" cy="4351338"/>
          </a:xfrm>
        </p:spPr>
        <p:txBody>
          <a:bodyPr/>
          <a:lstStyle/>
          <a:p>
            <a:pPr>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学生と語句が表になったもの</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各要素は</a:t>
            </a:r>
            <a:r>
              <a:rPr kumimoji="1" lang="ja-JP" altLang="en-US" dirty="0">
                <a:solidFill>
                  <a:srgbClr val="D45F6F"/>
                </a:solidFill>
                <a:latin typeface="メイリオ" panose="020B0604030504040204" pitchFamily="50" charset="-128"/>
                <a:ea typeface="メイリオ" panose="020B0604030504040204" pitchFamily="50" charset="-128"/>
              </a:rPr>
              <a:t>理解度</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9</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表 8">
            <a:extLst>
              <a:ext uri="{FF2B5EF4-FFF2-40B4-BE49-F238E27FC236}">
                <a16:creationId xmlns:a16="http://schemas.microsoft.com/office/drawing/2014/main" id="{9EC7488D-4DFE-1DA3-6FEF-1F25DA255307}"/>
              </a:ext>
            </a:extLst>
          </p:cNvPr>
          <p:cNvGraphicFramePr>
            <a:graphicFrameLocks noGrp="1"/>
          </p:cNvGraphicFramePr>
          <p:nvPr>
            <p:extLst>
              <p:ext uri="{D42A27DB-BD31-4B8C-83A1-F6EECF244321}">
                <p14:modId xmlns:p14="http://schemas.microsoft.com/office/powerpoint/2010/main" val="565170957"/>
              </p:ext>
            </p:extLst>
          </p:nvPr>
        </p:nvGraphicFramePr>
        <p:xfrm>
          <a:off x="4521338" y="1825625"/>
          <a:ext cx="6840000" cy="3793968"/>
        </p:xfrm>
        <a:graphic>
          <a:graphicData uri="http://schemas.openxmlformats.org/drawingml/2006/table">
            <a:tbl>
              <a:tblPr firstRow="1" bandRow="1">
                <a:tableStyleId>{C083E6E3-FA7D-4D7B-A595-EF9225AFEA82}</a:tableStyleId>
              </a:tblPr>
              <a:tblGrid>
                <a:gridCol w="845224">
                  <a:extLst>
                    <a:ext uri="{9D8B030D-6E8A-4147-A177-3AD203B41FA5}">
                      <a16:colId xmlns:a16="http://schemas.microsoft.com/office/drawing/2014/main" val="796767220"/>
                    </a:ext>
                  </a:extLst>
                </a:gridCol>
                <a:gridCol w="1172261">
                  <a:extLst>
                    <a:ext uri="{9D8B030D-6E8A-4147-A177-3AD203B41FA5}">
                      <a16:colId xmlns:a16="http://schemas.microsoft.com/office/drawing/2014/main" val="1184758071"/>
                    </a:ext>
                  </a:extLst>
                </a:gridCol>
                <a:gridCol w="1325034">
                  <a:extLst>
                    <a:ext uri="{9D8B030D-6E8A-4147-A177-3AD203B41FA5}">
                      <a16:colId xmlns:a16="http://schemas.microsoft.com/office/drawing/2014/main" val="2077118612"/>
                    </a:ext>
                  </a:extLst>
                </a:gridCol>
                <a:gridCol w="1107615">
                  <a:extLst>
                    <a:ext uri="{9D8B030D-6E8A-4147-A177-3AD203B41FA5}">
                      <a16:colId xmlns:a16="http://schemas.microsoft.com/office/drawing/2014/main" val="3982006282"/>
                    </a:ext>
                  </a:extLst>
                </a:gridCol>
                <a:gridCol w="1224039">
                  <a:extLst>
                    <a:ext uri="{9D8B030D-6E8A-4147-A177-3AD203B41FA5}">
                      <a16:colId xmlns:a16="http://schemas.microsoft.com/office/drawing/2014/main" val="947754471"/>
                    </a:ext>
                  </a:extLst>
                </a:gridCol>
                <a:gridCol w="1165827">
                  <a:extLst>
                    <a:ext uri="{9D8B030D-6E8A-4147-A177-3AD203B41FA5}">
                      <a16:colId xmlns:a16="http://schemas.microsoft.com/office/drawing/2014/main" val="1307107806"/>
                    </a:ext>
                  </a:extLst>
                </a:gridCol>
              </a:tblGrid>
              <a:tr h="474246">
                <a:tc>
                  <a:txBody>
                    <a:bodyPr/>
                    <a:lstStyle/>
                    <a:p>
                      <a:pPr algn="ctr"/>
                      <a:r>
                        <a:rPr kumimoji="1" lang="ja-JP" altLang="en-US" sz="2000" dirty="0">
                          <a:solidFill>
                            <a:schemeClr val="tx1">
                              <a:lumMod val="65000"/>
                              <a:lumOff val="35000"/>
                            </a:schemeClr>
                          </a:solidFill>
                          <a:latin typeface="メイリオ" panose="020B0604030504040204" pitchFamily="50" charset="-128"/>
                          <a:ea typeface="メイリオ" panose="020B0604030504040204" pitchFamily="50" charset="-128"/>
                        </a:rPr>
                        <a:t>学生</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著作権</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利益相反</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暗号化</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生体認証</a:t>
                      </a:r>
                    </a:p>
                  </a:txBody>
                  <a:tcPr anchor="ct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P2P</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0.34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0.78</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0.71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0.57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96446147"/>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0.87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0.9</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605999338"/>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3</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548168355"/>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4</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0.9</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082271892"/>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5</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0.8</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443788193"/>
                  </a:ext>
                </a:extLst>
              </a:tr>
              <a:tr h="474246">
                <a:tc>
                  <a:txBody>
                    <a:bodyPr/>
                    <a:lstStyle/>
                    <a:p>
                      <a:pPr algn="ctr"/>
                      <a:r>
                        <a:rPr kumimoji="1" lang="en-US" altLang="ja-JP" sz="2400" b="1" dirty="0">
                          <a:solidFill>
                            <a:schemeClr val="tx1">
                              <a:lumMod val="65000"/>
                              <a:lumOff val="35000"/>
                            </a:schemeClr>
                          </a:solidFill>
                          <a:latin typeface="Meiryo UI" panose="020B0604030504040204" pitchFamily="50" charset="-128"/>
                          <a:ea typeface="Meiryo UI" panose="020B0604030504040204" pitchFamily="50" charset="-128"/>
                        </a:rPr>
                        <a:t>6</a:t>
                      </a:r>
                      <a:endParaRPr kumimoji="1" lang="ja-JP" altLang="en-US" sz="24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0.9</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993173675"/>
                  </a:ext>
                </a:extLst>
              </a:tr>
            </a:tbl>
          </a:graphicData>
        </a:graphic>
      </p:graphicFrame>
      <p:sp>
        <p:nvSpPr>
          <p:cNvPr id="9" name="テキスト ボックス 8">
            <a:extLst>
              <a:ext uri="{FF2B5EF4-FFF2-40B4-BE49-F238E27FC236}">
                <a16:creationId xmlns:a16="http://schemas.microsoft.com/office/drawing/2014/main" id="{85996C6F-554C-FCA3-2234-41277D568147}"/>
              </a:ext>
            </a:extLst>
          </p:cNvPr>
          <p:cNvSpPr txBox="1"/>
          <p:nvPr/>
        </p:nvSpPr>
        <p:spPr>
          <a:xfrm>
            <a:off x="11392618" y="3429000"/>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EF7BB18-F989-1947-4AF7-2B3C55869385}"/>
              </a:ext>
            </a:extLst>
          </p:cNvPr>
          <p:cNvSpPr txBox="1"/>
          <p:nvPr/>
        </p:nvSpPr>
        <p:spPr>
          <a:xfrm rot="5400000">
            <a:off x="7665479" y="5793426"/>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645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出力結果例（できれば）</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199" y="1825625"/>
            <a:ext cx="4285891" cy="4351338"/>
          </a:xfrm>
        </p:spPr>
        <p:txBody>
          <a:bodyPr/>
          <a:lstStyle/>
          <a:p>
            <a:pPr marL="0" indent="0">
              <a:lnSpc>
                <a:spcPct val="135000"/>
              </a:lnSpc>
              <a:buNone/>
            </a:pPr>
            <a:r>
              <a:rPr lang="ja-JP" altLang="en-US" dirty="0">
                <a:solidFill>
                  <a:srgbClr val="D45F6F"/>
                </a:solidFill>
                <a:latin typeface="メイリオ" panose="020B0604030504040204" pitchFamily="50" charset="-128"/>
                <a:ea typeface="メイリオ" panose="020B0604030504040204" pitchFamily="50" charset="-128"/>
              </a:rPr>
              <a:t>段階的</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にデータを使用し、各状態で理解度を求める</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35000"/>
              </a:lnSpc>
              <a:buNone/>
            </a:pP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35000"/>
              </a:lnSpc>
              <a:buNone/>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閲覧データの</a:t>
            </a:r>
            <a:r>
              <a:rPr lang="ja-JP" altLang="en-US" dirty="0">
                <a:solidFill>
                  <a:srgbClr val="D45F6F"/>
                </a:solidFill>
                <a:latin typeface="メイリオ" panose="020B0604030504040204" pitchFamily="50" charset="-128"/>
                <a:ea typeface="メイリオ" panose="020B0604030504040204" pitchFamily="50" charset="-128"/>
              </a:rPr>
              <a:t>重要性</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と　</a:t>
            </a:r>
            <a:r>
              <a:rPr lang="ja-JP" altLang="en-US" dirty="0">
                <a:solidFill>
                  <a:srgbClr val="D45F6F"/>
                </a:solidFill>
                <a:latin typeface="メイリオ" panose="020B0604030504040204" pitchFamily="50" charset="-128"/>
                <a:ea typeface="メイリオ" panose="020B0604030504040204" pitchFamily="50" charset="-128"/>
              </a:rPr>
              <a:t>不十分な点</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をだしたい</a:t>
            </a:r>
            <a:endPar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731260" y="6404110"/>
            <a:ext cx="657046"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10</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表 8">
            <a:extLst>
              <a:ext uri="{FF2B5EF4-FFF2-40B4-BE49-F238E27FC236}">
                <a16:creationId xmlns:a16="http://schemas.microsoft.com/office/drawing/2014/main" id="{9EC7488D-4DFE-1DA3-6FEF-1F25DA255307}"/>
              </a:ext>
            </a:extLst>
          </p:cNvPr>
          <p:cNvGraphicFramePr>
            <a:graphicFrameLocks noGrp="1"/>
          </p:cNvGraphicFramePr>
          <p:nvPr>
            <p:extLst>
              <p:ext uri="{D42A27DB-BD31-4B8C-83A1-F6EECF244321}">
                <p14:modId xmlns:p14="http://schemas.microsoft.com/office/powerpoint/2010/main" val="2634697307"/>
              </p:ext>
            </p:extLst>
          </p:nvPr>
        </p:nvGraphicFramePr>
        <p:xfrm>
          <a:off x="5124091" y="1825624"/>
          <a:ext cx="6505758" cy="3577118"/>
        </p:xfrm>
        <a:graphic>
          <a:graphicData uri="http://schemas.openxmlformats.org/drawingml/2006/table">
            <a:tbl>
              <a:tblPr firstRow="1" bandRow="1">
                <a:tableStyleId>{C083E6E3-FA7D-4D7B-A595-EF9225AFEA82}</a:tableStyleId>
              </a:tblPr>
              <a:tblGrid>
                <a:gridCol w="1284657">
                  <a:extLst>
                    <a:ext uri="{9D8B030D-6E8A-4147-A177-3AD203B41FA5}">
                      <a16:colId xmlns:a16="http://schemas.microsoft.com/office/drawing/2014/main" val="1184758071"/>
                    </a:ext>
                  </a:extLst>
                </a:gridCol>
                <a:gridCol w="1682843">
                  <a:extLst>
                    <a:ext uri="{9D8B030D-6E8A-4147-A177-3AD203B41FA5}">
                      <a16:colId xmlns:a16="http://schemas.microsoft.com/office/drawing/2014/main" val="2077118612"/>
                    </a:ext>
                  </a:extLst>
                </a:gridCol>
                <a:gridCol w="1326352">
                  <a:extLst>
                    <a:ext uri="{9D8B030D-6E8A-4147-A177-3AD203B41FA5}">
                      <a16:colId xmlns:a16="http://schemas.microsoft.com/office/drawing/2014/main" val="3982006282"/>
                    </a:ext>
                  </a:extLst>
                </a:gridCol>
                <a:gridCol w="870507">
                  <a:extLst>
                    <a:ext uri="{9D8B030D-6E8A-4147-A177-3AD203B41FA5}">
                      <a16:colId xmlns:a16="http://schemas.microsoft.com/office/drawing/2014/main" val="1014863199"/>
                    </a:ext>
                  </a:extLst>
                </a:gridCol>
                <a:gridCol w="1341399">
                  <a:extLst>
                    <a:ext uri="{9D8B030D-6E8A-4147-A177-3AD203B41FA5}">
                      <a16:colId xmlns:a16="http://schemas.microsoft.com/office/drawing/2014/main" val="947754471"/>
                    </a:ext>
                  </a:extLst>
                </a:gridCol>
              </a:tblGrid>
              <a:tr h="779553">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マーカー</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GETIT,</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NOTGETIT</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小テスト</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rPr>
                        <a:t>スコア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559513">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559513">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noFill/>
                      <a:prstDash val="solid"/>
                      <a:round/>
                      <a:headEnd type="none" w="med" len="med"/>
                      <a:tailEnd type="none" w="med" len="med"/>
                    </a:lnR>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446147"/>
                  </a:ext>
                </a:extLst>
              </a:tr>
              <a:tr h="559513">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lnR w="12700" cap="flat" cmpd="sng" algn="ctr">
                      <a:noFill/>
                      <a:prstDash val="solid"/>
                      <a:round/>
                      <a:headEnd type="none" w="med" len="med"/>
                      <a:tailEnd type="none" w="med" len="med"/>
                    </a:lnR>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0.7</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5999338"/>
                  </a:ext>
                </a:extLst>
              </a:tr>
              <a:tr h="559513">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lnR w="12700" cap="flat" cmpd="sng" algn="ctr">
                      <a:noFill/>
                      <a:prstDash val="solid"/>
                      <a:round/>
                      <a:headEnd type="none" w="med" len="med"/>
                      <a:tailEnd type="none" w="med" len="med"/>
                    </a:lnR>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0.74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48168355"/>
                  </a:ext>
                </a:extLst>
              </a:tr>
              <a:tr h="559513">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tcP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a:t>
                      </a:r>
                    </a:p>
                  </a:txBody>
                  <a:tcPr anchor="ctr">
                    <a:lnR w="12700" cap="flat" cmpd="sng" algn="ctr">
                      <a:noFill/>
                      <a:prstDash val="solid"/>
                      <a:round/>
                      <a:headEnd type="none" w="med" len="med"/>
                      <a:tailEnd type="none" w="med" len="med"/>
                    </a:lnR>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0.9</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2271892"/>
                  </a:ext>
                </a:extLst>
              </a:tr>
            </a:tbl>
          </a:graphicData>
        </a:graphic>
      </p:graphicFrame>
      <p:sp>
        <p:nvSpPr>
          <p:cNvPr id="9" name="テキスト ボックス 8">
            <a:extLst>
              <a:ext uri="{FF2B5EF4-FFF2-40B4-BE49-F238E27FC236}">
                <a16:creationId xmlns:a16="http://schemas.microsoft.com/office/drawing/2014/main" id="{85996C6F-554C-FCA3-2234-41277D568147}"/>
              </a:ext>
            </a:extLst>
          </p:cNvPr>
          <p:cNvSpPr txBox="1"/>
          <p:nvPr/>
        </p:nvSpPr>
        <p:spPr>
          <a:xfrm>
            <a:off x="9433301" y="1914503"/>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EF7BB18-F989-1947-4AF7-2B3C55869385}"/>
              </a:ext>
            </a:extLst>
          </p:cNvPr>
          <p:cNvSpPr txBox="1"/>
          <p:nvPr/>
        </p:nvSpPr>
        <p:spPr>
          <a:xfrm rot="5400000">
            <a:off x="7977278" y="5593708"/>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1" name="矢印: 下 10">
            <a:extLst>
              <a:ext uri="{FF2B5EF4-FFF2-40B4-BE49-F238E27FC236}">
                <a16:creationId xmlns:a16="http://schemas.microsoft.com/office/drawing/2014/main" id="{FE6B5DEB-406F-0A3E-C891-ED464170402C}"/>
              </a:ext>
            </a:extLst>
          </p:cNvPr>
          <p:cNvSpPr/>
          <p:nvPr/>
        </p:nvSpPr>
        <p:spPr>
          <a:xfrm>
            <a:off x="2260121" y="3177269"/>
            <a:ext cx="879894" cy="534838"/>
          </a:xfrm>
          <a:prstGeom prst="downArrow">
            <a:avLst/>
          </a:prstGeom>
          <a:solidFill>
            <a:srgbClr val="5FD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1836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メイリオ" panose="020B0604030504040204" pitchFamily="50" charset="-128"/>
                <a:ea typeface="メイリオ" panose="020B0604030504040204" pitchFamily="50" charset="-128"/>
              </a:rPr>
              <a:t>評価</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825625"/>
            <a:ext cx="10515600" cy="4667250"/>
          </a:xfrm>
        </p:spPr>
        <p:txBody>
          <a:bodyPr>
            <a:normAutofit/>
          </a:bodyPr>
          <a:lstStyle/>
          <a:p>
            <a:pPr>
              <a:lnSpc>
                <a:spcPct val="125000"/>
              </a:lnSpc>
            </a:pPr>
            <a:r>
              <a:rPr lang="ja-JP" altLang="en-US" dirty="0">
                <a:solidFill>
                  <a:srgbClr val="D35F5F"/>
                </a:solidFill>
                <a:latin typeface="メイリオ" panose="020B0604030504040204" pitchFamily="50" charset="-128"/>
                <a:ea typeface="メイリオ" panose="020B0604030504040204" pitchFamily="50" charset="-128"/>
              </a:rPr>
              <a:t>小テストと点数</a:t>
            </a:r>
            <a:r>
              <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を</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使用</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本当に理解できてる？</a:t>
            </a:r>
            <a:r>
              <a:rPr lang="en-US" altLang="ja-JP" dirty="0">
                <a:solidFill>
                  <a:schemeClr val="tx1">
                    <a:lumMod val="65000"/>
                    <a:lumOff val="35000"/>
                  </a:schemeClr>
                </a:solidFill>
                <a:latin typeface="メイリオ" panose="020B0604030504040204" pitchFamily="50" charset="-128"/>
                <a:ea typeface="メイリオ" panose="020B0604030504040204" pitchFamily="50" charset="-128"/>
              </a:rPr>
              <a:t>/</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理解できてない？</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endParaRPr lang="en-US" altLang="ja-JP" sz="1800"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理解度と小テストの内容</a:t>
            </a:r>
            <a:r>
              <a:rPr kumimoji="1"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から</a:t>
            </a:r>
            <a:r>
              <a:rPr kumimoji="1" lang="ja-JP" altLang="en-US" dirty="0">
                <a:solidFill>
                  <a:srgbClr val="D35F5F"/>
                </a:solidFill>
                <a:latin typeface="メイリオ" panose="020B0604030504040204" pitchFamily="50" charset="-128"/>
                <a:ea typeface="メイリオ" panose="020B0604030504040204" pitchFamily="50" charset="-128"/>
              </a:rPr>
              <a:t>点数を推定</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してもいいかも</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このテストの内容ならこれくらいの点数のはず！！</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endParaRPr kumimoji="1" lang="en-US" altLang="ja-JP" sz="1800"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関連研究では</a:t>
            </a:r>
            <a:r>
              <a:rPr kumimoji="1" lang="ja-JP" altLang="en-US" dirty="0">
                <a:solidFill>
                  <a:srgbClr val="D35F5F"/>
                </a:solidFill>
                <a:latin typeface="メイリオ" panose="020B0604030504040204" pitchFamily="50" charset="-128"/>
                <a:ea typeface="メイリオ" panose="020B0604030504040204" pitchFamily="50" charset="-128"/>
              </a:rPr>
              <a:t>シミュレーション実験</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が行われることが多い気がする</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731260" y="6404110"/>
            <a:ext cx="657046"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11</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176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評価手法</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72706" y="2577847"/>
            <a:ext cx="10515600" cy="2591100"/>
          </a:xfrm>
        </p:spPr>
        <p:txBody>
          <a:bodyPr>
            <a:normAutofit/>
          </a:bodyPr>
          <a:lstStyle/>
          <a:p>
            <a:pPr marL="0" indent="0">
              <a:buNone/>
            </a:pPr>
            <a:r>
              <a:rPr lang="ja-JP" altLang="en-US" sz="5400" dirty="0">
                <a:solidFill>
                  <a:srgbClr val="D45F6F"/>
                </a:solidFill>
                <a:latin typeface="メイリオ" panose="020B0604030504040204" pitchFamily="50" charset="-128"/>
                <a:ea typeface="メイリオ" panose="020B0604030504040204" pitchFamily="50" charset="-128"/>
              </a:rPr>
              <a:t>まだ考えてられていません！！！</a:t>
            </a:r>
            <a:endParaRPr lang="en-US" altLang="ja-JP" sz="5400" dirty="0">
              <a:solidFill>
                <a:srgbClr val="D45F6F"/>
              </a:solidFill>
              <a:latin typeface="メイリオ" panose="020B0604030504040204" pitchFamily="50" charset="-128"/>
              <a:ea typeface="メイリオ" panose="020B0604030504040204" pitchFamily="50" charset="-128"/>
            </a:endParaRPr>
          </a:p>
          <a:p>
            <a:pPr marL="0" indent="0">
              <a:buNone/>
            </a:pP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buNone/>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いい方法あったら教えてください</a:t>
            </a:r>
            <a:r>
              <a:rPr lang="en-US" altLang="ja-JP" dirty="0">
                <a:solidFill>
                  <a:schemeClr val="tx1">
                    <a:lumMod val="65000"/>
                    <a:lumOff val="35000"/>
                  </a:schemeClr>
                </a:solidFill>
                <a:latin typeface="メイリオ" panose="020B0604030504040204" pitchFamily="50" charset="-128"/>
                <a:ea typeface="メイリオ" panose="020B0604030504040204" pitchFamily="50" charset="-128"/>
              </a:rPr>
              <a:t>…</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731260" y="6404110"/>
            <a:ext cx="657046"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12</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569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lang="ja-JP" altLang="en-US" dirty="0">
                <a:solidFill>
                  <a:srgbClr val="2E9EAC"/>
                </a:solidFill>
                <a:latin typeface="メイリオ" panose="020B0604030504040204" pitchFamily="50" charset="-128"/>
                <a:ea typeface="メイリオ" panose="020B0604030504040204" pitchFamily="50" charset="-128"/>
              </a:rPr>
              <a:t>背景</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p:txBody>
          <a:bodyPr/>
          <a:lstStyle/>
          <a:p>
            <a:pPr>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講義では</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オンライン上</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で</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講義資料が閲覧できる機能が使われる</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lvl="1">
              <a:lnSpc>
                <a:spcPct val="125000"/>
              </a:lnSpc>
            </a:pPr>
            <a:r>
              <a:rPr kumimoji="1" lang="en-US" altLang="ja-JP" dirty="0" err="1">
                <a:solidFill>
                  <a:schemeClr val="tx1">
                    <a:lumMod val="65000"/>
                    <a:lumOff val="35000"/>
                  </a:schemeClr>
                </a:solidFill>
                <a:latin typeface="メイリオ" panose="020B0604030504040204" pitchFamily="50" charset="-128"/>
                <a:ea typeface="メイリオ" panose="020B0604030504040204" pitchFamily="50" charset="-128"/>
              </a:rPr>
              <a:t>BookRoll</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lang="ja-JP" altLang="en-US" dirty="0">
                <a:solidFill>
                  <a:srgbClr val="D45F6F"/>
                </a:solidFill>
                <a:latin typeface="メイリオ" panose="020B0604030504040204" pitchFamily="50" charset="-128"/>
                <a:ea typeface="メイリオ" panose="020B0604030504040204" pitchFamily="50" charset="-128"/>
              </a:rPr>
              <a:t>詳細な閲覧データ</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を取得することができる</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endParaRPr kumimoji="1" lang="ja-JP" altLang="en-US" dirty="0">
              <a:solidFill>
                <a:schemeClr val="tx1">
                  <a:lumMod val="65000"/>
                  <a:lumOff val="35000"/>
                </a:schemeClr>
              </a:solidFill>
              <a:latin typeface="Segoe UI Black" panose="020B0A02040204020203" pitchFamily="34" charset="0"/>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lang="en-US" altLang="ja-JP" sz="2400" dirty="0">
                <a:solidFill>
                  <a:srgbClr val="2E9EAC"/>
                </a:solidFill>
                <a:latin typeface="メイリオ" panose="020B0604030504040204" pitchFamily="50" charset="-128"/>
                <a:ea typeface="メイリオ" panose="020B0604030504040204" pitchFamily="50" charset="-128"/>
              </a:rPr>
              <a:t>2</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B8AE884-8F1F-F6E2-3139-76EE3F8DECBC}"/>
              </a:ext>
            </a:extLst>
          </p:cNvPr>
          <p:cNvSpPr txBox="1"/>
          <p:nvPr/>
        </p:nvSpPr>
        <p:spPr>
          <a:xfrm>
            <a:off x="1079742" y="4572000"/>
            <a:ext cx="9998018" cy="1442703"/>
          </a:xfrm>
          <a:prstGeom prst="rect">
            <a:avLst/>
          </a:prstGeom>
          <a:noFill/>
          <a:ln>
            <a:solidFill>
              <a:srgbClr val="2E9EAC"/>
            </a:solidFill>
          </a:ln>
        </p:spPr>
        <p:txBody>
          <a:bodyPr wrap="square" rtlCol="0">
            <a:spAutoFit/>
          </a:bodyPr>
          <a:lstStyle/>
          <a:p>
            <a:pPr algn="ctr">
              <a:lnSpc>
                <a:spcPct val="125000"/>
              </a:lnSpc>
            </a:pPr>
            <a:r>
              <a:rPr lang="ja-JP" altLang="en-US" sz="3600" b="1" dirty="0">
                <a:solidFill>
                  <a:srgbClr val="D35F5F"/>
                </a:solidFill>
                <a:latin typeface="メイリオ" panose="020B0604030504040204" pitchFamily="50" charset="-128"/>
                <a:ea typeface="メイリオ" panose="020B0604030504040204" pitchFamily="50" charset="-128"/>
              </a:rPr>
              <a:t>学生</a:t>
            </a:r>
            <a:r>
              <a:rPr lang="ja-JP" altLang="en-US" sz="3200" b="1" dirty="0">
                <a:solidFill>
                  <a:srgbClr val="D35F5F"/>
                </a:solidFill>
                <a:latin typeface="メイリオ" panose="020B0604030504040204" pitchFamily="50" charset="-128"/>
                <a:ea typeface="メイリオ" panose="020B0604030504040204" pitchFamily="50" charset="-128"/>
              </a:rPr>
              <a:t>の</a:t>
            </a:r>
            <a:r>
              <a:rPr lang="ja-JP" altLang="en-US" sz="3600" b="1" dirty="0">
                <a:solidFill>
                  <a:srgbClr val="D35F5F"/>
                </a:solidFill>
                <a:latin typeface="メイリオ" panose="020B0604030504040204" pitchFamily="50" charset="-128"/>
                <a:ea typeface="メイリオ" panose="020B0604030504040204" pitchFamily="50" charset="-128"/>
              </a:rPr>
              <a:t>行動</a:t>
            </a:r>
            <a:r>
              <a:rPr lang="ja-JP" altLang="en-US" sz="3200" b="1" dirty="0">
                <a:solidFill>
                  <a:srgbClr val="D35F5F"/>
                </a:solidFill>
                <a:latin typeface="メイリオ" panose="020B0604030504040204" pitchFamily="50" charset="-128"/>
                <a:ea typeface="メイリオ" panose="020B0604030504040204" pitchFamily="50" charset="-128"/>
              </a:rPr>
              <a:t>から</a:t>
            </a:r>
            <a:r>
              <a:rPr lang="ja-JP" altLang="en-US" sz="3600" b="1" dirty="0">
                <a:solidFill>
                  <a:srgbClr val="D35F5F"/>
                </a:solidFill>
                <a:latin typeface="メイリオ" panose="020B0604030504040204" pitchFamily="50" charset="-128"/>
                <a:ea typeface="メイリオ" panose="020B0604030504040204" pitchFamily="50" charset="-128"/>
              </a:rPr>
              <a:t>理解度推定</a:t>
            </a:r>
            <a:r>
              <a:rPr lang="ja-JP" altLang="en-US" sz="3200" b="1" dirty="0">
                <a:solidFill>
                  <a:srgbClr val="D35F5F"/>
                </a:solidFill>
                <a:latin typeface="メイリオ" panose="020B0604030504040204" pitchFamily="50" charset="-128"/>
                <a:ea typeface="メイリオ" panose="020B0604030504040204" pitchFamily="50" charset="-128"/>
              </a:rPr>
              <a:t>ができれば</a:t>
            </a:r>
            <a:endParaRPr lang="en-US" altLang="ja-JP" sz="3600" b="1" dirty="0">
              <a:solidFill>
                <a:srgbClr val="D35F5F"/>
              </a:solidFill>
              <a:latin typeface="メイリオ" panose="020B0604030504040204" pitchFamily="50" charset="-128"/>
              <a:ea typeface="メイリオ" panose="020B0604030504040204" pitchFamily="50" charset="-128"/>
            </a:endParaRPr>
          </a:p>
          <a:p>
            <a:pPr algn="ctr">
              <a:lnSpc>
                <a:spcPct val="125000"/>
              </a:lnSpc>
            </a:pPr>
            <a:r>
              <a:rPr lang="ja-JP" altLang="en-US" sz="3600" b="1" u="sng" dirty="0">
                <a:solidFill>
                  <a:srgbClr val="D35F5F"/>
                </a:solidFill>
                <a:latin typeface="メイリオ" panose="020B0604030504040204" pitchFamily="50" charset="-128"/>
                <a:ea typeface="メイリオ" panose="020B0604030504040204" pitchFamily="50" charset="-128"/>
              </a:rPr>
              <a:t>はやめの</a:t>
            </a:r>
            <a:r>
              <a:rPr lang="ja-JP" altLang="en-US" sz="3600" b="1" dirty="0">
                <a:solidFill>
                  <a:srgbClr val="D35F5F"/>
                </a:solidFill>
                <a:latin typeface="メイリオ" panose="020B0604030504040204" pitchFamily="50" charset="-128"/>
                <a:ea typeface="メイリオ" panose="020B0604030504040204" pitchFamily="50" charset="-128"/>
              </a:rPr>
              <a:t>アプローチ</a:t>
            </a:r>
            <a:r>
              <a:rPr lang="ja-JP" altLang="en-US" sz="3200" b="1" dirty="0">
                <a:solidFill>
                  <a:srgbClr val="D35F5F"/>
                </a:solidFill>
                <a:latin typeface="メイリオ" panose="020B0604030504040204" pitchFamily="50" charset="-128"/>
                <a:ea typeface="メイリオ" panose="020B0604030504040204" pitchFamily="50" charset="-128"/>
              </a:rPr>
              <a:t>が</a:t>
            </a:r>
            <a:r>
              <a:rPr lang="ja-JP" altLang="en-US" sz="3600" b="1" dirty="0">
                <a:solidFill>
                  <a:srgbClr val="D35F5F"/>
                </a:solidFill>
                <a:latin typeface="メイリオ" panose="020B0604030504040204" pitchFamily="50" charset="-128"/>
                <a:ea typeface="メイリオ" panose="020B0604030504040204" pitchFamily="50" charset="-128"/>
              </a:rPr>
              <a:t>学生にできるのでは？</a:t>
            </a:r>
            <a:endParaRPr lang="en-US" altLang="ja-JP" sz="3600" b="1" dirty="0">
              <a:solidFill>
                <a:srgbClr val="D35F5F"/>
              </a:solidFill>
              <a:latin typeface="メイリオ" panose="020B0604030504040204" pitchFamily="50" charset="-128"/>
              <a:ea typeface="メイリオ" panose="020B0604030504040204" pitchFamily="50" charset="-128"/>
            </a:endParaRPr>
          </a:p>
        </p:txBody>
      </p:sp>
      <p:sp>
        <p:nvSpPr>
          <p:cNvPr id="9" name="矢印: 下 8">
            <a:extLst>
              <a:ext uri="{FF2B5EF4-FFF2-40B4-BE49-F238E27FC236}">
                <a16:creationId xmlns:a16="http://schemas.microsoft.com/office/drawing/2014/main" id="{B3CE20F0-7F4C-D667-2126-3B5CD7744CEB}"/>
              </a:ext>
            </a:extLst>
          </p:cNvPr>
          <p:cNvSpPr/>
          <p:nvPr/>
        </p:nvSpPr>
        <p:spPr>
          <a:xfrm>
            <a:off x="5365630" y="3726611"/>
            <a:ext cx="730370" cy="618242"/>
          </a:xfrm>
          <a:prstGeom prst="downArrow">
            <a:avLst/>
          </a:prstGeom>
          <a:solidFill>
            <a:srgbClr val="5FD3B8"/>
          </a:solidFill>
          <a:ln>
            <a:solidFill>
              <a:srgbClr val="5FD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29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今後の計画</a:t>
            </a:r>
            <a:r>
              <a:rPr kumimoji="1" lang="ja-JP" altLang="en-US" sz="3600" dirty="0">
                <a:solidFill>
                  <a:srgbClr val="2E9EAC"/>
                </a:solidFill>
                <a:latin typeface="メイリオ" panose="020B0604030504040204" pitchFamily="50" charset="-128"/>
                <a:ea typeface="メイリオ" panose="020B0604030504040204" pitchFamily="50" charset="-128"/>
              </a:rPr>
              <a:t>（今のところ）</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825625"/>
            <a:ext cx="10515600" cy="4667250"/>
          </a:xfrm>
        </p:spPr>
        <p:txBody>
          <a:bodyPr>
            <a:normAutofit/>
          </a:bodyPr>
          <a:lstStyle/>
          <a:p>
            <a:pPr marL="0" indent="0">
              <a:lnSpc>
                <a:spcPct val="125000"/>
              </a:lnSpc>
              <a:buNone/>
            </a:pPr>
            <a:r>
              <a:rPr kumimoji="1" lang="en-US" altLang="ja-JP" dirty="0">
                <a:solidFill>
                  <a:srgbClr val="2E9EAC"/>
                </a:solidFill>
                <a:latin typeface="メイリオ" panose="020B0604030504040204" pitchFamily="50" charset="-128"/>
                <a:ea typeface="メイリオ" panose="020B0604030504040204" pitchFamily="50" charset="-128"/>
              </a:rPr>
              <a:t>6</a:t>
            </a:r>
            <a:r>
              <a:rPr kumimoji="1" lang="ja-JP" altLang="en-US" dirty="0">
                <a:solidFill>
                  <a:srgbClr val="2E9EAC"/>
                </a:solidFill>
                <a:latin typeface="メイリオ" panose="020B0604030504040204" pitchFamily="50" charset="-128"/>
                <a:ea typeface="メイリオ" panose="020B0604030504040204" pitchFamily="50" charset="-128"/>
              </a:rPr>
              <a:t>月</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語句</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の決定、学生の行動と</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語句</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との照合</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lang="en-US" altLang="ja-JP" dirty="0">
                <a:solidFill>
                  <a:srgbClr val="2E9EAC"/>
                </a:solidFill>
                <a:latin typeface="メイリオ" panose="020B0604030504040204" pitchFamily="50" charset="-128"/>
                <a:ea typeface="メイリオ" panose="020B0604030504040204" pitchFamily="50" charset="-128"/>
              </a:rPr>
              <a:t>7</a:t>
            </a:r>
            <a:r>
              <a:rPr lang="ja-JP" altLang="en-US" dirty="0">
                <a:solidFill>
                  <a:srgbClr val="2E9EAC"/>
                </a:solidFill>
                <a:latin typeface="メイリオ" panose="020B0604030504040204" pitchFamily="50" charset="-128"/>
                <a:ea typeface="メイリオ" panose="020B0604030504040204" pitchFamily="50" charset="-128"/>
              </a:rPr>
              <a:t>月</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理解度の出力</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kumimoji="1" lang="en-US" altLang="ja-JP" dirty="0">
                <a:solidFill>
                  <a:srgbClr val="2E9EAC"/>
                </a:solidFill>
                <a:latin typeface="メイリオ" panose="020B0604030504040204" pitchFamily="50" charset="-128"/>
                <a:ea typeface="メイリオ" panose="020B0604030504040204" pitchFamily="50" charset="-128"/>
              </a:rPr>
              <a:t>8</a:t>
            </a:r>
            <a:r>
              <a:rPr kumimoji="1" lang="ja-JP" altLang="en-US" dirty="0">
                <a:solidFill>
                  <a:srgbClr val="2E9EAC"/>
                </a:solidFill>
                <a:latin typeface="メイリオ" panose="020B0604030504040204" pitchFamily="50" charset="-128"/>
                <a:ea typeface="メイリオ" panose="020B0604030504040204" pitchFamily="50" charset="-128"/>
              </a:rPr>
              <a:t>月</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　　行動が少ない学生に対して理解度の出力</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lang="en-US" altLang="ja-JP" dirty="0">
                <a:solidFill>
                  <a:srgbClr val="2E9EAC"/>
                </a:solidFill>
                <a:latin typeface="メイリオ" panose="020B0604030504040204" pitchFamily="50" charset="-128"/>
                <a:ea typeface="メイリオ" panose="020B0604030504040204" pitchFamily="50" charset="-128"/>
              </a:rPr>
              <a:t>9</a:t>
            </a:r>
            <a:r>
              <a:rPr lang="ja-JP" altLang="en-US" dirty="0">
                <a:solidFill>
                  <a:srgbClr val="2E9EAC"/>
                </a:solidFill>
                <a:latin typeface="メイリオ" panose="020B0604030504040204" pitchFamily="50" charset="-128"/>
                <a:ea typeface="メイリオ" panose="020B0604030504040204" pitchFamily="50" charset="-128"/>
              </a:rPr>
              <a:t>月</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語句間の関係を求める</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kumimoji="1" lang="en-US" altLang="ja-JP" dirty="0">
                <a:solidFill>
                  <a:srgbClr val="2E9EAC"/>
                </a:solidFill>
                <a:latin typeface="メイリオ" panose="020B0604030504040204" pitchFamily="50" charset="-128"/>
                <a:ea typeface="メイリオ" panose="020B0604030504040204" pitchFamily="50" charset="-128"/>
              </a:rPr>
              <a:t>10</a:t>
            </a:r>
            <a:r>
              <a:rPr kumimoji="1" lang="ja-JP" altLang="en-US" dirty="0">
                <a:solidFill>
                  <a:srgbClr val="2E9EAC"/>
                </a:solidFill>
                <a:latin typeface="メイリオ" panose="020B0604030504040204" pitchFamily="50" charset="-128"/>
                <a:ea typeface="メイリオ" panose="020B0604030504040204" pitchFamily="50" charset="-128"/>
              </a:rPr>
              <a:t>月</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　 宣言的知識も含め理解度を求める</a:t>
            </a:r>
            <a:endParaRPr kumimoji="1"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lang="en-US" altLang="ja-JP" dirty="0">
                <a:solidFill>
                  <a:srgbClr val="2E9EAC"/>
                </a:solidFill>
                <a:latin typeface="メイリオ" panose="020B0604030504040204" pitchFamily="50" charset="-128"/>
                <a:ea typeface="メイリオ" panose="020B0604030504040204" pitchFamily="50" charset="-128"/>
              </a:rPr>
              <a:t>11</a:t>
            </a:r>
            <a:r>
              <a:rPr lang="ja-JP" altLang="en-US" dirty="0">
                <a:solidFill>
                  <a:srgbClr val="2E9EAC"/>
                </a:solidFill>
                <a:latin typeface="メイリオ" panose="020B0604030504040204" pitchFamily="50" charset="-128"/>
                <a:ea typeface="メイリオ" panose="020B0604030504040204" pitchFamily="50" charset="-128"/>
              </a:rPr>
              <a:t>月</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評価実験、論文執筆</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kumimoji="1" lang="en-US" altLang="ja-JP" dirty="0">
                <a:solidFill>
                  <a:srgbClr val="2E9EAC"/>
                </a:solidFill>
                <a:latin typeface="メイリオ" panose="020B0604030504040204" pitchFamily="50" charset="-128"/>
                <a:ea typeface="メイリオ" panose="020B0604030504040204" pitchFamily="50" charset="-128"/>
              </a:rPr>
              <a:t>12</a:t>
            </a:r>
            <a:r>
              <a:rPr kumimoji="1" lang="ja-JP" altLang="en-US" dirty="0">
                <a:solidFill>
                  <a:srgbClr val="2E9EAC"/>
                </a:solidFill>
                <a:latin typeface="メイリオ" panose="020B0604030504040204" pitchFamily="50" charset="-128"/>
                <a:ea typeface="メイリオ" panose="020B0604030504040204" pitchFamily="50" charset="-128"/>
              </a:rPr>
              <a:t>月</a:t>
            </a:r>
            <a:r>
              <a:rPr kumimoji="1" lang="ja-JP" altLang="en-US" dirty="0">
                <a:solidFill>
                  <a:schemeClr val="tx1">
                    <a:lumMod val="65000"/>
                    <a:lumOff val="35000"/>
                  </a:schemeClr>
                </a:solidFill>
                <a:latin typeface="メイリオ" panose="020B0604030504040204" pitchFamily="50" charset="-128"/>
                <a:ea typeface="メイリオ" panose="020B0604030504040204" pitchFamily="50" charset="-128"/>
              </a:rPr>
              <a:t>　 論文執筆、修正</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731260" y="6404110"/>
            <a:ext cx="657046"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13</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EDA378D-8D12-C516-C55A-66688AD86456}"/>
              </a:ext>
            </a:extLst>
          </p:cNvPr>
          <p:cNvSpPr txBox="1"/>
          <p:nvPr/>
        </p:nvSpPr>
        <p:spPr>
          <a:xfrm>
            <a:off x="8534400" y="5899157"/>
            <a:ext cx="3657600" cy="461665"/>
          </a:xfrm>
          <a:prstGeom prst="rect">
            <a:avLst/>
          </a:prstGeom>
          <a:noFill/>
        </p:spPr>
        <p:txBody>
          <a:bodyPr wrap="square" rtlCol="0">
            <a:spAutoFit/>
          </a:bodyPr>
          <a:lstStyle/>
          <a:p>
            <a:r>
              <a:rPr kumimoji="1" lang="ja-JP" altLang="en-US" sz="2400" dirty="0">
                <a:solidFill>
                  <a:schemeClr val="bg2">
                    <a:lumMod val="75000"/>
                  </a:schemeClr>
                </a:solidFill>
                <a:latin typeface="Meiryo UI" panose="020B0604030504040204" pitchFamily="50" charset="-128"/>
                <a:ea typeface="Meiryo UI" panose="020B0604030504040204" pitchFamily="50" charset="-128"/>
              </a:rPr>
              <a:t>関連研究もっと調べるべき、</a:t>
            </a:r>
          </a:p>
        </p:txBody>
      </p:sp>
    </p:spTree>
    <p:extLst>
      <p:ext uri="{BB962C8B-B14F-4D97-AF65-F5344CB8AC3E}">
        <p14:creationId xmlns:p14="http://schemas.microsoft.com/office/powerpoint/2010/main" val="251570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現状起こっている</a:t>
            </a:r>
            <a:r>
              <a:rPr lang="ja-JP" altLang="en-US" dirty="0">
                <a:solidFill>
                  <a:srgbClr val="2E9EAC"/>
                </a:solidFill>
                <a:latin typeface="メイリオ" panose="020B0604030504040204" pitchFamily="50" charset="-128"/>
                <a:ea typeface="メイリオ" panose="020B0604030504040204" pitchFamily="50" charset="-128"/>
              </a:rPr>
              <a:t>細々とした</a:t>
            </a:r>
            <a:r>
              <a:rPr kumimoji="1" lang="ja-JP" altLang="en-US" dirty="0">
                <a:solidFill>
                  <a:srgbClr val="2E9EAC"/>
                </a:solidFill>
                <a:latin typeface="メイリオ" panose="020B0604030504040204" pitchFamily="50" charset="-128"/>
                <a:ea typeface="メイリオ" panose="020B0604030504040204" pitchFamily="50" charset="-128"/>
              </a:rPr>
              <a:t>事</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731260" y="6404110"/>
            <a:ext cx="657046"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14</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11">
            <a:extLst>
              <a:ext uri="{FF2B5EF4-FFF2-40B4-BE49-F238E27FC236}">
                <a16:creationId xmlns:a16="http://schemas.microsoft.com/office/drawing/2014/main" id="{5F1905EC-723A-B382-B381-F55E16306420}"/>
              </a:ext>
            </a:extLst>
          </p:cNvPr>
          <p:cNvSpPr>
            <a:spLocks noGrp="1"/>
          </p:cNvSpPr>
          <p:nvPr>
            <p:ph idx="1"/>
          </p:nvPr>
        </p:nvSpPr>
        <p:spPr>
          <a:xfrm>
            <a:off x="838200" y="1825625"/>
            <a:ext cx="10791648" cy="4351338"/>
          </a:xfrm>
        </p:spPr>
        <p:txBody>
          <a:bodyPr>
            <a:normAutofit fontScale="92500" lnSpcReduction="10000"/>
          </a:bodyPr>
          <a:lstStyle/>
          <a:p>
            <a:pPr>
              <a:lnSpc>
                <a:spcPct val="125000"/>
              </a:lnSpc>
            </a:pP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マーカーの付け方人によって違うのでうまいこと読み取るのがむずい</a:t>
            </a:r>
            <a:endParaRPr lang="en-US" altLang="ja-JP" sz="2800"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自動的に語句をとりだそうとするといらんとこで切れたり、切れなかったりする。手動で打ち込むのが速いかもしれない</a:t>
            </a:r>
            <a:endParaRPr lang="en-US" altLang="ja-JP" sz="2800"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学生が各スライドを見ている時間の平均が数秒程度とあまりにも短い　　　　　　</a:t>
            </a:r>
            <a:r>
              <a:rPr lang="ja-JP" altLang="en-US" sz="2400" dirty="0">
                <a:solidFill>
                  <a:schemeClr val="tx1">
                    <a:lumMod val="65000"/>
                    <a:lumOff val="35000"/>
                  </a:schemeClr>
                </a:solidFill>
                <a:latin typeface="Segoe UI" panose="020B0502040204020203" pitchFamily="34" charset="0"/>
                <a:ea typeface="メイリオ" panose="020B0604030504040204" pitchFamily="50" charset="-128"/>
              </a:rPr>
              <a:t>（多分自分が悪い）</a:t>
            </a:r>
            <a:endParaRPr lang="en-US" altLang="ja-JP" sz="2400"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いたはずの生徒</a:t>
            </a:r>
            <a:r>
              <a:rPr lang="en-US" altLang="ja-JP" sz="2800" dirty="0">
                <a:solidFill>
                  <a:schemeClr val="tx1">
                    <a:lumMod val="65000"/>
                    <a:lumOff val="35000"/>
                  </a:schemeClr>
                </a:solidFill>
                <a:latin typeface="Segoe UI" panose="020B0502040204020203" pitchFamily="34" charset="0"/>
                <a:ea typeface="メイリオ" panose="020B0604030504040204" pitchFamily="50" charset="-128"/>
              </a:rPr>
              <a:t>100</a:t>
            </a: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名 </a:t>
            </a:r>
            <a:r>
              <a:rPr lang="en-US" altLang="ja-JP" sz="2800" dirty="0">
                <a:solidFill>
                  <a:schemeClr val="tx1">
                    <a:lumMod val="65000"/>
                    <a:lumOff val="35000"/>
                  </a:schemeClr>
                </a:solidFill>
                <a:latin typeface="Segoe UI" panose="020B0502040204020203" pitchFamily="34" charset="0"/>
                <a:ea typeface="メイリオ" panose="020B0604030504040204" pitchFamily="50" charset="-128"/>
              </a:rPr>
              <a:t>-&gt; </a:t>
            </a: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いつからか</a:t>
            </a:r>
            <a:r>
              <a:rPr lang="en-US" altLang="ja-JP" sz="2800" dirty="0">
                <a:solidFill>
                  <a:schemeClr val="tx1">
                    <a:lumMod val="65000"/>
                    <a:lumOff val="35000"/>
                  </a:schemeClr>
                </a:solidFill>
                <a:latin typeface="Segoe UI" panose="020B0502040204020203" pitchFamily="34" charset="0"/>
                <a:ea typeface="メイリオ" panose="020B0604030504040204" pitchFamily="50" charset="-128"/>
              </a:rPr>
              <a:t>98</a:t>
            </a: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名 </a:t>
            </a:r>
            <a:r>
              <a:rPr lang="en-US" altLang="ja-JP" sz="2800" dirty="0">
                <a:solidFill>
                  <a:schemeClr val="tx1">
                    <a:lumMod val="65000"/>
                    <a:lumOff val="35000"/>
                  </a:schemeClr>
                </a:solidFill>
                <a:latin typeface="Segoe UI" panose="020B0502040204020203" pitchFamily="34" charset="0"/>
                <a:ea typeface="メイリオ" panose="020B0604030504040204" pitchFamily="50" charset="-128"/>
              </a:rPr>
              <a:t>-&gt; </a:t>
            </a: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小テスト回答者</a:t>
            </a:r>
            <a:r>
              <a:rPr lang="en-US" altLang="ja-JP" sz="2800" dirty="0">
                <a:solidFill>
                  <a:schemeClr val="tx1">
                    <a:lumMod val="65000"/>
                    <a:lumOff val="35000"/>
                  </a:schemeClr>
                </a:solidFill>
                <a:latin typeface="Segoe UI" panose="020B0502040204020203" pitchFamily="34" charset="0"/>
                <a:ea typeface="メイリオ" panose="020B0604030504040204" pitchFamily="50" charset="-128"/>
              </a:rPr>
              <a:t>93</a:t>
            </a: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rPr>
              <a:t>名 　　　　　　　　小テスト毎週行っているはずなのになあ</a:t>
            </a:r>
            <a:endParaRPr lang="en-US" altLang="ja-JP" sz="2800"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sz="2400"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sz="2400" dirty="0">
                <a:solidFill>
                  <a:schemeClr val="tx1">
                    <a:lumMod val="65000"/>
                    <a:lumOff val="35000"/>
                  </a:schemeClr>
                </a:solidFill>
                <a:latin typeface="Segoe UI" panose="020B0502040204020203" pitchFamily="34" charset="0"/>
                <a:ea typeface="メイリオ" panose="020B0604030504040204" pitchFamily="50" charset="-128"/>
              </a:rPr>
              <a:t>etc.</a:t>
            </a:r>
            <a:endParaRPr lang="en-US" altLang="ja-JP" sz="2800" dirty="0">
              <a:solidFill>
                <a:schemeClr val="tx1">
                  <a:lumMod val="65000"/>
                  <a:lumOff val="35000"/>
                </a:schemeClr>
              </a:solidFill>
              <a:latin typeface="Segoe UI" panose="020B0502040204020203" pitchFamily="34" charset="0"/>
              <a:ea typeface="メイリオ" panose="020B0604030504040204" pitchFamily="50" charset="-128"/>
            </a:endParaRPr>
          </a:p>
        </p:txBody>
      </p:sp>
    </p:spTree>
    <p:extLst>
      <p:ext uri="{BB962C8B-B14F-4D97-AF65-F5344CB8AC3E}">
        <p14:creationId xmlns:p14="http://schemas.microsoft.com/office/powerpoint/2010/main" val="298632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normAutofit fontScale="90000"/>
          </a:bodyPr>
          <a:lstStyle/>
          <a:p>
            <a:r>
              <a:rPr lang="en-US" altLang="ja-JP" dirty="0">
                <a:solidFill>
                  <a:srgbClr val="2E9EAC"/>
                </a:solidFill>
                <a:latin typeface="Segoe UI" panose="020B0502040204020203" pitchFamily="34" charset="0"/>
                <a:ea typeface="メイリオ" panose="020B0604030504040204" pitchFamily="50" charset="-128"/>
                <a:cs typeface="Segoe UI" panose="020B0502040204020203" pitchFamily="34" charset="0"/>
              </a:rPr>
              <a:t>Optimizing Assignment of Students to Courses based on Learning Activity Analytics</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p:txBody>
          <a:bodyPr/>
          <a:lstStyle/>
          <a:p>
            <a:pPr>
              <a:lnSpc>
                <a:spcPct val="125000"/>
              </a:lnSpc>
            </a:pPr>
            <a:r>
              <a:rPr lang="ja-JP" altLang="en-US" dirty="0">
                <a:solidFill>
                  <a:srgbClr val="D45F6F"/>
                </a:solidFill>
                <a:latin typeface="Segoe UI" panose="020B0502040204020203" pitchFamily="34" charset="0"/>
                <a:ea typeface="メイリオ" panose="020B0604030504040204" pitchFamily="50" charset="-128"/>
              </a:rPr>
              <a:t>学生の学習行動</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と</a:t>
            </a:r>
            <a:r>
              <a:rPr lang="ja-JP" altLang="en-US" dirty="0">
                <a:solidFill>
                  <a:srgbClr val="D45F6F"/>
                </a:solidFill>
                <a:latin typeface="Segoe UI" panose="020B0502040204020203" pitchFamily="34" charset="0"/>
                <a:ea typeface="メイリオ" panose="020B0604030504040204" pitchFamily="50" charset="-128"/>
              </a:rPr>
              <a:t>教師の教え方</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とのマッチングを図った</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学生を行動の仕方でクラスタリングをしてその結果を使ってクラスのマッチングを行う</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endParaRPr lang="en-US" altLang="ja-JP" u="sng"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u="sng" dirty="0">
                <a:solidFill>
                  <a:schemeClr val="tx1">
                    <a:lumMod val="65000"/>
                    <a:lumOff val="35000"/>
                  </a:schemeClr>
                </a:solidFill>
                <a:latin typeface="Segoe UI" panose="020B0502040204020203" pitchFamily="34" charset="0"/>
                <a:ea typeface="メイリオ" panose="020B0604030504040204" pitchFamily="50" charset="-128"/>
              </a:rPr>
              <a:t>学生の行動</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に焦点を当てている</a:t>
            </a:r>
            <a:endPar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3</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1E583E4-C85A-4AA2-BF30-16B145560BBD}"/>
              </a:ext>
            </a:extLst>
          </p:cNvPr>
          <p:cNvSpPr txBox="1"/>
          <p:nvPr/>
        </p:nvSpPr>
        <p:spPr>
          <a:xfrm>
            <a:off x="10622711" y="263674"/>
            <a:ext cx="1462177" cy="400110"/>
          </a:xfrm>
          <a:prstGeom prst="rect">
            <a:avLst/>
          </a:prstGeom>
          <a:noFill/>
        </p:spPr>
        <p:txBody>
          <a:bodyPr wrap="square" rtlCol="0">
            <a:spAutoFit/>
          </a:bodyPr>
          <a:lstStyle/>
          <a:p>
            <a:r>
              <a:rPr kumimoji="1" lang="ja-JP" altLang="en-US" sz="2000" dirty="0">
                <a:solidFill>
                  <a:srgbClr val="2CD490"/>
                </a:solidFill>
                <a:latin typeface="メイリオ" panose="020B0604030504040204" pitchFamily="50" charset="-128"/>
                <a:ea typeface="メイリオ" panose="020B0604030504040204" pitchFamily="50" charset="-128"/>
              </a:rPr>
              <a:t>関連研究</a:t>
            </a:r>
          </a:p>
        </p:txBody>
      </p:sp>
      <p:sp>
        <p:nvSpPr>
          <p:cNvPr id="9" name="テキスト ボックス 8">
            <a:extLst>
              <a:ext uri="{FF2B5EF4-FFF2-40B4-BE49-F238E27FC236}">
                <a16:creationId xmlns:a16="http://schemas.microsoft.com/office/drawing/2014/main" id="{CC81FCB4-5970-CE80-2414-3BB1382CA486}"/>
              </a:ext>
            </a:extLst>
          </p:cNvPr>
          <p:cNvSpPr txBox="1"/>
          <p:nvPr/>
        </p:nvSpPr>
        <p:spPr>
          <a:xfrm>
            <a:off x="1293962" y="6123543"/>
            <a:ext cx="11514109" cy="369332"/>
          </a:xfrm>
          <a:prstGeom prst="rect">
            <a:avLst/>
          </a:prstGeom>
          <a:noFill/>
        </p:spPr>
        <p:txBody>
          <a:bodyPr wrap="square" rtlCol="0">
            <a:spAutoFit/>
          </a:bodyPr>
          <a:lstStyle/>
          <a:p>
            <a:pPr algn="l"/>
            <a:r>
              <a:rPr lang="en-US" altLang="ja-JP" dirty="0">
                <a:latin typeface="Segoe UI" panose="020B0502040204020203" pitchFamily="34" charset="0"/>
                <a:cs typeface="Segoe UI" panose="020B0502040204020203" pitchFamily="34" charset="0"/>
                <a:hlinkClick r:id="rId3"/>
              </a:rPr>
              <a:t>ED599230.pdf</a:t>
            </a:r>
            <a:r>
              <a:rPr lang="ja-JP" altLang="en-US" dirty="0">
                <a:latin typeface="Segoe UI" panose="020B0502040204020203" pitchFamily="34" charset="0"/>
                <a:cs typeface="Segoe UI" panose="020B0502040204020203" pitchFamily="34" charset="0"/>
              </a:rPr>
              <a:t>　</a:t>
            </a:r>
            <a:r>
              <a:rPr lang="en-US" altLang="ja-JP" b="0" i="0" dirty="0">
                <a:solidFill>
                  <a:srgbClr val="000000"/>
                </a:solidFill>
                <a:effectLst/>
                <a:latin typeface="Segoe UI" panose="020B0502040204020203" pitchFamily="34" charset="0"/>
                <a:cs typeface="Segoe UI" panose="020B0502040204020203" pitchFamily="34" charset="0"/>
              </a:rPr>
              <a:t>Proceedings of The 12th International Conference on Educational Data Mining (EDM 2019)</a:t>
            </a:r>
          </a:p>
        </p:txBody>
      </p:sp>
    </p:spTree>
    <p:extLst>
      <p:ext uri="{BB962C8B-B14F-4D97-AF65-F5344CB8AC3E}">
        <p14:creationId xmlns:p14="http://schemas.microsoft.com/office/powerpoint/2010/main" val="260860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noAutofit/>
          </a:bodyPr>
          <a:lstStyle/>
          <a:p>
            <a:r>
              <a:rPr lang="en-US" altLang="ja-JP" sz="3600" dirty="0">
                <a:solidFill>
                  <a:srgbClr val="2E9EAC"/>
                </a:solidFill>
                <a:latin typeface="Segoe UI" panose="020B0502040204020203" pitchFamily="34" charset="0"/>
                <a:ea typeface="メイリオ" panose="020B0604030504040204" pitchFamily="50" charset="-128"/>
                <a:cs typeface="Segoe UI" panose="020B0502040204020203" pitchFamily="34" charset="0"/>
              </a:rPr>
              <a:t>Predicting student performance based on Lecture Materials data using Neural Network Models</a:t>
            </a:r>
            <a:endParaRPr kumimoji="1" lang="ja-JP" altLang="en-US" sz="3600" dirty="0">
              <a:solidFill>
                <a:srgbClr val="2E9EAC"/>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4</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1DF4A7E-E93D-3F7E-7CD1-3CB8CA68AA7B}"/>
              </a:ext>
            </a:extLst>
          </p:cNvPr>
          <p:cNvSpPr txBox="1"/>
          <p:nvPr/>
        </p:nvSpPr>
        <p:spPr>
          <a:xfrm>
            <a:off x="10622711" y="263674"/>
            <a:ext cx="1462177" cy="400110"/>
          </a:xfrm>
          <a:prstGeom prst="rect">
            <a:avLst/>
          </a:prstGeom>
          <a:noFill/>
        </p:spPr>
        <p:txBody>
          <a:bodyPr wrap="square" rtlCol="0">
            <a:spAutoFit/>
          </a:bodyPr>
          <a:lstStyle/>
          <a:p>
            <a:r>
              <a:rPr kumimoji="1" lang="ja-JP" altLang="en-US" sz="2000" dirty="0">
                <a:solidFill>
                  <a:srgbClr val="2CD490"/>
                </a:solidFill>
                <a:latin typeface="メイリオ" panose="020B0604030504040204" pitchFamily="50" charset="-128"/>
                <a:ea typeface="メイリオ" panose="020B0604030504040204" pitchFamily="50" charset="-128"/>
              </a:rPr>
              <a:t>関連研究</a:t>
            </a:r>
          </a:p>
        </p:txBody>
      </p:sp>
      <p:sp>
        <p:nvSpPr>
          <p:cNvPr id="13" name="テキスト ボックス 12">
            <a:extLst>
              <a:ext uri="{FF2B5EF4-FFF2-40B4-BE49-F238E27FC236}">
                <a16:creationId xmlns:a16="http://schemas.microsoft.com/office/drawing/2014/main" id="{E762C9B1-E360-6995-D3F0-F05F73655257}"/>
              </a:ext>
            </a:extLst>
          </p:cNvPr>
          <p:cNvSpPr txBox="1"/>
          <p:nvPr/>
        </p:nvSpPr>
        <p:spPr>
          <a:xfrm>
            <a:off x="3200400" y="6158675"/>
            <a:ext cx="9320784" cy="369332"/>
          </a:xfrm>
          <a:prstGeom prst="rect">
            <a:avLst/>
          </a:prstGeom>
          <a:noFill/>
        </p:spPr>
        <p:txBody>
          <a:bodyPr wrap="square" rtlCol="0">
            <a:spAutoFit/>
          </a:bodyPr>
          <a:lstStyle/>
          <a:p>
            <a:pPr algn="l"/>
            <a:r>
              <a:rPr lang="en-US" altLang="ja-JP" b="0" i="0" dirty="0">
                <a:solidFill>
                  <a:srgbClr val="000000"/>
                </a:solidFill>
                <a:effectLst/>
                <a:latin typeface="Segoe UI" panose="020B0502040204020203" pitchFamily="34" charset="0"/>
                <a:cs typeface="Segoe UI" panose="020B0502040204020203" pitchFamily="34" charset="0"/>
                <a:hlinkClick r:id="rId3"/>
              </a:rPr>
              <a:t>http://ceur-ws.org/Vol-3120/paper2.pdf</a:t>
            </a:r>
            <a:r>
              <a:rPr lang="ja-JP" altLang="en-US" b="0" i="0" dirty="0">
                <a:solidFill>
                  <a:srgbClr val="000000"/>
                </a:solidFill>
                <a:effectLst/>
                <a:latin typeface="Segoe UI" panose="020B0502040204020203" pitchFamily="34" charset="0"/>
                <a:cs typeface="Segoe UI" panose="020B0502040204020203" pitchFamily="34" charset="0"/>
              </a:rPr>
              <a:t>　</a:t>
            </a:r>
            <a:r>
              <a:rPr lang="en-US" altLang="ja-JP" b="0" i="0" dirty="0">
                <a:solidFill>
                  <a:schemeClr val="tx1">
                    <a:lumMod val="65000"/>
                    <a:lumOff val="35000"/>
                  </a:schemeClr>
                </a:solidFill>
                <a:effectLst/>
                <a:latin typeface="Segoe UI" panose="020B0502040204020203" pitchFamily="34" charset="0"/>
                <a:cs typeface="Segoe UI" panose="020B0502040204020203" pitchFamily="34" charset="0"/>
              </a:rPr>
              <a:t>CEUR Workshop Proceedings (CEUR-WS.org)</a:t>
            </a:r>
            <a:r>
              <a:rPr lang="ja-JP" altLang="en-US" b="0" i="0" dirty="0">
                <a:solidFill>
                  <a:schemeClr val="tx1">
                    <a:lumMod val="65000"/>
                    <a:lumOff val="35000"/>
                  </a:schemeClr>
                </a:solidFill>
                <a:effectLst/>
                <a:latin typeface="Segoe UI" panose="020B0502040204020203" pitchFamily="34" charset="0"/>
                <a:cs typeface="Segoe UI" panose="020B0502040204020203" pitchFamily="34" charset="0"/>
              </a:rPr>
              <a:t>　</a:t>
            </a:r>
            <a:endParaRPr lang="en-US" altLang="ja-JP" b="0" i="0" dirty="0">
              <a:solidFill>
                <a:schemeClr val="tx1">
                  <a:lumMod val="65000"/>
                  <a:lumOff val="35000"/>
                </a:schemeClr>
              </a:solidFill>
              <a:effectLst/>
              <a:latin typeface="Segoe UI" panose="020B0502040204020203" pitchFamily="34" charset="0"/>
              <a:cs typeface="Segoe UI" panose="020B0502040204020203" pitchFamily="34" charset="0"/>
            </a:endParaRPr>
          </a:p>
        </p:txBody>
      </p:sp>
      <p:sp>
        <p:nvSpPr>
          <p:cNvPr id="14" name="コンテンツ プレースホルダー 2">
            <a:extLst>
              <a:ext uri="{FF2B5EF4-FFF2-40B4-BE49-F238E27FC236}">
                <a16:creationId xmlns:a16="http://schemas.microsoft.com/office/drawing/2014/main" id="{2F343637-6896-3832-4C7D-D4B041977314}"/>
              </a:ext>
            </a:extLst>
          </p:cNvPr>
          <p:cNvSpPr>
            <a:spLocks noGrp="1"/>
          </p:cNvSpPr>
          <p:nvPr>
            <p:ph idx="1"/>
          </p:nvPr>
        </p:nvSpPr>
        <p:spPr>
          <a:xfrm>
            <a:off x="838200" y="1825625"/>
            <a:ext cx="10515600" cy="4351338"/>
          </a:xfrm>
        </p:spPr>
        <p:txBody>
          <a:bodyPr>
            <a:normAutofit/>
          </a:bodyPr>
          <a:lstStyle/>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４つのコースのデータを使用し、学生の</a:t>
            </a:r>
            <a:r>
              <a:rPr lang="ja-JP" altLang="en-US" dirty="0">
                <a:solidFill>
                  <a:srgbClr val="D45F6F"/>
                </a:solidFill>
                <a:latin typeface="Segoe UI" panose="020B0502040204020203" pitchFamily="34" charset="0"/>
                <a:ea typeface="メイリオ" panose="020B0604030504040204" pitchFamily="50" charset="-128"/>
              </a:rPr>
              <a:t>最終成績</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を予測</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学生の行動に焦点を当て、</a:t>
            </a:r>
            <a:r>
              <a:rPr lang="en-US" altLang="ja-JP" dirty="0">
                <a:solidFill>
                  <a:srgbClr val="D45F6F"/>
                </a:solidFill>
                <a:latin typeface="Segoe UI" panose="020B0502040204020203" pitchFamily="34" charset="0"/>
                <a:ea typeface="メイリオ" panose="020B0604030504040204" pitchFamily="50" charset="-128"/>
              </a:rPr>
              <a:t>MLP</a:t>
            </a:r>
            <a:r>
              <a:rPr lang="ja-JP" altLang="en-US" dirty="0">
                <a:solidFill>
                  <a:srgbClr val="D45F6F"/>
                </a:solidFill>
                <a:latin typeface="Segoe UI" panose="020B0502040204020203" pitchFamily="34" charset="0"/>
                <a:ea typeface="メイリオ" panose="020B0604030504040204" pitchFamily="50" charset="-128"/>
              </a:rPr>
              <a:t>予測モデル</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を作成</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lvl="1">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２つの隠れ層、出力層はリスクあり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 </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なしを分類するユニット</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a:lnSpc>
                <a:spcPct val="125000"/>
              </a:lnSpc>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高性能な分類モデルを生成</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ja-JP" altLang="en-US" dirty="0">
                <a:solidFill>
                  <a:srgbClr val="BD253B"/>
                </a:solidFill>
                <a:latin typeface="Segoe UI" panose="020B0502040204020203" pitchFamily="34" charset="0"/>
                <a:ea typeface="メイリオ" panose="020B0604030504040204" pitchFamily="50" charset="-128"/>
              </a:rPr>
              <a:t>リスクのある学生に早期の指導が可能</a:t>
            </a:r>
            <a:endParaRPr lang="en-US" altLang="ja-JP" dirty="0">
              <a:solidFill>
                <a:srgbClr val="BD253B"/>
              </a:solidFill>
              <a:latin typeface="Segoe UI" panose="020B0502040204020203" pitchFamily="34" charset="0"/>
              <a:ea typeface="メイリオ" panose="020B0604030504040204" pitchFamily="50" charset="-128"/>
            </a:endParaRPr>
          </a:p>
          <a:p>
            <a:pPr>
              <a:lnSpc>
                <a:spcPct val="125000"/>
              </a:lnSpc>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kumimoji="1" lang="ja-JP" altLang="en-US" sz="1800" dirty="0">
                <a:solidFill>
                  <a:schemeClr val="tx1">
                    <a:lumMod val="65000"/>
                    <a:lumOff val="35000"/>
                  </a:schemeClr>
                </a:solidFill>
                <a:latin typeface="Segoe UI" panose="020B0502040204020203" pitchFamily="34" charset="0"/>
                <a:ea typeface="メイリオ" panose="020B0604030504040204" pitchFamily="50" charset="-128"/>
              </a:rPr>
              <a:t>正直まだちゃんと読めていない</a:t>
            </a:r>
            <a:endPar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endParaRPr>
          </a:p>
        </p:txBody>
      </p:sp>
      <p:pic>
        <p:nvPicPr>
          <p:cNvPr id="16" name="図 15">
            <a:extLst>
              <a:ext uri="{FF2B5EF4-FFF2-40B4-BE49-F238E27FC236}">
                <a16:creationId xmlns:a16="http://schemas.microsoft.com/office/drawing/2014/main" id="{535466E5-65F7-0639-FF39-103D5D57A2C1}"/>
              </a:ext>
            </a:extLst>
          </p:cNvPr>
          <p:cNvPicPr>
            <a:picLocks noChangeAspect="1"/>
          </p:cNvPicPr>
          <p:nvPr/>
        </p:nvPicPr>
        <p:blipFill rotWithShape="1">
          <a:blip r:embed="rId4">
            <a:extLst>
              <a:ext uri="{28A0092B-C50C-407E-A947-70E740481C1C}">
                <a14:useLocalDpi xmlns:a14="http://schemas.microsoft.com/office/drawing/2010/main" val="0"/>
              </a:ext>
            </a:extLst>
          </a:blip>
          <a:srcRect r="3285"/>
          <a:stretch/>
        </p:blipFill>
        <p:spPr>
          <a:xfrm>
            <a:off x="7860792" y="3825268"/>
            <a:ext cx="4300973" cy="2219834"/>
          </a:xfrm>
          <a:prstGeom prst="rect">
            <a:avLst/>
          </a:prstGeom>
        </p:spPr>
      </p:pic>
    </p:spTree>
    <p:extLst>
      <p:ext uri="{BB962C8B-B14F-4D97-AF65-F5344CB8AC3E}">
        <p14:creationId xmlns:p14="http://schemas.microsoft.com/office/powerpoint/2010/main" val="232836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研究テーマ</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1242204" y="1825625"/>
            <a:ext cx="10111596" cy="4351338"/>
          </a:xfrm>
        </p:spPr>
        <p:txBody>
          <a:bodyPr/>
          <a:lstStyle/>
          <a:p>
            <a:pPr>
              <a:lnSpc>
                <a:spcPct val="125000"/>
              </a:lnSpc>
            </a:pP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endParaRPr lang="en-US" altLang="ja-JP" sz="1050"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コンテンツ</a:t>
            </a:r>
            <a:r>
              <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から</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講義内容</a:t>
            </a:r>
            <a:r>
              <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を</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取得</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閲覧データ</a:t>
            </a:r>
            <a:r>
              <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から</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学生の行動</a:t>
            </a:r>
            <a:r>
              <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を</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よみとる</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最終成績や小テストに頼りがちな理解度推定</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dirty="0">
                <a:solidFill>
                  <a:srgbClr val="2E9EAC"/>
                </a:solidFill>
                <a:latin typeface="メイリオ" panose="020B0604030504040204" pitchFamily="50" charset="-128"/>
                <a:ea typeface="メイリオ" panose="020B0604030504040204" pitchFamily="50" charset="-128"/>
              </a:rPr>
              <a:t>⇒ </a:t>
            </a:r>
            <a:r>
              <a:rPr lang="ja-JP" altLang="en-US" u="sng" dirty="0">
                <a:solidFill>
                  <a:srgbClr val="2E9EAC"/>
                </a:solidFill>
                <a:latin typeface="メイリオ" panose="020B0604030504040204" pitchFamily="50" charset="-128"/>
                <a:ea typeface="メイリオ" panose="020B0604030504040204" pitchFamily="50" charset="-128"/>
              </a:rPr>
              <a:t>閲覧データだけでどこまで推定できるのか</a:t>
            </a:r>
            <a:endParaRPr lang="en-US" altLang="ja-JP" sz="3200" u="sng" dirty="0">
              <a:solidFill>
                <a:srgbClr val="2E9EAC"/>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5</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D154078-0111-53F1-5233-39D6DE3C5EB5}"/>
              </a:ext>
            </a:extLst>
          </p:cNvPr>
          <p:cNvSpPr txBox="1"/>
          <p:nvPr/>
        </p:nvSpPr>
        <p:spPr>
          <a:xfrm>
            <a:off x="1601638" y="1494395"/>
            <a:ext cx="8370497" cy="1585049"/>
          </a:xfrm>
          <a:prstGeom prst="rect">
            <a:avLst/>
          </a:prstGeom>
          <a:solidFill>
            <a:schemeClr val="bg1">
              <a:lumMod val="95000"/>
            </a:schemeClr>
          </a:solidFill>
          <a:ln>
            <a:noFill/>
          </a:ln>
        </p:spPr>
        <p:txBody>
          <a:bodyPr wrap="square" rtlCol="0" anchor="b">
            <a:spAutoFit/>
          </a:bodyPr>
          <a:lstStyle/>
          <a:p>
            <a:pPr algn="ctr"/>
            <a:endParaRPr kumimoji="1" lang="en-US" altLang="ja-JP" sz="900" dirty="0">
              <a:solidFill>
                <a:srgbClr val="D35F5F"/>
              </a:solidFill>
              <a:latin typeface="メイリオ" panose="020B0604030504040204" pitchFamily="50" charset="-128"/>
              <a:ea typeface="メイリオ" panose="020B0604030504040204" pitchFamily="50" charset="-128"/>
            </a:endParaRPr>
          </a:p>
          <a:p>
            <a:pPr algn="ctr"/>
            <a:r>
              <a:rPr kumimoji="1" lang="ja-JP" altLang="en-US" sz="4400" dirty="0">
                <a:solidFill>
                  <a:srgbClr val="D35F5F"/>
                </a:solidFill>
                <a:latin typeface="メイリオ" panose="020B0604030504040204" pitchFamily="50" charset="-128"/>
                <a:ea typeface="メイリオ" panose="020B0604030504040204" pitchFamily="50" charset="-128"/>
              </a:rPr>
              <a:t>電子教材の閲覧データと</a:t>
            </a:r>
            <a:endParaRPr kumimoji="1" lang="en-US" altLang="ja-JP" sz="4400" dirty="0">
              <a:solidFill>
                <a:srgbClr val="D35F5F"/>
              </a:solidFill>
              <a:latin typeface="メイリオ" panose="020B0604030504040204" pitchFamily="50" charset="-128"/>
              <a:ea typeface="メイリオ" panose="020B0604030504040204" pitchFamily="50" charset="-128"/>
            </a:endParaRPr>
          </a:p>
          <a:p>
            <a:pPr algn="ctr"/>
            <a:r>
              <a:rPr kumimoji="1" lang="ja-JP" altLang="en-US" sz="4400" dirty="0">
                <a:solidFill>
                  <a:srgbClr val="D35F5F"/>
                </a:solidFill>
                <a:latin typeface="メイリオ" panose="020B0604030504040204" pitchFamily="50" charset="-128"/>
                <a:ea typeface="メイリオ" panose="020B0604030504040204" pitchFamily="50" charset="-128"/>
              </a:rPr>
              <a:t>コンテンツを用いた理解度推定</a:t>
            </a:r>
          </a:p>
        </p:txBody>
      </p:sp>
    </p:spTree>
    <p:extLst>
      <p:ext uri="{BB962C8B-B14F-4D97-AF65-F5344CB8AC3E}">
        <p14:creationId xmlns:p14="http://schemas.microsoft.com/office/powerpoint/2010/main" val="35536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使用データ</a:t>
            </a:r>
          </a:p>
        </p:txBody>
      </p:sp>
      <p:sp>
        <p:nvSpPr>
          <p:cNvPr id="3" name="コンテンツ プレースホルダー 2">
            <a:extLst>
              <a:ext uri="{FF2B5EF4-FFF2-40B4-BE49-F238E27FC236}">
                <a16:creationId xmlns:a16="http://schemas.microsoft.com/office/drawing/2014/main" id="{B71B5E62-E693-B3CF-52D9-85B0E57A30CD}"/>
              </a:ext>
            </a:extLst>
          </p:cNvPr>
          <p:cNvSpPr>
            <a:spLocks noGrp="1"/>
          </p:cNvSpPr>
          <p:nvPr>
            <p:ph idx="1"/>
          </p:nvPr>
        </p:nvSpPr>
        <p:spPr>
          <a:xfrm>
            <a:off x="838200" y="1825625"/>
            <a:ext cx="10939272" cy="4351338"/>
          </a:xfrm>
        </p:spPr>
        <p:txBody>
          <a:bodyPr/>
          <a:lstStyle/>
          <a:p>
            <a:pPr marL="0" indent="0">
              <a:lnSpc>
                <a:spcPct val="125000"/>
              </a:lnSpc>
              <a:buNone/>
            </a:pPr>
            <a:r>
              <a:rPr kumimoji="1" lang="ja-JP" altLang="en-US" sz="3300" dirty="0">
                <a:solidFill>
                  <a:schemeClr val="tx1">
                    <a:lumMod val="65000"/>
                    <a:lumOff val="35000"/>
                  </a:schemeClr>
                </a:solidFill>
                <a:latin typeface="Segoe UI Black" panose="020B0A02040204020203" pitchFamily="34" charset="0"/>
                <a:ea typeface="メイリオ" panose="020B0604030504040204" pitchFamily="50" charset="-128"/>
              </a:rPr>
              <a:t>九州大学</a:t>
            </a:r>
            <a:r>
              <a:rPr lang="ja-JP" altLang="en-US" sz="33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講義（</a:t>
            </a:r>
            <a:r>
              <a:rPr lang="en-US" altLang="ja-JP" sz="33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 2020</a:t>
            </a:r>
            <a:r>
              <a:rPr lang="ja-JP" altLang="en-US" sz="33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年 サイバーセキュリティ基礎論）</a:t>
            </a:r>
            <a:endParaRPr lang="en-US" altLang="ja-JP" sz="33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endParaRPr>
          </a:p>
          <a:p>
            <a:pPr marL="0" indent="0">
              <a:lnSpc>
                <a:spcPct val="125000"/>
              </a:lnSpc>
              <a:buNone/>
            </a:pPr>
            <a:endParaRPr lang="en-US" altLang="ja-JP" sz="7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endParaRPr>
          </a:p>
          <a:p>
            <a:pPr lvl="1">
              <a:lnSpc>
                <a:spcPct val="135000"/>
              </a:lnSpc>
            </a:pPr>
            <a:r>
              <a:rPr kumimoji="1" lang="ja-JP" altLang="en-US"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閲覧データ（</a:t>
            </a:r>
            <a:r>
              <a:rPr kumimoji="1" lang="en-US" altLang="ja-JP"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7</a:t>
            </a:r>
            <a:r>
              <a:rPr kumimoji="1" lang="ja-JP" altLang="en-US"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週間、</a:t>
            </a:r>
            <a:r>
              <a:rPr lang="en-US" altLang="ja-JP"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100</a:t>
            </a:r>
            <a:r>
              <a:rPr kumimoji="1" lang="ja-JP" altLang="en-US"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名、</a:t>
            </a:r>
            <a:r>
              <a:rPr kumimoji="1" lang="en-US" altLang="ja-JP"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200,818</a:t>
            </a:r>
            <a:r>
              <a:rPr kumimoji="1" lang="ja-JP" altLang="en-US"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ログ）</a:t>
            </a:r>
            <a:r>
              <a:rPr kumimoji="1" lang="ja-JP" altLang="en-US" sz="1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（先週変わりました）</a:t>
            </a:r>
            <a:endParaRPr kumimoji="1" lang="en-US" altLang="ja-JP"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endParaRPr>
          </a:p>
          <a:p>
            <a:pPr lvl="1">
              <a:lnSpc>
                <a:spcPct val="135000"/>
              </a:lnSpc>
            </a:pP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コンテンツ画像・内容</a:t>
            </a:r>
            <a:endParaRPr kumimoji="1" lang="en-US" altLang="ja-JP"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endParaRPr>
          </a:p>
          <a:p>
            <a:pPr lvl="1">
              <a:lnSpc>
                <a:spcPct val="135000"/>
              </a:lnSpc>
            </a:pPr>
            <a:r>
              <a:rPr lang="ja-JP" altLang="en-US" sz="2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小テストのデータ</a:t>
            </a:r>
            <a:r>
              <a:rPr lang="ja-JP" altLang="en-US" sz="1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rPr>
              <a:t>（先週もらいました）</a:t>
            </a:r>
            <a:endParaRPr lang="en-US" altLang="ja-JP" sz="1800" dirty="0">
              <a:solidFill>
                <a:schemeClr val="tx1">
                  <a:lumMod val="65000"/>
                  <a:lumOff val="35000"/>
                </a:schemeClr>
              </a:solidFill>
              <a:latin typeface="Segoe UI" panose="020B0502040204020203" pitchFamily="34" charset="0"/>
              <a:ea typeface="メイリオ" panose="020B0604030504040204" pitchFamily="50" charset="-128"/>
              <a:cs typeface="Segoe UI" panose="020B0502040204020203" pitchFamily="34" charset="0"/>
            </a:endParaRPr>
          </a:p>
          <a:p>
            <a:pPr>
              <a:lnSpc>
                <a:spcPct val="125000"/>
              </a:lnSpc>
            </a:pPr>
            <a:endParaRPr kumimoji="1" lang="ja-JP" altLang="en-US" dirty="0">
              <a:solidFill>
                <a:schemeClr val="tx1">
                  <a:lumMod val="65000"/>
                  <a:lumOff val="35000"/>
                </a:schemeClr>
              </a:solidFill>
              <a:latin typeface="Segoe UI Black" panose="020B0A02040204020203" pitchFamily="34" charset="0"/>
              <a:ea typeface="メイリオ" panose="020B0604030504040204" pitchFamily="50" charset="-128"/>
            </a:endParaRP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857782" y="6404110"/>
            <a:ext cx="530524" cy="461665"/>
          </a:xfrm>
          <a:prstGeom prst="rect">
            <a:avLst/>
          </a:prstGeom>
          <a:noFill/>
        </p:spPr>
        <p:txBody>
          <a:bodyPr wrap="square" rtlCol="0">
            <a:spAutoFit/>
          </a:bodyPr>
          <a:lstStyle/>
          <a:p>
            <a:r>
              <a:rPr kumimoji="1" lang="en-US" altLang="ja-JP" sz="2400" dirty="0">
                <a:solidFill>
                  <a:srgbClr val="2E9EAC"/>
                </a:solidFill>
                <a:latin typeface="メイリオ" panose="020B0604030504040204" pitchFamily="50" charset="-128"/>
                <a:ea typeface="メイリオ" panose="020B0604030504040204" pitchFamily="50" charset="-128"/>
              </a:rPr>
              <a:t>6</a:t>
            </a:r>
            <a:endParaRPr kumimoji="1" lang="ja-JP" altLang="en-US" sz="2400"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118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講義画面</a:t>
            </a:r>
          </a:p>
        </p:txBody>
      </p:sp>
      <p:pic>
        <p:nvPicPr>
          <p:cNvPr id="9" name="コンテンツ プレースホルダー 8">
            <a:extLst>
              <a:ext uri="{FF2B5EF4-FFF2-40B4-BE49-F238E27FC236}">
                <a16:creationId xmlns:a16="http://schemas.microsoft.com/office/drawing/2014/main" id="{5D32374D-F4C6-473E-DC59-FBA1A6E4A3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6390" y="1484278"/>
            <a:ext cx="8099219" cy="4900367"/>
          </a:xfrm>
        </p:spPr>
      </p:pic>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98774FD-6AFC-459C-7D2A-2A55B7787345}"/>
              </a:ext>
            </a:extLst>
          </p:cNvPr>
          <p:cNvSpPr txBox="1"/>
          <p:nvPr/>
        </p:nvSpPr>
        <p:spPr>
          <a:xfrm>
            <a:off x="10731260" y="6457671"/>
            <a:ext cx="622541" cy="369332"/>
          </a:xfrm>
          <a:prstGeom prst="rect">
            <a:avLst/>
          </a:prstGeom>
          <a:noFill/>
        </p:spPr>
        <p:txBody>
          <a:bodyPr wrap="square" rtlCol="0">
            <a:spAutoFit/>
          </a:bodyPr>
          <a:lstStyle/>
          <a:p>
            <a:r>
              <a:rPr kumimoji="1" lang="en-US" altLang="ja-JP" dirty="0">
                <a:solidFill>
                  <a:srgbClr val="2E9EAC"/>
                </a:solidFill>
                <a:latin typeface="メイリオ" panose="020B0604030504040204" pitchFamily="50" charset="-128"/>
                <a:ea typeface="メイリオ" panose="020B0604030504040204" pitchFamily="50" charset="-128"/>
              </a:rPr>
              <a:t>ex</a:t>
            </a:r>
            <a:r>
              <a:rPr lang="en-US" altLang="ja-JP" dirty="0">
                <a:solidFill>
                  <a:srgbClr val="2E9EAC"/>
                </a:solidFill>
                <a:latin typeface="メイリオ" panose="020B0604030504040204" pitchFamily="50" charset="-128"/>
                <a:ea typeface="メイリオ" panose="020B0604030504040204" pitchFamily="50" charset="-128"/>
              </a:rPr>
              <a:t>1</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C6B9114-704D-275E-DAE5-EEECEFD8F5F2}"/>
              </a:ext>
            </a:extLst>
          </p:cNvPr>
          <p:cNvCxnSpPr>
            <a:cxnSpLocks/>
          </p:cNvCxnSpPr>
          <p:nvPr/>
        </p:nvCxnSpPr>
        <p:spPr>
          <a:xfrm rot="10800000" flipV="1">
            <a:off x="8466587" y="4382219"/>
            <a:ext cx="2074892" cy="362310"/>
          </a:xfrm>
          <a:prstGeom prst="bentConnector3">
            <a:avLst>
              <a:gd name="adj1" fmla="val 101553"/>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CA18293-E164-5962-3D66-2C9A070EFA3B}"/>
              </a:ext>
            </a:extLst>
          </p:cNvPr>
          <p:cNvSpPr txBox="1"/>
          <p:nvPr/>
        </p:nvSpPr>
        <p:spPr>
          <a:xfrm>
            <a:off x="10541479" y="4132386"/>
            <a:ext cx="1650521" cy="707886"/>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わかった </a:t>
            </a:r>
            <a:r>
              <a:rPr kumimoji="1" lang="en-US" altLang="ja-JP" sz="2000" dirty="0">
                <a:latin typeface="Meiryo UI" panose="020B0604030504040204" pitchFamily="50" charset="-128"/>
                <a:ea typeface="Meiryo UI" panose="020B0604030504040204" pitchFamily="50" charset="-128"/>
              </a:rPr>
              <a:t>/</a:t>
            </a:r>
          </a:p>
          <a:p>
            <a:r>
              <a:rPr kumimoji="1" lang="ja-JP" altLang="en-US" sz="2000" dirty="0">
                <a:latin typeface="Meiryo UI" panose="020B0604030504040204" pitchFamily="50" charset="-128"/>
                <a:ea typeface="Meiryo UI" panose="020B0604030504040204" pitchFamily="50" charset="-128"/>
              </a:rPr>
              <a:t>わからなかった</a:t>
            </a:r>
          </a:p>
        </p:txBody>
      </p:sp>
      <p:cxnSp>
        <p:nvCxnSpPr>
          <p:cNvPr id="17" name="コネクタ: カギ線 16">
            <a:extLst>
              <a:ext uri="{FF2B5EF4-FFF2-40B4-BE49-F238E27FC236}">
                <a16:creationId xmlns:a16="http://schemas.microsoft.com/office/drawing/2014/main" id="{793C52D3-AA4F-704A-08F3-5DA72391A9EA}"/>
              </a:ext>
            </a:extLst>
          </p:cNvPr>
          <p:cNvCxnSpPr>
            <a:cxnSpLocks/>
          </p:cNvCxnSpPr>
          <p:nvPr/>
        </p:nvCxnSpPr>
        <p:spPr>
          <a:xfrm rot="10800000" flipV="1">
            <a:off x="8604609" y="3757564"/>
            <a:ext cx="2074892" cy="362310"/>
          </a:xfrm>
          <a:prstGeom prst="bentConnector3">
            <a:avLst>
              <a:gd name="adj1" fmla="val 101553"/>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251B1C0-E4AE-7DDF-BABE-5377D973C924}"/>
              </a:ext>
            </a:extLst>
          </p:cNvPr>
          <p:cNvSpPr txBox="1"/>
          <p:nvPr/>
        </p:nvSpPr>
        <p:spPr>
          <a:xfrm>
            <a:off x="10646434" y="3583737"/>
            <a:ext cx="1292524"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次ページへ</a:t>
            </a:r>
            <a:endParaRPr kumimoji="1" lang="ja-JP" altLang="en-US" sz="2000" dirty="0">
              <a:latin typeface="Meiryo UI" panose="020B0604030504040204" pitchFamily="50" charset="-128"/>
              <a:ea typeface="Meiryo UI" panose="020B0604030504040204" pitchFamily="50" charset="-128"/>
            </a:endParaRPr>
          </a:p>
        </p:txBody>
      </p:sp>
      <p:cxnSp>
        <p:nvCxnSpPr>
          <p:cNvPr id="19" name="コネクタ: カギ線 18">
            <a:extLst>
              <a:ext uri="{FF2B5EF4-FFF2-40B4-BE49-F238E27FC236}">
                <a16:creationId xmlns:a16="http://schemas.microsoft.com/office/drawing/2014/main" id="{3E6CD6DD-8E98-6594-7683-1F7E4F73109D}"/>
              </a:ext>
            </a:extLst>
          </p:cNvPr>
          <p:cNvCxnSpPr>
            <a:cxnSpLocks/>
          </p:cNvCxnSpPr>
          <p:nvPr/>
        </p:nvCxnSpPr>
        <p:spPr>
          <a:xfrm rot="10800000">
            <a:off x="1794294" y="3583738"/>
            <a:ext cx="1793098" cy="507757"/>
          </a:xfrm>
          <a:prstGeom prst="bentConnector3">
            <a:avLst>
              <a:gd name="adj1" fmla="val -3882"/>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3C1A44C-683F-8C6D-ADD6-DD2ED35DC8FA}"/>
              </a:ext>
            </a:extLst>
          </p:cNvPr>
          <p:cNvSpPr txBox="1"/>
          <p:nvPr/>
        </p:nvSpPr>
        <p:spPr>
          <a:xfrm>
            <a:off x="4313209" y="867345"/>
            <a:ext cx="4986067"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ブックマーク</a:t>
            </a:r>
            <a:r>
              <a:rPr kumimoji="1"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マーカー</a:t>
            </a:r>
            <a:r>
              <a:rPr kumimoji="1" lang="en-US" altLang="ja-JP" sz="2000"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メモ</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コンテンツ内検索</a:t>
            </a:r>
            <a:endParaRPr kumimoji="1" lang="ja-JP" altLang="en-US" sz="20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6AF3C6AB-C497-85B8-C9DD-67288BE88C95}"/>
              </a:ext>
            </a:extLst>
          </p:cNvPr>
          <p:cNvCxnSpPr>
            <a:cxnSpLocks/>
          </p:cNvCxnSpPr>
          <p:nvPr/>
        </p:nvCxnSpPr>
        <p:spPr>
          <a:xfrm>
            <a:off x="6372048" y="1289647"/>
            <a:ext cx="0" cy="414068"/>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397A5CFE-F321-0E12-8E21-8B00B44E04B1}"/>
              </a:ext>
            </a:extLst>
          </p:cNvPr>
          <p:cNvSpPr txBox="1"/>
          <p:nvPr/>
        </p:nvSpPr>
        <p:spPr>
          <a:xfrm>
            <a:off x="361113" y="3437501"/>
            <a:ext cx="1434865" cy="400110"/>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前ページへ</a:t>
            </a:r>
          </a:p>
        </p:txBody>
      </p:sp>
      <p:cxnSp>
        <p:nvCxnSpPr>
          <p:cNvPr id="20" name="直線コネクタ 19">
            <a:extLst>
              <a:ext uri="{FF2B5EF4-FFF2-40B4-BE49-F238E27FC236}">
                <a16:creationId xmlns:a16="http://schemas.microsoft.com/office/drawing/2014/main" id="{5F373C42-9D20-9450-F95E-5BA8AAAE9E24}"/>
              </a:ext>
            </a:extLst>
          </p:cNvPr>
          <p:cNvCxnSpPr>
            <a:cxnSpLocks/>
          </p:cNvCxnSpPr>
          <p:nvPr/>
        </p:nvCxnSpPr>
        <p:spPr>
          <a:xfrm>
            <a:off x="9299276" y="2192909"/>
            <a:ext cx="846333" cy="0"/>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0C5FB50-D757-BFA2-CCD1-ED09DA34517A}"/>
              </a:ext>
            </a:extLst>
          </p:cNvPr>
          <p:cNvSpPr txBox="1"/>
          <p:nvPr/>
        </p:nvSpPr>
        <p:spPr>
          <a:xfrm>
            <a:off x="10154726" y="1958455"/>
            <a:ext cx="1784232" cy="707886"/>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現在のページ</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全ページ数</a:t>
            </a:r>
          </a:p>
        </p:txBody>
      </p:sp>
      <p:cxnSp>
        <p:nvCxnSpPr>
          <p:cNvPr id="23" name="直線コネクタ 22">
            <a:extLst>
              <a:ext uri="{FF2B5EF4-FFF2-40B4-BE49-F238E27FC236}">
                <a16:creationId xmlns:a16="http://schemas.microsoft.com/office/drawing/2014/main" id="{8178F159-0954-37C5-F01E-4192A22624CC}"/>
              </a:ext>
            </a:extLst>
          </p:cNvPr>
          <p:cNvCxnSpPr>
            <a:cxnSpLocks/>
          </p:cNvCxnSpPr>
          <p:nvPr/>
        </p:nvCxnSpPr>
        <p:spPr>
          <a:xfrm>
            <a:off x="2037273" y="1703715"/>
            <a:ext cx="930214" cy="65962"/>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B0199FE-7935-0F75-7124-17DBC5C2B45C}"/>
              </a:ext>
            </a:extLst>
          </p:cNvPr>
          <p:cNvSpPr txBox="1"/>
          <p:nvPr/>
        </p:nvSpPr>
        <p:spPr>
          <a:xfrm>
            <a:off x="889955" y="1536641"/>
            <a:ext cx="1114249"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レコメンド</a:t>
            </a:r>
            <a:endParaRPr kumimoji="1" lang="ja-JP" altLang="en-US" sz="2000"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60CC283D-6A9E-5943-A866-E952572726AA}"/>
              </a:ext>
            </a:extLst>
          </p:cNvPr>
          <p:cNvSpPr/>
          <p:nvPr/>
        </p:nvSpPr>
        <p:spPr>
          <a:xfrm>
            <a:off x="2794958" y="5258526"/>
            <a:ext cx="2074891" cy="507758"/>
          </a:xfrm>
          <a:prstGeom prst="rect">
            <a:avLst/>
          </a:prstGeom>
          <a:noFill/>
          <a:ln>
            <a:solidFill>
              <a:srgbClr val="5FD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1C36EC8-56F9-DB40-22F5-84293BC745FF}"/>
              </a:ext>
            </a:extLst>
          </p:cNvPr>
          <p:cNvCxnSpPr>
            <a:cxnSpLocks/>
            <a:stCxn id="35" idx="3"/>
            <a:endCxn id="24" idx="1"/>
          </p:cNvCxnSpPr>
          <p:nvPr/>
        </p:nvCxnSpPr>
        <p:spPr>
          <a:xfrm>
            <a:off x="2021703" y="5509719"/>
            <a:ext cx="773255" cy="2686"/>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CE67BF4-77AF-DA70-8BC1-CEE0312303B3}"/>
              </a:ext>
            </a:extLst>
          </p:cNvPr>
          <p:cNvSpPr txBox="1"/>
          <p:nvPr/>
        </p:nvSpPr>
        <p:spPr>
          <a:xfrm>
            <a:off x="586838" y="5309664"/>
            <a:ext cx="1434865" cy="400110"/>
          </a:xfrm>
          <a:prstGeom prst="rect">
            <a:avLst/>
          </a:prstGeom>
          <a:noFill/>
          <a:ln>
            <a:solidFill>
              <a:srgbClr val="5FD3B8"/>
            </a:solidFill>
          </a:ln>
        </p:spPr>
        <p:txBody>
          <a:bodyPr wrap="square" rtlCol="0">
            <a:spAutoFit/>
          </a:bodyPr>
          <a:lstStyle/>
          <a:p>
            <a:r>
              <a:rPr lang="ja-JP" altLang="en-US" sz="2000" dirty="0">
                <a:latin typeface="Meiryo UI" panose="020B0604030504040204" pitchFamily="50" charset="-128"/>
                <a:ea typeface="Meiryo UI" panose="020B0604030504040204" pitchFamily="50" charset="-128"/>
              </a:rPr>
              <a:t>ページ移動</a:t>
            </a:r>
            <a:endParaRPr kumimoji="1" lang="ja-JP" altLang="en-US" sz="20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A84AD9C6-3BEC-C957-CF5C-26FDF1BDC633}"/>
              </a:ext>
            </a:extLst>
          </p:cNvPr>
          <p:cNvCxnSpPr>
            <a:cxnSpLocks/>
          </p:cNvCxnSpPr>
          <p:nvPr/>
        </p:nvCxnSpPr>
        <p:spPr>
          <a:xfrm>
            <a:off x="2004204" y="5004647"/>
            <a:ext cx="1271431" cy="156348"/>
          </a:xfrm>
          <a:prstGeom prst="line">
            <a:avLst/>
          </a:prstGeom>
          <a:ln>
            <a:solidFill>
              <a:srgbClr val="5FD3B8"/>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0C26AD9F-D54D-B833-29F6-67EBF4189CE1}"/>
              </a:ext>
            </a:extLst>
          </p:cNvPr>
          <p:cNvSpPr txBox="1"/>
          <p:nvPr/>
        </p:nvSpPr>
        <p:spPr>
          <a:xfrm>
            <a:off x="586837" y="4450480"/>
            <a:ext cx="1434865" cy="707886"/>
          </a:xfrm>
          <a:prstGeom prst="rect">
            <a:avLst/>
          </a:prstGeom>
          <a:noFill/>
          <a:ln>
            <a:solidFill>
              <a:srgbClr val="5FD3B8"/>
            </a:solidFill>
          </a:ln>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ブックマークしたページ</a:t>
            </a:r>
          </a:p>
        </p:txBody>
      </p:sp>
    </p:spTree>
    <p:extLst>
      <p:ext uri="{BB962C8B-B14F-4D97-AF65-F5344CB8AC3E}">
        <p14:creationId xmlns:p14="http://schemas.microsoft.com/office/powerpoint/2010/main" val="80758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8">
            <a:extLst>
              <a:ext uri="{FF2B5EF4-FFF2-40B4-BE49-F238E27FC236}">
                <a16:creationId xmlns:a16="http://schemas.microsoft.com/office/drawing/2014/main" id="{12CECCFB-D05F-1C8F-6CAE-1C9A21485E15}"/>
              </a:ext>
            </a:extLst>
          </p:cNvPr>
          <p:cNvGraphicFramePr>
            <a:graphicFrameLocks noGrp="1"/>
          </p:cNvGraphicFramePr>
          <p:nvPr/>
        </p:nvGraphicFramePr>
        <p:xfrm>
          <a:off x="298481" y="508509"/>
          <a:ext cx="11595037" cy="5340198"/>
        </p:xfrm>
        <a:graphic>
          <a:graphicData uri="http://schemas.openxmlformats.org/drawingml/2006/table">
            <a:tbl>
              <a:tblPr firstRow="1" bandRow="1">
                <a:tableStyleId>{C083E6E3-FA7D-4D7B-A595-EF9225AFEA82}</a:tableStyleId>
              </a:tblPr>
              <a:tblGrid>
                <a:gridCol w="776376">
                  <a:extLst>
                    <a:ext uri="{9D8B030D-6E8A-4147-A177-3AD203B41FA5}">
                      <a16:colId xmlns:a16="http://schemas.microsoft.com/office/drawing/2014/main" val="1184758071"/>
                    </a:ext>
                  </a:extLst>
                </a:gridCol>
                <a:gridCol w="1414732">
                  <a:extLst>
                    <a:ext uri="{9D8B030D-6E8A-4147-A177-3AD203B41FA5}">
                      <a16:colId xmlns:a16="http://schemas.microsoft.com/office/drawing/2014/main" val="2077118612"/>
                    </a:ext>
                  </a:extLst>
                </a:gridCol>
                <a:gridCol w="2481039">
                  <a:extLst>
                    <a:ext uri="{9D8B030D-6E8A-4147-A177-3AD203B41FA5}">
                      <a16:colId xmlns:a16="http://schemas.microsoft.com/office/drawing/2014/main" val="3982006282"/>
                    </a:ext>
                  </a:extLst>
                </a:gridCol>
                <a:gridCol w="648000">
                  <a:extLst>
                    <a:ext uri="{9D8B030D-6E8A-4147-A177-3AD203B41FA5}">
                      <a16:colId xmlns:a16="http://schemas.microsoft.com/office/drawing/2014/main" val="947754471"/>
                    </a:ext>
                  </a:extLst>
                </a:gridCol>
                <a:gridCol w="2184833">
                  <a:extLst>
                    <a:ext uri="{9D8B030D-6E8A-4147-A177-3AD203B41FA5}">
                      <a16:colId xmlns:a16="http://schemas.microsoft.com/office/drawing/2014/main" val="1307107806"/>
                    </a:ext>
                  </a:extLst>
                </a:gridCol>
                <a:gridCol w="1639019">
                  <a:extLst>
                    <a:ext uri="{9D8B030D-6E8A-4147-A177-3AD203B41FA5}">
                      <a16:colId xmlns:a16="http://schemas.microsoft.com/office/drawing/2014/main" val="3835194192"/>
                    </a:ext>
                  </a:extLst>
                </a:gridCol>
                <a:gridCol w="862641">
                  <a:extLst>
                    <a:ext uri="{9D8B030D-6E8A-4147-A177-3AD203B41FA5}">
                      <a16:colId xmlns:a16="http://schemas.microsoft.com/office/drawing/2014/main" val="1550176190"/>
                    </a:ext>
                  </a:extLst>
                </a:gridCol>
                <a:gridCol w="672861">
                  <a:extLst>
                    <a:ext uri="{9D8B030D-6E8A-4147-A177-3AD203B41FA5}">
                      <a16:colId xmlns:a16="http://schemas.microsoft.com/office/drawing/2014/main" val="455656548"/>
                    </a:ext>
                  </a:extLst>
                </a:gridCol>
                <a:gridCol w="915536">
                  <a:extLst>
                    <a:ext uri="{9D8B030D-6E8A-4147-A177-3AD203B41FA5}">
                      <a16:colId xmlns:a16="http://schemas.microsoft.com/office/drawing/2014/main" val="3379435053"/>
                    </a:ext>
                  </a:extLst>
                </a:gridCol>
              </a:tblGrid>
              <a:tr h="823626">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Log</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Contents</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Contents</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name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Operation</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date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Operation</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name</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Page</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no</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User</a:t>
                      </a:r>
                    </a:p>
                    <a:p>
                      <a:pPr algn="ctr"/>
                      <a:r>
                        <a:rPr kumimoji="1" lang="en-US" altLang="ja-JP" sz="2000" b="1" dirty="0">
                          <a:solidFill>
                            <a:schemeClr val="tx1">
                              <a:lumMod val="65000"/>
                              <a:lumOff val="35000"/>
                            </a:schemeClr>
                          </a:solidFill>
                          <a:latin typeface="Meiryo UI" panose="020B0604030504040204" pitchFamily="50" charset="-128"/>
                          <a:ea typeface="Meiryo UI" panose="020B0604030504040204" pitchFamily="50" charset="-128"/>
                        </a:rPr>
                        <a:t>id</a:t>
                      </a:r>
                      <a:endParaRPr kumimoji="1" lang="ja-JP" altLang="en-US" sz="2000" b="1" dirty="0">
                        <a:solidFill>
                          <a:schemeClr val="tx1">
                            <a:lumMod val="65000"/>
                            <a:lumOff val="35000"/>
                          </a:schemeClr>
                        </a:solidFill>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820939"/>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7eacb532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安全な設定</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12:55:15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OPEN</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370547"/>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7eacb532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安全な設定</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12:56:00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NEXT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446147"/>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7eacb532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安全な設定</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12:56:15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NEXT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5999338"/>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7eacb532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安全な設定</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12:56:20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PREV</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48168355"/>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335</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7eacb532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安全な設定</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12:57:00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GETIT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2271892"/>
                  </a:ext>
                </a:extLst>
              </a:tr>
              <a:tr h="752762">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336</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7eacb532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rPr>
                        <a:t>安全な設定</a:t>
                      </a: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(1)</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2020/05/12 12:57:04</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NEXT</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2</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sz="2000" dirty="0">
                          <a:solidFill>
                            <a:schemeClr val="tx1">
                              <a:lumMod val="65000"/>
                              <a:lumOff val="35000"/>
                            </a:schemeClr>
                          </a:solidFill>
                          <a:latin typeface="Meiryo UI" panose="020B0604030504040204" pitchFamily="50" charset="-128"/>
                          <a:ea typeface="Meiryo UI" panose="020B0604030504040204" pitchFamily="50" charset="-128"/>
                        </a:rPr>
                        <a:t>0</a:t>
                      </a:r>
                      <a:endParaRPr kumimoji="1" lang="ja-JP" altLang="en-US" sz="2000" dirty="0">
                        <a:solidFill>
                          <a:schemeClr val="tx1">
                            <a:lumMod val="65000"/>
                            <a:lumOff val="35000"/>
                          </a:schemeClr>
                        </a:solidFill>
                        <a:latin typeface="Meiryo UI" panose="020B0604030504040204" pitchFamily="50" charset="-128"/>
                        <a:ea typeface="Meiryo UI" panose="020B0604030504040204" pitchFamily="50" charset="-128"/>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43788193"/>
                  </a:ext>
                </a:extLst>
              </a:tr>
            </a:tbl>
          </a:graphicData>
        </a:graphic>
      </p:graphicFrame>
      <p:sp>
        <p:nvSpPr>
          <p:cNvPr id="11" name="テキスト ボックス 10">
            <a:extLst>
              <a:ext uri="{FF2B5EF4-FFF2-40B4-BE49-F238E27FC236}">
                <a16:creationId xmlns:a16="http://schemas.microsoft.com/office/drawing/2014/main" id="{CC4FA8EC-3F1C-FB8B-116C-CFC33BD4631E}"/>
              </a:ext>
            </a:extLst>
          </p:cNvPr>
          <p:cNvSpPr txBox="1"/>
          <p:nvPr/>
        </p:nvSpPr>
        <p:spPr>
          <a:xfrm>
            <a:off x="4899803" y="622626"/>
            <a:ext cx="666393" cy="773333"/>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D6938F6-4579-59DB-0646-0EF185D8B4D0}"/>
              </a:ext>
            </a:extLst>
          </p:cNvPr>
          <p:cNvSpPr txBox="1"/>
          <p:nvPr/>
        </p:nvSpPr>
        <p:spPr>
          <a:xfrm>
            <a:off x="10237398" y="622626"/>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10393D73-33D8-137E-3B20-2993A1B6B3FB}"/>
              </a:ext>
            </a:extLst>
          </p:cNvPr>
          <p:cNvSpPr txBox="1"/>
          <p:nvPr/>
        </p:nvSpPr>
        <p:spPr>
          <a:xfrm rot="5400000">
            <a:off x="5551225" y="5873841"/>
            <a:ext cx="79938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メイリオ" panose="020B0604030504040204" pitchFamily="50" charset="-128"/>
                <a:ea typeface="メイリオ" panose="020B0604030504040204" pitchFamily="50" charset="-128"/>
              </a:rPr>
              <a:t>…</a:t>
            </a:r>
            <a:endParaRPr kumimoji="1" lang="ja-JP" altLang="en-US" sz="4400" dirty="0">
              <a:solidFill>
                <a:schemeClr val="tx1">
                  <a:lumMod val="65000"/>
                  <a:lumOff val="3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6B7F0FA-637E-CE50-8192-BE98C01B7455}"/>
              </a:ext>
            </a:extLst>
          </p:cNvPr>
          <p:cNvSpPr txBox="1"/>
          <p:nvPr/>
        </p:nvSpPr>
        <p:spPr>
          <a:xfrm>
            <a:off x="10731260" y="6457671"/>
            <a:ext cx="622541" cy="369332"/>
          </a:xfrm>
          <a:prstGeom prst="rect">
            <a:avLst/>
          </a:prstGeom>
          <a:noFill/>
        </p:spPr>
        <p:txBody>
          <a:bodyPr wrap="square" rtlCol="0">
            <a:spAutoFit/>
          </a:bodyPr>
          <a:lstStyle/>
          <a:p>
            <a:r>
              <a:rPr kumimoji="1" lang="en-US" altLang="ja-JP" dirty="0">
                <a:solidFill>
                  <a:srgbClr val="2E9EAC"/>
                </a:solidFill>
                <a:latin typeface="メイリオ" panose="020B0604030504040204" pitchFamily="50" charset="-128"/>
                <a:ea typeface="メイリオ" panose="020B0604030504040204" pitchFamily="50" charset="-128"/>
              </a:rPr>
              <a:t>ex2</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7713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0FB25-C5A0-4DA6-CE44-E59D542EE7C9}"/>
              </a:ext>
            </a:extLst>
          </p:cNvPr>
          <p:cNvSpPr>
            <a:spLocks noGrp="1"/>
          </p:cNvSpPr>
          <p:nvPr>
            <p:ph type="title"/>
          </p:nvPr>
        </p:nvSpPr>
        <p:spPr>
          <a:xfrm>
            <a:off x="1114248" y="365125"/>
            <a:ext cx="10515600" cy="1325563"/>
          </a:xfrm>
        </p:spPr>
        <p:txBody>
          <a:bodyPr/>
          <a:lstStyle/>
          <a:p>
            <a:r>
              <a:rPr kumimoji="1" lang="ja-JP" altLang="en-US" dirty="0">
                <a:solidFill>
                  <a:srgbClr val="2E9EAC"/>
                </a:solidFill>
                <a:latin typeface="メイリオ" panose="020B0604030504040204" pitchFamily="50" charset="-128"/>
                <a:ea typeface="メイリオ" panose="020B0604030504040204" pitchFamily="50" charset="-128"/>
              </a:rPr>
              <a:t>　　 名称　　　　　　意味</a:t>
            </a:r>
          </a:p>
        </p:txBody>
      </p:sp>
      <p:sp>
        <p:nvSpPr>
          <p:cNvPr id="5" name="正方形/長方形 4">
            <a:extLst>
              <a:ext uri="{FF2B5EF4-FFF2-40B4-BE49-F238E27FC236}">
                <a16:creationId xmlns:a16="http://schemas.microsoft.com/office/drawing/2014/main" id="{9FE054FA-AD25-076C-C37C-BB11C72A5943}"/>
              </a:ext>
            </a:extLst>
          </p:cNvPr>
          <p:cNvSpPr/>
          <p:nvPr/>
        </p:nvSpPr>
        <p:spPr>
          <a:xfrm>
            <a:off x="-34506" y="663784"/>
            <a:ext cx="1114248" cy="625863"/>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F849486-7BDA-5C69-F94C-ED17B4DD1383}"/>
              </a:ext>
            </a:extLst>
          </p:cNvPr>
          <p:cNvSpPr/>
          <p:nvPr/>
        </p:nvSpPr>
        <p:spPr>
          <a:xfrm>
            <a:off x="11353801" y="6581952"/>
            <a:ext cx="838200" cy="120771"/>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88B552A-56EC-EA16-5D85-7A88D64E7928}"/>
              </a:ext>
            </a:extLst>
          </p:cNvPr>
          <p:cNvSpPr/>
          <p:nvPr/>
        </p:nvSpPr>
        <p:spPr>
          <a:xfrm>
            <a:off x="0" y="6579275"/>
            <a:ext cx="10731260" cy="157954"/>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10B5D1BA-0F91-EED5-AAB4-2E86910F1023}"/>
              </a:ext>
            </a:extLst>
          </p:cNvPr>
          <p:cNvCxnSpPr/>
          <p:nvPr/>
        </p:nvCxnSpPr>
        <p:spPr>
          <a:xfrm>
            <a:off x="1293961" y="1289647"/>
            <a:ext cx="9852805" cy="0"/>
          </a:xfrm>
          <a:prstGeom prst="line">
            <a:avLst/>
          </a:prstGeom>
          <a:ln>
            <a:solidFill>
              <a:srgbClr val="2E9EAC"/>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2F51A3E-6DA4-DFF8-045C-CF33660E6324}"/>
              </a:ext>
            </a:extLst>
          </p:cNvPr>
          <p:cNvCxnSpPr>
            <a:cxnSpLocks/>
          </p:cNvCxnSpPr>
          <p:nvPr/>
        </p:nvCxnSpPr>
        <p:spPr>
          <a:xfrm>
            <a:off x="5470589" y="540290"/>
            <a:ext cx="0" cy="6038985"/>
          </a:xfrm>
          <a:prstGeom prst="line">
            <a:avLst/>
          </a:prstGeom>
          <a:ln>
            <a:solidFill>
              <a:srgbClr val="2E9EAC"/>
            </a:solidFill>
          </a:ln>
        </p:spPr>
        <p:style>
          <a:lnRef idx="1">
            <a:schemeClr val="accent1"/>
          </a:lnRef>
          <a:fillRef idx="0">
            <a:schemeClr val="accent1"/>
          </a:fillRef>
          <a:effectRef idx="0">
            <a:schemeClr val="accent1"/>
          </a:effectRef>
          <a:fontRef idx="minor">
            <a:schemeClr val="tx1"/>
          </a:fontRef>
        </p:style>
      </p:cxnSp>
      <p:sp>
        <p:nvSpPr>
          <p:cNvPr id="13" name="コンテンツ プレースホルダー 2">
            <a:extLst>
              <a:ext uri="{FF2B5EF4-FFF2-40B4-BE49-F238E27FC236}">
                <a16:creationId xmlns:a16="http://schemas.microsoft.com/office/drawing/2014/main" id="{8EB646CB-DBD6-D2ED-D1AA-0BC174CE8301}"/>
              </a:ext>
            </a:extLst>
          </p:cNvPr>
          <p:cNvSpPr>
            <a:spLocks noGrp="1"/>
          </p:cNvSpPr>
          <p:nvPr>
            <p:ph idx="1"/>
          </p:nvPr>
        </p:nvSpPr>
        <p:spPr>
          <a:xfrm>
            <a:off x="838200" y="1464812"/>
            <a:ext cx="4423913" cy="4951411"/>
          </a:xfrm>
        </p:spPr>
        <p:txBody>
          <a:bodyPr>
            <a:normAutofit/>
          </a:bodyPr>
          <a:lstStyle/>
          <a:p>
            <a:pPr marL="0" indent="0">
              <a:lnSpc>
                <a:spcPct val="125000"/>
              </a:lnSpc>
              <a:buNone/>
            </a:pPr>
            <a:r>
              <a:rPr kumimoji="1"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kumimoji="1" lang="en-US" altLang="ja-JP" dirty="0" err="1">
                <a:solidFill>
                  <a:schemeClr val="tx1">
                    <a:lumMod val="65000"/>
                    <a:lumOff val="35000"/>
                  </a:schemeClr>
                </a:solidFill>
                <a:latin typeface="Segoe UI" panose="020B0502040204020203" pitchFamily="34" charset="0"/>
                <a:ea typeface="メイリオ" panose="020B0604030504040204" pitchFamily="50" charset="-128"/>
              </a:rPr>
              <a:t>contents_id</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err="1">
                <a:solidFill>
                  <a:schemeClr val="tx1">
                    <a:lumMod val="65000"/>
                    <a:lumOff val="35000"/>
                  </a:schemeClr>
                </a:solidFill>
                <a:latin typeface="Segoe UI" panose="020B0502040204020203" pitchFamily="34" charset="0"/>
                <a:ea typeface="メイリオ" panose="020B0604030504040204" pitchFamily="50" charset="-128"/>
              </a:rPr>
              <a:t>marker_</a:t>
            </a:r>
            <a:r>
              <a:rPr kumimoji="1" lang="en-US" altLang="ja-JP" sz="2800" b="0" dirty="0" err="1">
                <a:solidFill>
                  <a:schemeClr val="tx1">
                    <a:lumMod val="65000"/>
                    <a:lumOff val="35000"/>
                  </a:schemeClr>
                </a:solidFill>
                <a:latin typeface="Segoe UI" panose="020B0502040204020203" pitchFamily="34" charset="0"/>
                <a:ea typeface="Meiryo UI" panose="020B0604030504040204" pitchFamily="50" charset="-128"/>
                <a:cs typeface="Segoe UI" panose="020B0502040204020203" pitchFamily="34" charset="0"/>
              </a:rPr>
              <a:t>color</a:t>
            </a:r>
            <a:r>
              <a:rPr kumimoji="1" lang="en-US" altLang="ja-JP" sz="2800" b="0" dirty="0">
                <a:solidFill>
                  <a:schemeClr val="tx1">
                    <a:lumMod val="65000"/>
                    <a:lumOff val="35000"/>
                  </a:schemeClr>
                </a:solidFill>
                <a:latin typeface="Segoe UI" panose="020B0502040204020203" pitchFamily="34" charset="0"/>
                <a:ea typeface="Meiryo UI" panose="020B0604030504040204" pitchFamily="50" charset="-128"/>
                <a:cs typeface="Segoe UI" panose="020B0502040204020203" pitchFamily="34" charset="0"/>
              </a:rPr>
              <a:t> /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position</a:t>
            </a: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err="1">
                <a:solidFill>
                  <a:schemeClr val="tx1">
                    <a:lumMod val="65000"/>
                    <a:lumOff val="35000"/>
                  </a:schemeClr>
                </a:solidFill>
                <a:latin typeface="Segoe UI" panose="020B0502040204020203" pitchFamily="34" charset="0"/>
                <a:ea typeface="メイリオ" panose="020B0604030504040204" pitchFamily="50" charset="-128"/>
              </a:rPr>
              <a:t>operation_date</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err="1">
                <a:solidFill>
                  <a:schemeClr val="tx1">
                    <a:lumMod val="65000"/>
                    <a:lumOff val="35000"/>
                  </a:schemeClr>
                </a:solidFill>
                <a:latin typeface="Segoe UI" panose="020B0502040204020203" pitchFamily="34" charset="0"/>
                <a:ea typeface="メイリオ" panose="020B0604030504040204" pitchFamily="50" charset="-128"/>
              </a:rPr>
              <a:t>operation_name</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err="1">
                <a:solidFill>
                  <a:schemeClr val="tx1">
                    <a:lumMod val="65000"/>
                    <a:lumOff val="35000"/>
                  </a:schemeClr>
                </a:solidFill>
                <a:latin typeface="Segoe UI" panose="020B0502040204020203" pitchFamily="34" charset="0"/>
                <a:ea typeface="メイリオ" panose="020B0604030504040204" pitchFamily="50" charset="-128"/>
              </a:rPr>
              <a:t>page_no</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a:t>
            </a:r>
            <a:r>
              <a:rPr lang="en-US" altLang="ja-JP" dirty="0" err="1">
                <a:solidFill>
                  <a:schemeClr val="tx1">
                    <a:lumMod val="65000"/>
                    <a:lumOff val="35000"/>
                  </a:schemeClr>
                </a:solidFill>
                <a:latin typeface="Segoe UI" panose="020B0502040204020203" pitchFamily="34" charset="0"/>
                <a:ea typeface="メイリオ" panose="020B0604030504040204" pitchFamily="50" charset="-128"/>
              </a:rPr>
              <a:t>user_id</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None/>
            </a:pPr>
            <a:endParaRPr kumimoji="1"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p:txBody>
      </p:sp>
      <p:sp>
        <p:nvSpPr>
          <p:cNvPr id="14" name="コンテンツ プレースホルダー 2">
            <a:extLst>
              <a:ext uri="{FF2B5EF4-FFF2-40B4-BE49-F238E27FC236}">
                <a16:creationId xmlns:a16="http://schemas.microsoft.com/office/drawing/2014/main" id="{D667BDB4-9840-1D6E-179A-94CF5EDAA4B4}"/>
              </a:ext>
            </a:extLst>
          </p:cNvPr>
          <p:cNvSpPr txBox="1">
            <a:spLocks/>
          </p:cNvSpPr>
          <p:nvPr/>
        </p:nvSpPr>
        <p:spPr>
          <a:xfrm>
            <a:off x="5470589" y="1540281"/>
            <a:ext cx="6193763" cy="495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コンテンツに割り当てられた</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ID</a:t>
            </a: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マーカーの色 </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 </a:t>
            </a: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場所</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学生が操作を行った日数</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学生が行った操作の名前　</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学生が操作を行ったページ番号</a:t>
            </a: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r>
              <a:rPr lang="ja-JP" altLang="en-US" dirty="0">
                <a:solidFill>
                  <a:schemeClr val="tx1">
                    <a:lumMod val="65000"/>
                    <a:lumOff val="35000"/>
                  </a:schemeClr>
                </a:solidFill>
                <a:latin typeface="Segoe UI" panose="020B0502040204020203" pitchFamily="34" charset="0"/>
                <a:ea typeface="メイリオ" panose="020B0604030504040204" pitchFamily="50" charset="-128"/>
              </a:rPr>
              <a:t>　学生に割り当てられた</a:t>
            </a:r>
            <a:r>
              <a:rPr lang="en-US" altLang="ja-JP" dirty="0">
                <a:solidFill>
                  <a:schemeClr val="tx1">
                    <a:lumMod val="65000"/>
                    <a:lumOff val="35000"/>
                  </a:schemeClr>
                </a:solidFill>
                <a:latin typeface="Segoe UI" panose="020B0502040204020203" pitchFamily="34" charset="0"/>
                <a:ea typeface="メイリオ" panose="020B0604030504040204" pitchFamily="50" charset="-128"/>
              </a:rPr>
              <a:t>ID</a:t>
            </a: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a:p>
            <a:pPr marL="0" indent="0">
              <a:lnSpc>
                <a:spcPct val="125000"/>
              </a:lnSpc>
              <a:buFont typeface="Arial" panose="020B0604020202020204" pitchFamily="34" charset="0"/>
              <a:buNone/>
            </a:pPr>
            <a:endParaRPr lang="en-US" altLang="ja-JP" dirty="0">
              <a:solidFill>
                <a:schemeClr val="tx1">
                  <a:lumMod val="65000"/>
                  <a:lumOff val="35000"/>
                </a:schemeClr>
              </a:solidFill>
              <a:latin typeface="Segoe UI" panose="020B0502040204020203" pitchFamily="34" charset="0"/>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161BE6-9AF7-0D65-51F3-6B065E336A6D}"/>
              </a:ext>
            </a:extLst>
          </p:cNvPr>
          <p:cNvSpPr txBox="1"/>
          <p:nvPr/>
        </p:nvSpPr>
        <p:spPr>
          <a:xfrm>
            <a:off x="10731260" y="6457671"/>
            <a:ext cx="622541" cy="369332"/>
          </a:xfrm>
          <a:prstGeom prst="rect">
            <a:avLst/>
          </a:prstGeom>
          <a:noFill/>
        </p:spPr>
        <p:txBody>
          <a:bodyPr wrap="square" rtlCol="0">
            <a:spAutoFit/>
          </a:bodyPr>
          <a:lstStyle/>
          <a:p>
            <a:r>
              <a:rPr kumimoji="1" lang="en-US" altLang="ja-JP" dirty="0">
                <a:solidFill>
                  <a:srgbClr val="2E9EAC"/>
                </a:solidFill>
                <a:latin typeface="メイリオ" panose="020B0604030504040204" pitchFamily="50" charset="-128"/>
                <a:ea typeface="メイリオ" panose="020B0604030504040204" pitchFamily="50" charset="-128"/>
              </a:rPr>
              <a:t>ex3</a:t>
            </a:r>
            <a:endParaRPr kumimoji="1" lang="ja-JP" altLang="en-US" dirty="0">
              <a:solidFill>
                <a:srgbClr val="2E9EAC"/>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60366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1745</Words>
  <Application>Microsoft Office PowerPoint</Application>
  <PresentationFormat>ワイド画面</PresentationFormat>
  <Paragraphs>348</Paragraphs>
  <Slides>21</Slides>
  <Notes>15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Meiryo UI</vt:lpstr>
      <vt:lpstr>メイリオ</vt:lpstr>
      <vt:lpstr>游ゴシック</vt:lpstr>
      <vt:lpstr>游ゴシック Light</vt:lpstr>
      <vt:lpstr>Arial</vt:lpstr>
      <vt:lpstr>Consolas</vt:lpstr>
      <vt:lpstr>Segoe UI</vt:lpstr>
      <vt:lpstr>Segoe UI Black</vt:lpstr>
      <vt:lpstr>Office テーマ</vt:lpstr>
      <vt:lpstr>電子教材の閲覧データと コンテンツを用いた理解度推定</vt:lpstr>
      <vt:lpstr>背景</vt:lpstr>
      <vt:lpstr>Optimizing Assignment of Students to Courses based on Learning Activity Analytics</vt:lpstr>
      <vt:lpstr>Predicting student performance based on Lecture Materials data using Neural Network Models</vt:lpstr>
      <vt:lpstr>研究テーマ</vt:lpstr>
      <vt:lpstr>使用データ</vt:lpstr>
      <vt:lpstr>講義画面</vt:lpstr>
      <vt:lpstr>PowerPoint プレゼンテーション</vt:lpstr>
      <vt:lpstr>　　 名称　　　　　　意味</vt:lpstr>
      <vt:lpstr>　　操作名　　　　　　意味</vt:lpstr>
      <vt:lpstr>小テストデータ</vt:lpstr>
      <vt:lpstr>小テストの問題例</vt:lpstr>
      <vt:lpstr>小テストの問題例</vt:lpstr>
      <vt:lpstr>推定方法</vt:lpstr>
      <vt:lpstr>宣言的知識</vt:lpstr>
      <vt:lpstr>出力結果例</vt:lpstr>
      <vt:lpstr>出力結果例（できれば）</vt:lpstr>
      <vt:lpstr>評価</vt:lpstr>
      <vt:lpstr>評価手法</vt:lpstr>
      <vt:lpstr>今後の計画（今のところ）</vt:lpstr>
      <vt:lpstr>現状起こっている細々とした事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電子教材の閲覧データと コンテンツを用いた理解度推定</dc:title>
  <dc:creator>小岸 沙也加</dc:creator>
  <cp:lastModifiedBy>小岸 沙也加</cp:lastModifiedBy>
  <cp:revision>49</cp:revision>
  <dcterms:created xsi:type="dcterms:W3CDTF">2022-06-14T05:05:05Z</dcterms:created>
  <dcterms:modified xsi:type="dcterms:W3CDTF">2022-06-20T05:27:55Z</dcterms:modified>
</cp:coreProperties>
</file>