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9" r:id="rId3"/>
    <p:sldId id="261" r:id="rId4"/>
    <p:sldId id="276" r:id="rId5"/>
    <p:sldId id="398" r:id="rId6"/>
    <p:sldId id="397" r:id="rId7"/>
    <p:sldId id="358" r:id="rId8"/>
    <p:sldId id="370" r:id="rId9"/>
    <p:sldId id="393" r:id="rId10"/>
    <p:sldId id="388" r:id="rId11"/>
    <p:sldId id="391" r:id="rId12"/>
    <p:sldId id="386" r:id="rId13"/>
    <p:sldId id="390" r:id="rId14"/>
    <p:sldId id="399" r:id="rId15"/>
    <p:sldId id="384" r:id="rId16"/>
    <p:sldId id="400" r:id="rId17"/>
    <p:sldId id="372" r:id="rId18"/>
    <p:sldId id="303" r:id="rId19"/>
    <p:sldId id="306" r:id="rId20"/>
    <p:sldId id="277" r:id="rId21"/>
    <p:sldId id="280" r:id="rId22"/>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5F5F"/>
    <a:srgbClr val="2E9EAC"/>
    <a:srgbClr val="5FD3B8"/>
    <a:srgbClr val="2CD490"/>
    <a:srgbClr val="D45F6F"/>
    <a:srgbClr val="BD253B"/>
    <a:srgbClr val="D9E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67" autoAdjust="0"/>
    <p:restoredTop sz="53790" autoAdjust="0"/>
  </p:normalViewPr>
  <p:slideViewPr>
    <p:cSldViewPr snapToGrid="0">
      <p:cViewPr varScale="1">
        <p:scale>
          <a:sx n="74" d="100"/>
          <a:sy n="74" d="100"/>
        </p:scale>
        <p:origin x="128" y="3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K:\2020\rmse_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K:\2020\rmse_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RMSE!$AB$233</c:f>
              <c:strCache>
                <c:ptCount val="1"/>
                <c:pt idx="0">
                  <c:v>ベースライン</c:v>
                </c:pt>
              </c:strCache>
            </c:strRef>
          </c:tx>
          <c:spPr>
            <a:solidFill>
              <a:schemeClr val="accent1"/>
            </a:solidFill>
            <a:ln>
              <a:noFill/>
            </a:ln>
            <a:effectLst/>
          </c:spPr>
          <c:invertIfNegative val="0"/>
          <c:cat>
            <c:strRef>
              <c:f>RMSE!$AC$232:$AD$232</c:f>
              <c:strCache>
                <c:ptCount val="2"/>
                <c:pt idx="0">
                  <c:v>講義時間内＋前後1時間</c:v>
                </c:pt>
                <c:pt idx="1">
                  <c:v>講義時間外含む</c:v>
                </c:pt>
              </c:strCache>
            </c:strRef>
          </c:cat>
          <c:val>
            <c:numRef>
              <c:f>RMSE!$AC$233:$AD$233</c:f>
              <c:numCache>
                <c:formatCode>General</c:formatCode>
                <c:ptCount val="2"/>
                <c:pt idx="0">
                  <c:v>1.0758445729957544</c:v>
                </c:pt>
                <c:pt idx="1">
                  <c:v>1.0386694249619499</c:v>
                </c:pt>
              </c:numCache>
            </c:numRef>
          </c:val>
          <c:extLst>
            <c:ext xmlns:c16="http://schemas.microsoft.com/office/drawing/2014/chart" uri="{C3380CC4-5D6E-409C-BE32-E72D297353CC}">
              <c16:uniqueId val="{00000000-4514-40E5-8723-D976253E6B74}"/>
            </c:ext>
          </c:extLst>
        </c:ser>
        <c:ser>
          <c:idx val="1"/>
          <c:order val="1"/>
          <c:tx>
            <c:strRef>
              <c:f>RMSE!$AB$234</c:f>
              <c:strCache>
                <c:ptCount val="1"/>
                <c:pt idx="0">
                  <c:v>閲覧コンテンツベクトルのみ</c:v>
                </c:pt>
              </c:strCache>
            </c:strRef>
          </c:tx>
          <c:spPr>
            <a:solidFill>
              <a:schemeClr val="accent4"/>
            </a:solidFill>
            <a:ln>
              <a:noFill/>
            </a:ln>
            <a:effectLst/>
          </c:spPr>
          <c:invertIfNegative val="0"/>
          <c:cat>
            <c:strRef>
              <c:f>RMSE!$AC$232:$AD$232</c:f>
              <c:strCache>
                <c:ptCount val="2"/>
                <c:pt idx="0">
                  <c:v>講義時間内＋前後1時間</c:v>
                </c:pt>
                <c:pt idx="1">
                  <c:v>講義時間外含む</c:v>
                </c:pt>
              </c:strCache>
            </c:strRef>
          </c:cat>
          <c:val>
            <c:numRef>
              <c:f>RMSE!$AC$234:$AD$234</c:f>
              <c:numCache>
                <c:formatCode>0.000</c:formatCode>
                <c:ptCount val="2"/>
                <c:pt idx="0" formatCode="General">
                  <c:v>0.94463971978873451</c:v>
                </c:pt>
                <c:pt idx="1">
                  <c:v>1.0250377588612414</c:v>
                </c:pt>
              </c:numCache>
            </c:numRef>
          </c:val>
          <c:extLst>
            <c:ext xmlns:c16="http://schemas.microsoft.com/office/drawing/2014/chart" uri="{C3380CC4-5D6E-409C-BE32-E72D297353CC}">
              <c16:uniqueId val="{00000001-4514-40E5-8723-D976253E6B74}"/>
            </c:ext>
          </c:extLst>
        </c:ser>
        <c:ser>
          <c:idx val="2"/>
          <c:order val="2"/>
          <c:tx>
            <c:strRef>
              <c:f>RMSE!$AB$235</c:f>
              <c:strCache>
                <c:ptCount val="1"/>
                <c:pt idx="0">
                  <c:v>提案手法</c:v>
                </c:pt>
              </c:strCache>
            </c:strRef>
          </c:tx>
          <c:spPr>
            <a:solidFill>
              <a:schemeClr val="accent2"/>
            </a:solidFill>
            <a:ln>
              <a:noFill/>
            </a:ln>
            <a:effectLst/>
          </c:spPr>
          <c:invertIfNegative val="0"/>
          <c:cat>
            <c:strRef>
              <c:f>RMSE!$AC$232:$AD$232</c:f>
              <c:strCache>
                <c:ptCount val="2"/>
                <c:pt idx="0">
                  <c:v>講義時間内＋前後1時間</c:v>
                </c:pt>
                <c:pt idx="1">
                  <c:v>講義時間外含む</c:v>
                </c:pt>
              </c:strCache>
            </c:strRef>
          </c:cat>
          <c:val>
            <c:numRef>
              <c:f>RMSE!$AC$235:$AD$235</c:f>
              <c:numCache>
                <c:formatCode>General</c:formatCode>
                <c:ptCount val="2"/>
                <c:pt idx="0">
                  <c:v>0.94052120393617211</c:v>
                </c:pt>
                <c:pt idx="1">
                  <c:v>1.0086029488724748</c:v>
                </c:pt>
              </c:numCache>
            </c:numRef>
          </c:val>
          <c:extLst>
            <c:ext xmlns:c16="http://schemas.microsoft.com/office/drawing/2014/chart" uri="{C3380CC4-5D6E-409C-BE32-E72D297353CC}">
              <c16:uniqueId val="{00000002-4514-40E5-8723-D976253E6B74}"/>
            </c:ext>
          </c:extLst>
        </c:ser>
        <c:dLbls>
          <c:showLegendKey val="0"/>
          <c:showVal val="0"/>
          <c:showCatName val="0"/>
          <c:showSerName val="0"/>
          <c:showPercent val="0"/>
          <c:showBubbleSize val="0"/>
        </c:dLbls>
        <c:gapWidth val="219"/>
        <c:overlap val="-27"/>
        <c:axId val="1331623040"/>
        <c:axId val="1331636352"/>
      </c:barChart>
      <c:catAx>
        <c:axId val="133162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源真ゴシック Light" panose="020B0103020203020207" pitchFamily="50" charset="-128"/>
                <a:ea typeface="源真ゴシック Light" panose="020B0103020203020207" pitchFamily="50" charset="-128"/>
                <a:cs typeface="源真ゴシック Light" panose="020B0103020203020207" pitchFamily="50" charset="-128"/>
              </a:defRPr>
            </a:pPr>
            <a:endParaRPr lang="ja-JP"/>
          </a:p>
        </c:txPr>
        <c:crossAx val="1331636352"/>
        <c:crosses val="autoZero"/>
        <c:auto val="1"/>
        <c:lblAlgn val="ctr"/>
        <c:lblOffset val="100"/>
        <c:noMultiLvlLbl val="0"/>
      </c:catAx>
      <c:valAx>
        <c:axId val="133163635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331623040"/>
        <c:crosses val="autoZero"/>
        <c:crossBetween val="between"/>
      </c:valAx>
      <c:spPr>
        <a:noFill/>
        <a:ln>
          <a:solidFill>
            <a:schemeClr val="bg2">
              <a:lumMod val="90000"/>
            </a:schemeClr>
          </a:solid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RMSE!$AB$233</c:f>
              <c:strCache>
                <c:ptCount val="1"/>
                <c:pt idx="0">
                  <c:v>ベースライン</c:v>
                </c:pt>
              </c:strCache>
            </c:strRef>
          </c:tx>
          <c:spPr>
            <a:solidFill>
              <a:schemeClr val="accent1"/>
            </a:solidFill>
            <a:ln>
              <a:noFill/>
            </a:ln>
            <a:effectLst/>
          </c:spPr>
          <c:invertIfNegative val="0"/>
          <c:cat>
            <c:strRef>
              <c:f>RMSE!$AC$232:$AD$232</c:f>
              <c:strCache>
                <c:ptCount val="2"/>
                <c:pt idx="0">
                  <c:v>講義時間内＋前後1時間</c:v>
                </c:pt>
                <c:pt idx="1">
                  <c:v>講義時間外含む</c:v>
                </c:pt>
              </c:strCache>
            </c:strRef>
          </c:cat>
          <c:val>
            <c:numRef>
              <c:f>RMSE!$AC$233:$AD$233</c:f>
              <c:numCache>
                <c:formatCode>General</c:formatCode>
                <c:ptCount val="2"/>
                <c:pt idx="0">
                  <c:v>1.0758445729957544</c:v>
                </c:pt>
                <c:pt idx="1">
                  <c:v>1.0386694249619499</c:v>
                </c:pt>
              </c:numCache>
            </c:numRef>
          </c:val>
          <c:extLst>
            <c:ext xmlns:c16="http://schemas.microsoft.com/office/drawing/2014/chart" uri="{C3380CC4-5D6E-409C-BE32-E72D297353CC}">
              <c16:uniqueId val="{00000000-4514-40E5-8723-D976253E6B74}"/>
            </c:ext>
          </c:extLst>
        </c:ser>
        <c:ser>
          <c:idx val="1"/>
          <c:order val="1"/>
          <c:tx>
            <c:strRef>
              <c:f>RMSE!$AB$234</c:f>
              <c:strCache>
                <c:ptCount val="1"/>
                <c:pt idx="0">
                  <c:v>閲覧コンテンツベクトルのみ</c:v>
                </c:pt>
              </c:strCache>
            </c:strRef>
          </c:tx>
          <c:spPr>
            <a:solidFill>
              <a:schemeClr val="accent4"/>
            </a:solidFill>
            <a:ln>
              <a:noFill/>
            </a:ln>
            <a:effectLst/>
          </c:spPr>
          <c:invertIfNegative val="0"/>
          <c:cat>
            <c:strRef>
              <c:f>RMSE!$AC$232:$AD$232</c:f>
              <c:strCache>
                <c:ptCount val="2"/>
                <c:pt idx="0">
                  <c:v>講義時間内＋前後1時間</c:v>
                </c:pt>
                <c:pt idx="1">
                  <c:v>講義時間外含む</c:v>
                </c:pt>
              </c:strCache>
            </c:strRef>
          </c:cat>
          <c:val>
            <c:numRef>
              <c:f>RMSE!$AC$234:$AD$234</c:f>
              <c:numCache>
                <c:formatCode>0.000</c:formatCode>
                <c:ptCount val="2"/>
                <c:pt idx="0" formatCode="General">
                  <c:v>0.94463971978873451</c:v>
                </c:pt>
                <c:pt idx="1">
                  <c:v>1.0250377588612414</c:v>
                </c:pt>
              </c:numCache>
            </c:numRef>
          </c:val>
          <c:extLst>
            <c:ext xmlns:c16="http://schemas.microsoft.com/office/drawing/2014/chart" uri="{C3380CC4-5D6E-409C-BE32-E72D297353CC}">
              <c16:uniqueId val="{00000001-4514-40E5-8723-D976253E6B74}"/>
            </c:ext>
          </c:extLst>
        </c:ser>
        <c:ser>
          <c:idx val="2"/>
          <c:order val="2"/>
          <c:tx>
            <c:strRef>
              <c:f>RMSE!$AB$235</c:f>
              <c:strCache>
                <c:ptCount val="1"/>
                <c:pt idx="0">
                  <c:v>提案手法</c:v>
                </c:pt>
              </c:strCache>
            </c:strRef>
          </c:tx>
          <c:spPr>
            <a:solidFill>
              <a:schemeClr val="accent2"/>
            </a:solidFill>
            <a:ln>
              <a:noFill/>
            </a:ln>
            <a:effectLst/>
          </c:spPr>
          <c:invertIfNegative val="0"/>
          <c:cat>
            <c:strRef>
              <c:f>RMSE!$AC$232:$AD$232</c:f>
              <c:strCache>
                <c:ptCount val="2"/>
                <c:pt idx="0">
                  <c:v>講義時間内＋前後1時間</c:v>
                </c:pt>
                <c:pt idx="1">
                  <c:v>講義時間外含む</c:v>
                </c:pt>
              </c:strCache>
            </c:strRef>
          </c:cat>
          <c:val>
            <c:numRef>
              <c:f>RMSE!$AC$235:$AD$235</c:f>
              <c:numCache>
                <c:formatCode>General</c:formatCode>
                <c:ptCount val="2"/>
                <c:pt idx="0">
                  <c:v>0.94052120393617211</c:v>
                </c:pt>
                <c:pt idx="1">
                  <c:v>1.0086029488724748</c:v>
                </c:pt>
              </c:numCache>
            </c:numRef>
          </c:val>
          <c:extLst>
            <c:ext xmlns:c16="http://schemas.microsoft.com/office/drawing/2014/chart" uri="{C3380CC4-5D6E-409C-BE32-E72D297353CC}">
              <c16:uniqueId val="{00000002-4514-40E5-8723-D976253E6B74}"/>
            </c:ext>
          </c:extLst>
        </c:ser>
        <c:dLbls>
          <c:showLegendKey val="0"/>
          <c:showVal val="0"/>
          <c:showCatName val="0"/>
          <c:showSerName val="0"/>
          <c:showPercent val="0"/>
          <c:showBubbleSize val="0"/>
        </c:dLbls>
        <c:gapWidth val="219"/>
        <c:overlap val="-27"/>
        <c:axId val="1331623040"/>
        <c:axId val="1331636352"/>
      </c:barChart>
      <c:catAx>
        <c:axId val="133162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源真ゴシック Light" panose="020B0103020203020207" pitchFamily="50" charset="-128"/>
                <a:ea typeface="源真ゴシック Light" panose="020B0103020203020207" pitchFamily="50" charset="-128"/>
                <a:cs typeface="源真ゴシック Light" panose="020B0103020203020207" pitchFamily="50" charset="-128"/>
              </a:defRPr>
            </a:pPr>
            <a:endParaRPr lang="ja-JP"/>
          </a:p>
        </c:txPr>
        <c:crossAx val="1331636352"/>
        <c:crosses val="autoZero"/>
        <c:auto val="1"/>
        <c:lblAlgn val="ctr"/>
        <c:lblOffset val="100"/>
        <c:noMultiLvlLbl val="0"/>
      </c:catAx>
      <c:valAx>
        <c:axId val="133163635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331623040"/>
        <c:crosses val="autoZero"/>
        <c:crossBetween val="between"/>
      </c:valAx>
      <c:spPr>
        <a:noFill/>
        <a:ln>
          <a:solidFill>
            <a:schemeClr val="bg2">
              <a:lumMod val="90000"/>
            </a:schemeClr>
          </a:solid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8" cy="513508"/>
          </a:xfrm>
          <a:prstGeom prst="rect">
            <a:avLst/>
          </a:prstGeom>
        </p:spPr>
        <p:txBody>
          <a:bodyPr vert="horz" lIns="99070" tIns="49535" rIns="99070" bIns="49535"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0"/>
            <a:ext cx="3078428" cy="513508"/>
          </a:xfrm>
          <a:prstGeom prst="rect">
            <a:avLst/>
          </a:prstGeom>
        </p:spPr>
        <p:txBody>
          <a:bodyPr vert="horz" lIns="99070" tIns="49535" rIns="99070" bIns="49535" rtlCol="0"/>
          <a:lstStyle>
            <a:lvl1pPr algn="r">
              <a:defRPr sz="1300"/>
            </a:lvl1pPr>
          </a:lstStyle>
          <a:p>
            <a:fld id="{AA9B48BB-07C4-4914-8FD8-76E9AE294E4A}" type="datetimeFigureOut">
              <a:rPr kumimoji="1" lang="ja-JP" altLang="en-US" smtClean="0"/>
              <a:t>2023/4/19</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9070" tIns="49535" rIns="99070" bIns="49535" rtlCol="0" anchor="ctr"/>
          <a:lstStyle/>
          <a:p>
            <a:endParaRPr lang="ja-JP" altLang="en-US"/>
          </a:p>
        </p:txBody>
      </p:sp>
      <p:sp>
        <p:nvSpPr>
          <p:cNvPr id="5" name="ノート プレースホルダー 4"/>
          <p:cNvSpPr>
            <a:spLocks noGrp="1"/>
          </p:cNvSpPr>
          <p:nvPr>
            <p:ph type="body" sz="quarter" idx="3"/>
          </p:nvPr>
        </p:nvSpPr>
        <p:spPr>
          <a:xfrm>
            <a:off x="710407" y="4925408"/>
            <a:ext cx="5683250" cy="4029879"/>
          </a:xfrm>
          <a:prstGeom prst="rect">
            <a:avLst/>
          </a:prstGeom>
        </p:spPr>
        <p:txBody>
          <a:bodyPr vert="horz" lIns="99070" tIns="49535" rIns="99070" bIns="4953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8428" cy="513507"/>
          </a:xfrm>
          <a:prstGeom prst="rect">
            <a:avLst/>
          </a:prstGeom>
        </p:spPr>
        <p:txBody>
          <a:bodyPr vert="horz" lIns="99070" tIns="49535" rIns="99070" bIns="4953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8" cy="513507"/>
          </a:xfrm>
          <a:prstGeom prst="rect">
            <a:avLst/>
          </a:prstGeom>
        </p:spPr>
        <p:txBody>
          <a:bodyPr vert="horz" lIns="99070" tIns="49535" rIns="99070" bIns="49535" rtlCol="0" anchor="b"/>
          <a:lstStyle>
            <a:lvl1pPr algn="r">
              <a:defRPr sz="1300"/>
            </a:lvl1pPr>
          </a:lstStyle>
          <a:p>
            <a:fld id="{7CF2E849-D0F4-45F3-AF5E-F0C6449B3DC5}" type="slidenum">
              <a:rPr kumimoji="1" lang="ja-JP" altLang="en-US" smtClean="0"/>
              <a:t>‹#›</a:t>
            </a:fld>
            <a:endParaRPr kumimoji="1" lang="ja-JP" altLang="en-US"/>
          </a:p>
        </p:txBody>
      </p:sp>
    </p:spTree>
    <p:extLst>
      <p:ext uri="{BB962C8B-B14F-4D97-AF65-F5344CB8AC3E}">
        <p14:creationId xmlns:p14="http://schemas.microsoft.com/office/powerpoint/2010/main" val="17379023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a:t>
            </a:fld>
            <a:endParaRPr kumimoji="1" lang="ja-JP" altLang="en-US"/>
          </a:p>
        </p:txBody>
      </p:sp>
    </p:spTree>
    <p:extLst>
      <p:ext uri="{BB962C8B-B14F-4D97-AF65-F5344CB8AC3E}">
        <p14:creationId xmlns:p14="http://schemas.microsoft.com/office/powerpoint/2010/main" val="146177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10</a:t>
            </a:fld>
            <a:endParaRPr kumimoji="1" lang="ja-JP" altLang="en-US"/>
          </a:p>
        </p:txBody>
      </p:sp>
    </p:spTree>
    <p:extLst>
      <p:ext uri="{BB962C8B-B14F-4D97-AF65-F5344CB8AC3E}">
        <p14:creationId xmlns:p14="http://schemas.microsoft.com/office/powerpoint/2010/main" val="5823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11</a:t>
            </a:fld>
            <a:endParaRPr kumimoji="1" lang="ja-JP" altLang="en-US"/>
          </a:p>
        </p:txBody>
      </p:sp>
    </p:spTree>
    <p:extLst>
      <p:ext uri="{BB962C8B-B14F-4D97-AF65-F5344CB8AC3E}">
        <p14:creationId xmlns:p14="http://schemas.microsoft.com/office/powerpoint/2010/main" val="138625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12</a:t>
            </a:fld>
            <a:endParaRPr kumimoji="1" lang="ja-JP" altLang="en-US"/>
          </a:p>
        </p:txBody>
      </p:sp>
    </p:spTree>
    <p:extLst>
      <p:ext uri="{BB962C8B-B14F-4D97-AF65-F5344CB8AC3E}">
        <p14:creationId xmlns:p14="http://schemas.microsoft.com/office/powerpoint/2010/main" val="607833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13</a:t>
            </a:fld>
            <a:endParaRPr kumimoji="1" lang="ja-JP" altLang="en-US"/>
          </a:p>
        </p:txBody>
      </p:sp>
    </p:spTree>
    <p:extLst>
      <p:ext uri="{BB962C8B-B14F-4D97-AF65-F5344CB8AC3E}">
        <p14:creationId xmlns:p14="http://schemas.microsoft.com/office/powerpoint/2010/main" val="95103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14</a:t>
            </a:fld>
            <a:endParaRPr kumimoji="1" lang="ja-JP" altLang="en-US"/>
          </a:p>
        </p:txBody>
      </p:sp>
    </p:spTree>
    <p:extLst>
      <p:ext uri="{BB962C8B-B14F-4D97-AF65-F5344CB8AC3E}">
        <p14:creationId xmlns:p14="http://schemas.microsoft.com/office/powerpoint/2010/main" val="4271564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15</a:t>
            </a:fld>
            <a:endParaRPr kumimoji="1" lang="ja-JP" altLang="en-US"/>
          </a:p>
        </p:txBody>
      </p:sp>
    </p:spTree>
    <p:extLst>
      <p:ext uri="{BB962C8B-B14F-4D97-AF65-F5344CB8AC3E}">
        <p14:creationId xmlns:p14="http://schemas.microsoft.com/office/powerpoint/2010/main" val="117355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16</a:t>
            </a:fld>
            <a:endParaRPr kumimoji="1" lang="ja-JP" altLang="en-US"/>
          </a:p>
        </p:txBody>
      </p:sp>
    </p:spTree>
    <p:extLst>
      <p:ext uri="{BB962C8B-B14F-4D97-AF65-F5344CB8AC3E}">
        <p14:creationId xmlns:p14="http://schemas.microsoft.com/office/powerpoint/2010/main" val="207139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17</a:t>
            </a:fld>
            <a:endParaRPr kumimoji="1" lang="ja-JP" altLang="en-US"/>
          </a:p>
        </p:txBody>
      </p:sp>
    </p:spTree>
    <p:extLst>
      <p:ext uri="{BB962C8B-B14F-4D97-AF65-F5344CB8AC3E}">
        <p14:creationId xmlns:p14="http://schemas.microsoft.com/office/powerpoint/2010/main" val="309657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18</a:t>
            </a:fld>
            <a:endParaRPr kumimoji="1" lang="ja-JP" altLang="en-US"/>
          </a:p>
        </p:txBody>
      </p:sp>
    </p:spTree>
    <p:extLst>
      <p:ext uri="{BB962C8B-B14F-4D97-AF65-F5344CB8AC3E}">
        <p14:creationId xmlns:p14="http://schemas.microsoft.com/office/powerpoint/2010/main" val="1081701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19</a:t>
            </a:fld>
            <a:endParaRPr kumimoji="1" lang="ja-JP" altLang="en-US"/>
          </a:p>
        </p:txBody>
      </p:sp>
    </p:spTree>
    <p:extLst>
      <p:ext uri="{BB962C8B-B14F-4D97-AF65-F5344CB8AC3E}">
        <p14:creationId xmlns:p14="http://schemas.microsoft.com/office/powerpoint/2010/main" val="203946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uFont typeface="+mj-lt"/>
              <a:buNone/>
            </a:pPr>
            <a:endParaRPr lang="en-US" altLang="ja-JP"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2</a:t>
            </a:fld>
            <a:endParaRPr kumimoji="1" lang="ja-JP" altLang="en-US"/>
          </a:p>
        </p:txBody>
      </p:sp>
    </p:spTree>
    <p:extLst>
      <p:ext uri="{BB962C8B-B14F-4D97-AF65-F5344CB8AC3E}">
        <p14:creationId xmlns:p14="http://schemas.microsoft.com/office/powerpoint/2010/main" val="231979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20</a:t>
            </a:fld>
            <a:endParaRPr kumimoji="1" lang="ja-JP" altLang="en-US"/>
          </a:p>
        </p:txBody>
      </p:sp>
    </p:spTree>
    <p:extLst>
      <p:ext uri="{BB962C8B-B14F-4D97-AF65-F5344CB8AC3E}">
        <p14:creationId xmlns:p14="http://schemas.microsoft.com/office/powerpoint/2010/main" val="2970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3</a:t>
            </a:fld>
            <a:endParaRPr kumimoji="1" lang="ja-JP" altLang="en-US"/>
          </a:p>
        </p:txBody>
      </p:sp>
    </p:spTree>
    <p:extLst>
      <p:ext uri="{BB962C8B-B14F-4D97-AF65-F5344CB8AC3E}">
        <p14:creationId xmlns:p14="http://schemas.microsoft.com/office/powerpoint/2010/main" val="3051414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uFont typeface="+mj-lt"/>
              <a:buNone/>
            </a:pPr>
            <a:endParaRPr lang="en-US" altLang="ja-JP"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4</a:t>
            </a:fld>
            <a:endParaRPr kumimoji="1" lang="ja-JP" altLang="en-US"/>
          </a:p>
        </p:txBody>
      </p:sp>
    </p:spTree>
    <p:extLst>
      <p:ext uri="{BB962C8B-B14F-4D97-AF65-F5344CB8AC3E}">
        <p14:creationId xmlns:p14="http://schemas.microsoft.com/office/powerpoint/2010/main" val="3283384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uFont typeface="+mj-lt"/>
              <a:buNone/>
            </a:pPr>
            <a:endParaRPr lang="en-US" altLang="ja-JP"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5</a:t>
            </a:fld>
            <a:endParaRPr kumimoji="1" lang="ja-JP" altLang="en-US"/>
          </a:p>
        </p:txBody>
      </p:sp>
    </p:spTree>
    <p:extLst>
      <p:ext uri="{BB962C8B-B14F-4D97-AF65-F5344CB8AC3E}">
        <p14:creationId xmlns:p14="http://schemas.microsoft.com/office/powerpoint/2010/main" val="341918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6</a:t>
            </a:fld>
            <a:endParaRPr kumimoji="1" lang="ja-JP" altLang="en-US"/>
          </a:p>
        </p:txBody>
      </p:sp>
    </p:spTree>
    <p:extLst>
      <p:ext uri="{BB962C8B-B14F-4D97-AF65-F5344CB8AC3E}">
        <p14:creationId xmlns:p14="http://schemas.microsoft.com/office/powerpoint/2010/main" val="35942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25000"/>
              </a:lnSpc>
            </a:pPr>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7</a:t>
            </a:fld>
            <a:endParaRPr kumimoji="1" lang="ja-JP" altLang="en-US"/>
          </a:p>
        </p:txBody>
      </p:sp>
    </p:spTree>
    <p:extLst>
      <p:ext uri="{BB962C8B-B14F-4D97-AF65-F5344CB8AC3E}">
        <p14:creationId xmlns:p14="http://schemas.microsoft.com/office/powerpoint/2010/main" val="116851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dirty="0"/>
                  <a:t>アプローチという言葉があっているかどうかは知らん</a:t>
                </a:r>
                <a:endParaRPr kumimoji="1" lang="en-US" altLang="ja-JP" dirty="0"/>
              </a:p>
              <a:p>
                <a:r>
                  <a:rPr kumimoji="1" lang="ja-JP" altLang="en-US" dirty="0"/>
                  <a:t>コンテンツ内容がどれくらい考えているかが微妙</a:t>
                </a:r>
                <a:endParaRPr kumimoji="1" lang="en-US" altLang="ja-JP" dirty="0"/>
              </a:p>
              <a:p>
                <a:endParaRPr kumimoji="1" lang="en-US" altLang="ja-JP" dirty="0"/>
              </a:p>
              <a:p>
                <a:r>
                  <a:rPr kumimoji="1" lang="ja-JP" altLang="en-US" dirty="0"/>
                  <a:t>このスライドで講義時間外と講義時間内にわけたよって話をするべき</a:t>
                </a:r>
                <a:endParaRPr kumimoji="1" lang="en-US" altLang="ja-JP" dirty="0"/>
              </a:p>
              <a:p>
                <a:endParaRPr kumimoji="1" lang="en-US" altLang="ja-JP" dirty="0"/>
              </a:p>
              <a:p>
                <a:endParaRPr kumimoji="1" lang="en-US" altLang="ja-JP" dirty="0"/>
              </a:p>
              <a:p>
                <a:r>
                  <a:rPr kumimoji="1" lang="ja-JP" altLang="en-US" dirty="0"/>
                  <a:t>ベースラインのみのスライド</a:t>
                </a:r>
                <a:endParaRPr kumimoji="1" lang="en-US" altLang="ja-JP" dirty="0"/>
              </a:p>
              <a:p>
                <a:r>
                  <a:rPr kumimoji="1" lang="ja-JP" altLang="en-US" dirty="0"/>
                  <a:t>行動特徴量の次元数（ページ数</a:t>
                </a:r>
                <a:r>
                  <a:rPr kumimoji="1" lang="en-US" altLang="ja-JP" dirty="0"/>
                  <a:t>×</a:t>
                </a:r>
                <a:r>
                  <a:rPr kumimoji="1" lang="ja-JP" altLang="en-US" dirty="0"/>
                  <a:t>行動）</a:t>
                </a:r>
                <a:endParaRPr kumimoji="1" lang="en-US" altLang="ja-JP" dirty="0"/>
              </a:p>
              <a:p>
                <a:r>
                  <a:rPr kumimoji="1" lang="en-US" altLang="ja-JP" dirty="0" err="1"/>
                  <a:t>Operation_name</a:t>
                </a:r>
                <a:r>
                  <a:rPr kumimoji="1" lang="ja-JP" altLang="en-US" dirty="0"/>
                  <a:t>のセット</a:t>
                </a:r>
                <a:endParaRPr kumimoji="1" lang="en-US" altLang="ja-JP" dirty="0"/>
              </a:p>
              <a:p>
                <a:r>
                  <a:rPr kumimoji="1" lang="ja-JP" altLang="en-US" dirty="0"/>
                  <a:t>使っている行動、使っていない行動をかきだしておく（理由と共に）</a:t>
                </a:r>
                <a:endParaRPr kumimoji="1" lang="en-US" altLang="ja-JP" dirty="0"/>
              </a:p>
              <a:p>
                <a:endParaRPr kumimoji="1" lang="en-US" altLang="ja-JP" dirty="0"/>
              </a:p>
              <a:p>
                <a:endParaRPr kumimoji="1" lang="en-US" altLang="ja-JP" dirty="0"/>
              </a:p>
              <a:p>
                <a:r>
                  <a:rPr kumimoji="1" lang="ja-JP" altLang="en-US" dirty="0"/>
                  <a:t>点数やばい人（来ていない人）を外れ値とかにはしていない</a:t>
                </a:r>
                <a:endParaRPr kumimoji="1" lang="en-US" altLang="ja-JP" dirty="0"/>
              </a:p>
              <a:p>
                <a:r>
                  <a:rPr kumimoji="1" lang="ja-JP" altLang="en-US" dirty="0"/>
                  <a:t>全部入れ込んでる</a:t>
                </a:r>
                <a:endParaRPr kumimoji="1" lang="en-US" altLang="ja-JP" dirty="0"/>
              </a:p>
              <a:p>
                <a:r>
                  <a:rPr kumimoji="1" lang="ja-JP" altLang="en-US" dirty="0"/>
                  <a:t>→点数が低い人の予測も行うため、行動が少ないだけで来ていない判定になるわけではないし、それはちょっと横暴かなーと</a:t>
                </a:r>
                <a:endParaRPr kumimoji="1" lang="en-US" altLang="ja-JP" dirty="0"/>
              </a:p>
              <a:p>
                <a:r>
                  <a:rPr kumimoji="1" lang="ja-JP" altLang="en-US" dirty="0"/>
                  <a:t>→でも最近小テストもだしていない人は抜いていい説をおしているよ</a:t>
                </a:r>
                <a:endParaRPr kumimoji="1" lang="en-US" altLang="ja-JP" dirty="0"/>
              </a:p>
              <a:p>
                <a:endParaRPr kumimoji="1" lang="en-US" altLang="ja-JP" dirty="0"/>
              </a:p>
              <a:p>
                <a:r>
                  <a:rPr kumimoji="1" lang="ja-JP" altLang="en-US" dirty="0"/>
                  <a:t>コンテンツ内容を使用→コンテンツをベクトル化したものを使用</a:t>
                </a:r>
                <a:endParaRPr kumimoji="1" lang="en-US" altLang="ja-JP" dirty="0"/>
              </a:p>
              <a:p>
                <a:endParaRPr kumimoji="1" lang="en-US" altLang="ja-JP" dirty="0"/>
              </a:p>
              <a:p>
                <a:endParaRPr kumimoji="1" lang="en-US" altLang="ja-JP" dirty="0"/>
              </a:p>
              <a:p>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閲覧データから各ページにおける各操作の操作回数および閲覧時間を求め、これらの特徴量を要素とするベクトル</a:t>
                </a:r>
                <a:r>
                  <a:rPr lang="ja-JP" altLang="en-US" sz="1200" dirty="0">
                    <a:solidFill>
                      <a:srgbClr val="D35F5F"/>
                    </a:solidFill>
                    <a:latin typeface="メイリオ" panose="020B0604030504040204" pitchFamily="50" charset="-128"/>
                    <a:ea typeface="メイリオ" panose="020B0604030504040204" pitchFamily="50" charset="-128"/>
                  </a:rPr>
                  <a:t>行動特徴ベクトル</a:t>
                </a:r>
                <a:r>
                  <a:rPr lang="en-US" altLang="ja-JP" sz="1200" b="0" i="0">
                    <a:solidFill>
                      <a:srgbClr val="D35F5F"/>
                    </a:solidFill>
                    <a:latin typeface="Cambria Math" panose="02040503050406030204" pitchFamily="18" charset="0"/>
                    <a:ea typeface="メイリオ" panose="020B0604030504040204" pitchFamily="50" charset="-128"/>
                  </a:rPr>
                  <a:t>𝑢_𝑐^𝑖</a:t>
                </a:r>
                <a:r>
                  <a:rPr lang="ja-JP" altLang="en-US" sz="1200" dirty="0">
                    <a:solidFill>
                      <a:schemeClr val="tx1">
                        <a:lumMod val="65000"/>
                        <a:lumOff val="35000"/>
                      </a:schemeClr>
                    </a:solidFill>
                    <a:latin typeface="メイリオ" panose="020B0604030504040204" pitchFamily="50" charset="-128"/>
                    <a:ea typeface="メイリオ" panose="020B0604030504040204" pitchFamily="50" charset="-128"/>
                  </a:rPr>
                  <a:t> と呼ぶ</a:t>
                </a:r>
                <a:endParaRPr lang="en-US" altLang="ja-JP" sz="1200" dirty="0">
                  <a:solidFill>
                    <a:schemeClr val="tx1">
                      <a:lumMod val="65000"/>
                      <a:lumOff val="35000"/>
                    </a:schemeClr>
                  </a:solidFill>
                  <a:latin typeface="メイリオ" panose="020B0604030504040204" pitchFamily="50" charset="-128"/>
                  <a:ea typeface="メイリオ" panose="020B0604030504040204" pitchFamily="50" charset="-128"/>
                </a:endParaRPr>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8</a:t>
            </a:fld>
            <a:endParaRPr kumimoji="1" lang="ja-JP" altLang="en-US"/>
          </a:p>
        </p:txBody>
      </p:sp>
    </p:spTree>
    <p:extLst>
      <p:ext uri="{BB962C8B-B14F-4D97-AF65-F5344CB8AC3E}">
        <p14:creationId xmlns:p14="http://schemas.microsoft.com/office/powerpoint/2010/main" val="205687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9</a:t>
            </a:fld>
            <a:endParaRPr kumimoji="1" lang="ja-JP" altLang="en-US"/>
          </a:p>
        </p:txBody>
      </p:sp>
    </p:spTree>
    <p:extLst>
      <p:ext uri="{BB962C8B-B14F-4D97-AF65-F5344CB8AC3E}">
        <p14:creationId xmlns:p14="http://schemas.microsoft.com/office/powerpoint/2010/main" val="221008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3AB9F-8BB7-0534-7A7E-88F2B392DC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26156A-9AE8-3C3F-D940-4E3380EBB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B0D474E-A119-6ADA-AE81-46F740A0B07F}"/>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261B8149-3217-5E39-FA2C-80C5FE5B11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A1D5DD-56B4-7634-734C-3B122E2D22C5}"/>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58658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DDF86-CAD4-9DDE-752D-D9F064582B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F32F81-73FA-99A4-181D-BBD8F5E60A4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CE7B4C-079B-BD94-4580-59C0A4F9194B}"/>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C44E3172-DF72-2A12-BCDD-5E52EAA662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B1CDD6-70B3-468F-16EF-61D31331F80A}"/>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95185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6B8BC5A-2102-13C7-B845-5115F5A12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233F4B-43B7-D7A1-20FB-BD566B144A9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D62504-BE88-A81C-8502-5E1C990C03FF}"/>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C51280E9-3C25-0295-3409-BFADE36548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822FFA-6D40-D5A4-C8FE-C19A288AAF5F}"/>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52645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863DFB-B77B-4CCE-6810-1038F5D100E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0CC53F-C70C-7EF6-98BF-F8394BCB1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64522B1-B220-E82D-D476-2214D601A8A2}"/>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601B0C98-CCD2-1ADE-7D6B-56570F4655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B66398-FA57-AA48-5DDF-6379CE9B372E}"/>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1727289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94473-6B18-454E-4A99-AF18844A9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057B3-50A9-BB75-9D9E-EAB4CABFA7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217518-B6D8-177D-FE64-8D2EE7C4D97F}"/>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B487CAB5-DDFB-7DAA-768D-AA6740BF7D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6FABE8-C88E-710A-23C9-1C7B5866DFE2}"/>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1962055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499ED-DF42-C4B0-BC31-636BAEDF96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5B3825-BF3A-B983-3929-8B02216A5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96CDEEF-1EF1-1B78-11E5-6AD69EC9263C}"/>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88F1C8F8-3857-2463-BF1A-E8ED3B59D5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9E84F8-DAC5-1A80-FC56-184BC2C0A52F}"/>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3761135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CF2B0-7E49-26DF-7CA1-A4FD05D77E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7BF4D-C1F8-FE25-64A2-F95C49495B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58384A-619D-7B9F-2AF4-E04848E9E8C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611FD74-1EBB-76F2-BBCA-5EA564C988CE}"/>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D1A3C3CC-E912-17D8-FA82-907C8543B5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4E02E1-5859-2294-0C58-70D756F9BB73}"/>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3905166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81AD7-2E7B-1654-462A-D6E39769F0C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58FBFB-FFEF-CCB1-462C-9BD4629C5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8C1B550-403C-7019-1EE0-C2407A145A5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C76FC1-CF3E-DF85-0BE9-28EC6234B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DAD0A58-A9F4-AE17-1438-4DF05C30359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FFA902-8CBA-5B40-13E4-0D3D000328FD}"/>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8" name="フッター プレースホルダー 7">
            <a:extLst>
              <a:ext uri="{FF2B5EF4-FFF2-40B4-BE49-F238E27FC236}">
                <a16:creationId xmlns:a16="http://schemas.microsoft.com/office/drawing/2014/main" id="{385392E5-3EEB-0F7C-7076-74969176945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54B98FD-38AD-45A3-3646-AB7E91536A88}"/>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62547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28C28D-FD41-DB5F-491B-A9CE968CE72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5CE7D6-AEA6-70D4-5799-84AC8C8C1E32}"/>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4" name="フッター プレースホルダー 3">
            <a:extLst>
              <a:ext uri="{FF2B5EF4-FFF2-40B4-BE49-F238E27FC236}">
                <a16:creationId xmlns:a16="http://schemas.microsoft.com/office/drawing/2014/main" id="{AD8B4A2F-63BE-6D84-32D4-6CB04D1DE58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4BE3212-4F62-85C5-23D6-1FB26C121503}"/>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2981390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8CE28EF-E094-236C-7221-D83DDC9D4F59}"/>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3" name="フッター プレースホルダー 2">
            <a:extLst>
              <a:ext uri="{FF2B5EF4-FFF2-40B4-BE49-F238E27FC236}">
                <a16:creationId xmlns:a16="http://schemas.microsoft.com/office/drawing/2014/main" id="{90C54F29-236A-4CCB-74B7-BA9DCFE6EEB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1EB9F2-E8FD-E840-E953-8B2B7E48C5B7}"/>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375811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B93CF-5014-1FB3-CB5D-394CB2E514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9AFF21-5AE2-D3B6-979E-1AF4C2C4F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04134A8-0DFD-D00A-0FF2-EBFF85E34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473B07-4C2C-D099-F506-1F49EAFCABAC}"/>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248008D8-EE00-4AEC-1EB9-D26DD80831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D778E8-1C22-3917-B446-4FC1C58CAE95}"/>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183174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52AE9-9058-1BD3-3593-4648A88025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B4DA55-E721-DD8C-AF81-3A10DA963A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B8483D-A08B-CDED-391B-92E253D91DC1}"/>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53408216-4269-E184-7838-BC8ED3B6D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760D25-0F91-C357-68BB-4A97E5EB5677}"/>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644184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2E28B-A04C-AE2B-AB39-4EC49A6E0E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F2E628B-6FB3-905D-6494-CD8C5B5F3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CF93F89-61BE-1F84-02E1-85F5799AC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E0319A-2AFF-D80E-FE55-75D623104837}"/>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9706E0A2-A18D-4669-F06B-458130F59F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C00459-F83A-9706-77F6-1A55AFBF94B8}"/>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4238398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C4533-162E-C947-CFB2-EAB885B10B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C9042-09EA-546D-6DB4-CA2D0D67F34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1897B3-0F8F-98BD-7C00-ACEE79F4D458}"/>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D2399AEF-1F87-4A26-F7E6-BF197D3A2F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11C7A0-8383-E0F6-0F9A-CD43F44C949F}"/>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760126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95B63B-EAC8-46D3-ED0C-7522C1D70E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81A67F-3F54-8C58-6522-AACEAF4802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467DC4-2FD2-FC75-DE45-B1B92B34BE57}"/>
              </a:ext>
            </a:extLst>
          </p:cNvPr>
          <p:cNvSpPr>
            <a:spLocks noGrp="1"/>
          </p:cNvSpPr>
          <p:nvPr>
            <p:ph type="dt" sz="half" idx="10"/>
          </p:nvPr>
        </p:nvSpPr>
        <p:spPr/>
        <p:txBody>
          <a:bodyPr/>
          <a:lstStyle/>
          <a:p>
            <a:fld id="{2A70D434-9960-48E1-AB8A-7407465E7043}"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FBA86FF8-FC71-044A-5C84-60D4C2A8F7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CD8453-1359-226F-7B81-5ABAD199395D}"/>
              </a:ext>
            </a:extLst>
          </p:cNvPr>
          <p:cNvSpPr>
            <a:spLocks noGrp="1"/>
          </p:cNvSpPr>
          <p:nvPr>
            <p:ph type="sldNum" sz="quarter" idx="12"/>
          </p:nvPr>
        </p:nvSpPr>
        <p:spPr/>
        <p:txBody>
          <a:body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342769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407B8-5280-5876-B631-2A87AC9ED4D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BA6825-9882-49F0-357E-AB4DE115A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D91AE6-ACEE-E2BB-96A9-A74EC3A6921B}"/>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37555236-3558-510D-C1BC-DF153A447F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8BA033-9E24-DA81-D090-B560EC4A7A38}"/>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02819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F90F8-60B6-D323-D758-92EBB9924D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0E6F63-6723-7979-0043-2CA053BA54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E3E656C-04B1-D40E-0A80-F6CDE4F353D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F7D38E-ED3E-0952-2B3D-5DAAF2293719}"/>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3360C504-64CD-E2FA-7679-E191E0CDB5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9E70F8-528E-AA91-765B-8EF5F9B72F8B}"/>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2901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56780-76D5-BAB1-C122-B72CD1A405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D669D7-7FB1-8CC8-2D1F-025FE9BE9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D0B615-C781-E843-5135-5FFF8B6555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B348C9-581B-47B3-9F50-47EC7300F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0ECAD06-D6CC-639A-C7DE-1DBCE187837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C0AB70-0787-6EBC-1DC0-20E5DDACEDC7}"/>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8" name="フッター プレースホルダー 7">
            <a:extLst>
              <a:ext uri="{FF2B5EF4-FFF2-40B4-BE49-F238E27FC236}">
                <a16:creationId xmlns:a16="http://schemas.microsoft.com/office/drawing/2014/main" id="{F6FF3469-846A-52E3-05E1-4BC89E81A9B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166D6BA-64EB-3BEA-02D0-0C4ADBEF28D7}"/>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35540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CBB1F-63DC-D7F4-9765-AAF633D6E9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DCE012-E35B-8526-52A6-6D878E4735AD}"/>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4" name="フッター プレースホルダー 3">
            <a:extLst>
              <a:ext uri="{FF2B5EF4-FFF2-40B4-BE49-F238E27FC236}">
                <a16:creationId xmlns:a16="http://schemas.microsoft.com/office/drawing/2014/main" id="{D71AA849-BD4C-C7AB-D6F3-4C79132B80F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45D7D7F-1F5C-D12C-8F8B-26914EA40316}"/>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90320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6FB48E7-E3CF-CC93-0B37-EF103B24270A}"/>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3" name="フッター プレースホルダー 2">
            <a:extLst>
              <a:ext uri="{FF2B5EF4-FFF2-40B4-BE49-F238E27FC236}">
                <a16:creationId xmlns:a16="http://schemas.microsoft.com/office/drawing/2014/main" id="{2485EC87-6076-AE1E-360D-C5A505E17D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62E8BF-2702-05D5-7AB9-607756368F20}"/>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0977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0E346-23C1-EEEB-9454-9AE3BEC7AF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4774FD-3021-FDE3-220E-233ED9163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65C958-EDD3-D919-2D10-9EFB624C5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7968C9-E644-18A8-A588-52FD4191EBAE}"/>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2DB76497-25D1-B75F-FD77-E028FF52BE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732B8D-4684-5EDB-7504-469AB9685914}"/>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76045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06567-8B54-B817-2F2D-CB84F3AE3E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ADAE5A-2214-1ECE-7244-6584892DC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5E81A4-495B-2BB9-223C-BBC71A81E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996A01-5DBE-20AB-0DB5-6575E564C1CF}"/>
              </a:ext>
            </a:extLst>
          </p:cNvPr>
          <p:cNvSpPr>
            <a:spLocks noGrp="1"/>
          </p:cNvSpPr>
          <p:nvPr>
            <p:ph type="dt" sz="half" idx="10"/>
          </p:nvPr>
        </p:nvSpPr>
        <p:spPr/>
        <p:txBody>
          <a:bodyPr/>
          <a:lstStyle/>
          <a:p>
            <a:fld id="{937B4AD3-F381-466F-92BB-F5BC7BBC51DF}" type="datetimeFigureOut">
              <a:rPr kumimoji="1" lang="ja-JP" altLang="en-US" smtClean="0"/>
              <a:t>2023/4/19</a:t>
            </a:fld>
            <a:endParaRPr kumimoji="1" lang="ja-JP" altLang="en-US"/>
          </a:p>
        </p:txBody>
      </p:sp>
      <p:sp>
        <p:nvSpPr>
          <p:cNvPr id="6" name="フッター プレースホルダー 5">
            <a:extLst>
              <a:ext uri="{FF2B5EF4-FFF2-40B4-BE49-F238E27FC236}">
                <a16:creationId xmlns:a16="http://schemas.microsoft.com/office/drawing/2014/main" id="{E11D9D9F-61FA-A948-2E08-683674471E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00FDC3-D304-4AA6-C47C-6E2D6304C2D4}"/>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13601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7F1C6FF-3669-8425-9953-0C3FF2665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E145C6-A9C2-877D-C3A9-EF4F2CD44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76D84D-1467-3BE6-6C01-55CCF9C83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B4AD3-F381-466F-92BB-F5BC7BBC51DF}"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C2F5C2C8-832E-31E2-68EE-49644875D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31478D-0C97-F0D4-C301-F3905C081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406812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F4C5620-73E1-12C1-8437-1D4B18645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FC512C-A3B3-273F-98BE-2753868D1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8DB76A-092E-7D73-DC23-3536694F7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0D434-9960-48E1-AB8A-7407465E7043}" type="datetimeFigureOut">
              <a:rPr kumimoji="1" lang="ja-JP" altLang="en-US" smtClean="0"/>
              <a:t>2023/4/19</a:t>
            </a:fld>
            <a:endParaRPr kumimoji="1" lang="ja-JP" altLang="en-US"/>
          </a:p>
        </p:txBody>
      </p:sp>
      <p:sp>
        <p:nvSpPr>
          <p:cNvPr id="5" name="フッター プレースホルダー 4">
            <a:extLst>
              <a:ext uri="{FF2B5EF4-FFF2-40B4-BE49-F238E27FC236}">
                <a16:creationId xmlns:a16="http://schemas.microsoft.com/office/drawing/2014/main" id="{8AC18CDD-14B0-D2D3-B05A-786CEF007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C644E9-27F1-2832-2A16-DD9D1CB0D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29ADC-E0DE-48C5-9763-92030A6907E1}" type="slidenum">
              <a:rPr kumimoji="1" lang="ja-JP" altLang="en-US" smtClean="0"/>
              <a:t>‹#›</a:t>
            </a:fld>
            <a:endParaRPr kumimoji="1" lang="ja-JP" altLang="en-US"/>
          </a:p>
        </p:txBody>
      </p:sp>
    </p:spTree>
    <p:extLst>
      <p:ext uri="{BB962C8B-B14F-4D97-AF65-F5344CB8AC3E}">
        <p14:creationId xmlns:p14="http://schemas.microsoft.com/office/powerpoint/2010/main" val="3032079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439F5-9EBD-4923-921B-7B6FA6D2BEFA}"/>
              </a:ext>
            </a:extLst>
          </p:cNvPr>
          <p:cNvSpPr>
            <a:spLocks noGrp="1"/>
          </p:cNvSpPr>
          <p:nvPr>
            <p:ph type="ctrTitle"/>
          </p:nvPr>
        </p:nvSpPr>
        <p:spPr>
          <a:xfrm>
            <a:off x="937742" y="1800636"/>
            <a:ext cx="10316516" cy="2015545"/>
          </a:xfrm>
        </p:spPr>
        <p:txBody>
          <a:bodyPr>
            <a:normAutofit/>
          </a:bodyPr>
          <a:lstStyle/>
          <a:p>
            <a:pPr>
              <a:lnSpc>
                <a:spcPct val="125000"/>
              </a:lnSpc>
            </a:pPr>
            <a:r>
              <a:rPr kumimoji="1" lang="ja-JP" altLang="en-US" sz="4800"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電子教材の閲覧データとコンテンツ</a:t>
            </a:r>
            <a:r>
              <a:rPr lang="ja-JP" altLang="en-US" sz="4800"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内容</a:t>
            </a:r>
            <a:r>
              <a:rPr kumimoji="1" lang="ja-JP" altLang="en-US" sz="4800"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を用いた</a:t>
            </a:r>
            <a:r>
              <a:rPr lang="ja-JP" altLang="en-US" sz="4800"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学習者のスコア</a:t>
            </a:r>
            <a:r>
              <a:rPr kumimoji="1" lang="ja-JP" altLang="en-US" sz="4800"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予測</a:t>
            </a:r>
          </a:p>
        </p:txBody>
      </p:sp>
      <p:sp>
        <p:nvSpPr>
          <p:cNvPr id="3" name="字幕 2">
            <a:extLst>
              <a:ext uri="{FF2B5EF4-FFF2-40B4-BE49-F238E27FC236}">
                <a16:creationId xmlns:a16="http://schemas.microsoft.com/office/drawing/2014/main" id="{9CBCDCEE-0246-FD39-38CE-1D1ECDE4FD39}"/>
              </a:ext>
            </a:extLst>
          </p:cNvPr>
          <p:cNvSpPr>
            <a:spLocks noGrp="1"/>
          </p:cNvSpPr>
          <p:nvPr>
            <p:ph type="subTitle" idx="1"/>
          </p:nvPr>
        </p:nvSpPr>
        <p:spPr>
          <a:xfrm>
            <a:off x="1249053" y="3944472"/>
            <a:ext cx="10005205" cy="2792758"/>
          </a:xfrm>
        </p:spPr>
        <p:txBody>
          <a:bodyPr>
            <a:normAutofit/>
          </a:bodyPr>
          <a:lstStyle/>
          <a:p>
            <a:pPr algn="l"/>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2023/3/4</a:t>
            </a: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endParaRPr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gn="l"/>
            <a:endParaRPr lang="en-US" altLang="ja-JP" sz="3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gn="l"/>
            <a:r>
              <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兵庫県立大学 　</a:t>
            </a: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社会情報科学部</a:t>
            </a:r>
            <a:r>
              <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小岸沙也加</a:t>
            </a:r>
          </a:p>
          <a:p>
            <a:pPr algn="l"/>
            <a:r>
              <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九州大学　　 　データ駆動イノベーション推進本部　峰松 翼</a:t>
            </a:r>
            <a:endParaRPr kumimoji="1"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gn="l"/>
            <a:r>
              <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九州大学 　　　大学院システム情報科学研究院</a:t>
            </a: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島田 敬士</a:t>
            </a:r>
            <a:endParaRPr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gn="l"/>
            <a:r>
              <a:rPr kumimoji="1" lang="zh-CN"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兵庫県立大学</a:t>
            </a:r>
            <a:r>
              <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kumimoji="1" lang="zh-CN"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大学院情報科学研究科</a:t>
            </a:r>
            <a:r>
              <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川嶋 宏彰</a:t>
            </a:r>
          </a:p>
        </p:txBody>
      </p:sp>
      <p:sp>
        <p:nvSpPr>
          <p:cNvPr id="5" name="正方形/長方形 4">
            <a:extLst>
              <a:ext uri="{FF2B5EF4-FFF2-40B4-BE49-F238E27FC236}">
                <a16:creationId xmlns:a16="http://schemas.microsoft.com/office/drawing/2014/main" id="{A0C56611-1EDD-9686-D622-B9E4F78E3F3E}"/>
              </a:ext>
            </a:extLst>
          </p:cNvPr>
          <p:cNvSpPr/>
          <p:nvPr/>
        </p:nvSpPr>
        <p:spPr>
          <a:xfrm>
            <a:off x="0" y="6521570"/>
            <a:ext cx="12192000" cy="215659"/>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868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normAutofit/>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閲覧コンテンツベクトル</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0FC0FB5-E5E2-840A-5ED0-F2C5390BC7B9}"/>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34D2332-DB25-1720-F901-CA313731A354}"/>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8</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CF8A14FA-0F64-A67E-55F2-95F79970A881}"/>
              </a:ext>
            </a:extLst>
          </p:cNvPr>
          <p:cNvSpPr txBox="1"/>
          <p:nvPr/>
        </p:nvSpPr>
        <p:spPr>
          <a:xfrm>
            <a:off x="4083636" y="2155790"/>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3962DA77-42B3-6328-048D-D63706F6D83B}"/>
              </a:ext>
            </a:extLst>
          </p:cNvPr>
          <p:cNvSpPr txBox="1"/>
          <p:nvPr/>
        </p:nvSpPr>
        <p:spPr>
          <a:xfrm>
            <a:off x="4100583" y="4491967"/>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35" name="図 34">
            <a:extLst>
              <a:ext uri="{FF2B5EF4-FFF2-40B4-BE49-F238E27FC236}">
                <a16:creationId xmlns:a16="http://schemas.microsoft.com/office/drawing/2014/main" id="{75C1DF02-D529-D91E-04CF-8DED3D22D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675" y="2136078"/>
            <a:ext cx="1244462" cy="936378"/>
          </a:xfrm>
          <a:prstGeom prst="rect">
            <a:avLst/>
          </a:prstGeom>
        </p:spPr>
      </p:pic>
      <p:pic>
        <p:nvPicPr>
          <p:cNvPr id="37" name="図 36">
            <a:extLst>
              <a:ext uri="{FF2B5EF4-FFF2-40B4-BE49-F238E27FC236}">
                <a16:creationId xmlns:a16="http://schemas.microsoft.com/office/drawing/2014/main" id="{B1F87C89-2238-BE3E-46C6-820FD97EF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28" y="4421140"/>
            <a:ext cx="1244462" cy="936378"/>
          </a:xfrm>
          <a:prstGeom prst="rect">
            <a:avLst/>
          </a:prstGeom>
        </p:spPr>
      </p:pic>
      <p:sp>
        <p:nvSpPr>
          <p:cNvPr id="38" name="テキスト ボックス 37">
            <a:extLst>
              <a:ext uri="{FF2B5EF4-FFF2-40B4-BE49-F238E27FC236}">
                <a16:creationId xmlns:a16="http://schemas.microsoft.com/office/drawing/2014/main" id="{B20123FC-06BE-6722-EB53-344E23F95D1D}"/>
              </a:ext>
            </a:extLst>
          </p:cNvPr>
          <p:cNvSpPr txBox="1"/>
          <p:nvPr/>
        </p:nvSpPr>
        <p:spPr>
          <a:xfrm>
            <a:off x="602539" y="1754852"/>
            <a:ext cx="1125914" cy="461665"/>
          </a:xfrm>
          <a:prstGeom prst="rect">
            <a:avLst/>
          </a:prstGeom>
          <a:noFill/>
          <a:ln>
            <a:noFill/>
          </a:ln>
        </p:spPr>
        <p:txBody>
          <a:bodyPr wrap="square" rtlCol="0">
            <a:spAutoFit/>
          </a:bodyPr>
          <a:lstStyle/>
          <a:p>
            <a:r>
              <a:rPr lang="en-US" altLang="ja-JP"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a:t>
            </a:r>
            <a:r>
              <a:rPr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39" name="テキスト ボックス 38">
            <a:extLst>
              <a:ext uri="{FF2B5EF4-FFF2-40B4-BE49-F238E27FC236}">
                <a16:creationId xmlns:a16="http://schemas.microsoft.com/office/drawing/2014/main" id="{2C5A5863-F760-38C4-2D65-9EFB25A9BBDC}"/>
              </a:ext>
            </a:extLst>
          </p:cNvPr>
          <p:cNvSpPr txBox="1"/>
          <p:nvPr/>
        </p:nvSpPr>
        <p:spPr>
          <a:xfrm>
            <a:off x="585808" y="3969999"/>
            <a:ext cx="1125914" cy="461665"/>
          </a:xfrm>
          <a:prstGeom prst="rect">
            <a:avLst/>
          </a:prstGeom>
          <a:noFill/>
          <a:ln>
            <a:noFill/>
          </a:ln>
        </p:spPr>
        <p:txBody>
          <a:bodyPr wrap="square" rtlCol="0">
            <a:spAutoFit/>
          </a:bodyPr>
          <a:lstStyle/>
          <a:p>
            <a:r>
              <a:rPr lang="en-US" altLang="ja-JP"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a:t>
            </a:r>
            <a:r>
              <a:rPr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grpSp>
        <p:nvGrpSpPr>
          <p:cNvPr id="51" name="グループ化 50">
            <a:extLst>
              <a:ext uri="{FF2B5EF4-FFF2-40B4-BE49-F238E27FC236}">
                <a16:creationId xmlns:a16="http://schemas.microsoft.com/office/drawing/2014/main" id="{00C5137C-96A9-A666-C960-685F90477BE3}"/>
              </a:ext>
            </a:extLst>
          </p:cNvPr>
          <p:cNvGrpSpPr/>
          <p:nvPr/>
        </p:nvGrpSpPr>
        <p:grpSpPr>
          <a:xfrm>
            <a:off x="1992782" y="2095844"/>
            <a:ext cx="1294501" cy="1443813"/>
            <a:chOff x="1777634" y="2095844"/>
            <a:chExt cx="1294501" cy="1443813"/>
          </a:xfrm>
        </p:grpSpPr>
        <p:sp>
          <p:nvSpPr>
            <p:cNvPr id="10" name="テキスト ボックス 9">
              <a:extLst>
                <a:ext uri="{FF2B5EF4-FFF2-40B4-BE49-F238E27FC236}">
                  <a16:creationId xmlns:a16="http://schemas.microsoft.com/office/drawing/2014/main" id="{00053141-DDB7-E671-7101-652F289694D1}"/>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25" name="直線コネクタ 24">
              <a:extLst>
                <a:ext uri="{FF2B5EF4-FFF2-40B4-BE49-F238E27FC236}">
                  <a16:creationId xmlns:a16="http://schemas.microsoft.com/office/drawing/2014/main" id="{2787AB76-7882-C911-CB6E-3033227B6DED}"/>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ACA3526-EB44-A31B-C308-7BD878F472AC}"/>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矢印: 上向き折線 48">
              <a:extLst>
                <a:ext uri="{FF2B5EF4-FFF2-40B4-BE49-F238E27FC236}">
                  <a16:creationId xmlns:a16="http://schemas.microsoft.com/office/drawing/2014/main" id="{7D934FAC-2DCF-61C0-D39D-7C97A0CFD255}"/>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50" name="表 16">
            <a:extLst>
              <a:ext uri="{FF2B5EF4-FFF2-40B4-BE49-F238E27FC236}">
                <a16:creationId xmlns:a16="http://schemas.microsoft.com/office/drawing/2014/main" id="{01055A63-570B-446F-5C2C-4D78E8D534C9}"/>
              </a:ext>
            </a:extLst>
          </p:cNvPr>
          <p:cNvGraphicFramePr>
            <a:graphicFrameLocks noGrp="1"/>
          </p:cNvGraphicFramePr>
          <p:nvPr/>
        </p:nvGraphicFramePr>
        <p:xfrm>
          <a:off x="3555191" y="2060366"/>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9393">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153217"/>
                  </a:ext>
                </a:extLst>
              </a:tr>
            </a:tbl>
          </a:graphicData>
        </a:graphic>
      </p:graphicFrame>
      <p:grpSp>
        <p:nvGrpSpPr>
          <p:cNvPr id="52" name="グループ化 51">
            <a:extLst>
              <a:ext uri="{FF2B5EF4-FFF2-40B4-BE49-F238E27FC236}">
                <a16:creationId xmlns:a16="http://schemas.microsoft.com/office/drawing/2014/main" id="{1BEC8718-87A4-DD2C-9B00-864E48D79603}"/>
              </a:ext>
            </a:extLst>
          </p:cNvPr>
          <p:cNvGrpSpPr/>
          <p:nvPr/>
        </p:nvGrpSpPr>
        <p:grpSpPr>
          <a:xfrm>
            <a:off x="1986206" y="4309035"/>
            <a:ext cx="1294501" cy="1443813"/>
            <a:chOff x="1777634" y="2095844"/>
            <a:chExt cx="1294501" cy="1443813"/>
          </a:xfrm>
        </p:grpSpPr>
        <p:sp>
          <p:nvSpPr>
            <p:cNvPr id="53" name="テキスト ボックス 52">
              <a:extLst>
                <a:ext uri="{FF2B5EF4-FFF2-40B4-BE49-F238E27FC236}">
                  <a16:creationId xmlns:a16="http://schemas.microsoft.com/office/drawing/2014/main" id="{E5D8E75E-939F-7C11-17BB-3F81634E2AF1}"/>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54" name="直線コネクタ 53">
              <a:extLst>
                <a:ext uri="{FF2B5EF4-FFF2-40B4-BE49-F238E27FC236}">
                  <a16:creationId xmlns:a16="http://schemas.microsoft.com/office/drawing/2014/main" id="{6D8F6D18-3DDD-02A8-AD25-01777F520272}"/>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FF93843-9EE0-9488-040F-81EFF0A3F5D3}"/>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6" name="矢印: 上向き折線 55">
              <a:extLst>
                <a:ext uri="{FF2B5EF4-FFF2-40B4-BE49-F238E27FC236}">
                  <a16:creationId xmlns:a16="http://schemas.microsoft.com/office/drawing/2014/main" id="{768EBA9A-0C73-A31D-828D-B9F6EE7D1BD7}"/>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04811F84-0FE2-84E3-5A7C-C54ABAF2C93E}"/>
              </a:ext>
            </a:extLst>
          </p:cNvPr>
          <p:cNvGrpSpPr/>
          <p:nvPr/>
        </p:nvGrpSpPr>
        <p:grpSpPr>
          <a:xfrm>
            <a:off x="5426297" y="2088483"/>
            <a:ext cx="1294501" cy="1443813"/>
            <a:chOff x="1777634" y="2095844"/>
            <a:chExt cx="1294501" cy="1443813"/>
          </a:xfrm>
        </p:grpSpPr>
        <p:sp>
          <p:nvSpPr>
            <p:cNvPr id="58" name="テキスト ボックス 57">
              <a:extLst>
                <a:ext uri="{FF2B5EF4-FFF2-40B4-BE49-F238E27FC236}">
                  <a16:creationId xmlns:a16="http://schemas.microsoft.com/office/drawing/2014/main" id="{99705FE2-C06B-FE16-7744-C93DD20B427A}"/>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59" name="直線コネクタ 58">
              <a:extLst>
                <a:ext uri="{FF2B5EF4-FFF2-40B4-BE49-F238E27FC236}">
                  <a16:creationId xmlns:a16="http://schemas.microsoft.com/office/drawing/2014/main" id="{A175ACE9-8EB3-ED03-8797-BFA052AFF8B8}"/>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BECDA52-699C-266A-063C-9EC24E57F5FD}"/>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1" name="矢印: 上向き折線 60">
              <a:extLst>
                <a:ext uri="{FF2B5EF4-FFF2-40B4-BE49-F238E27FC236}">
                  <a16:creationId xmlns:a16="http://schemas.microsoft.com/office/drawing/2014/main" id="{CB3F3403-0E4E-B4D0-8A4B-50AF2A3DB3AB}"/>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C281DBCD-02B4-2E4F-862F-4BDF011D53B5}"/>
              </a:ext>
            </a:extLst>
          </p:cNvPr>
          <p:cNvGrpSpPr/>
          <p:nvPr/>
        </p:nvGrpSpPr>
        <p:grpSpPr>
          <a:xfrm>
            <a:off x="5426296" y="4309035"/>
            <a:ext cx="1294501" cy="1443813"/>
            <a:chOff x="1777634" y="2095844"/>
            <a:chExt cx="1294501" cy="1443813"/>
          </a:xfrm>
        </p:grpSpPr>
        <p:sp>
          <p:nvSpPr>
            <p:cNvPr id="63" name="テキスト ボックス 62">
              <a:extLst>
                <a:ext uri="{FF2B5EF4-FFF2-40B4-BE49-F238E27FC236}">
                  <a16:creationId xmlns:a16="http://schemas.microsoft.com/office/drawing/2014/main" id="{E7A2D962-5B82-BC26-6925-32347EDF8A5D}"/>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64" name="直線コネクタ 63">
              <a:extLst>
                <a:ext uri="{FF2B5EF4-FFF2-40B4-BE49-F238E27FC236}">
                  <a16:creationId xmlns:a16="http://schemas.microsoft.com/office/drawing/2014/main" id="{DBFC65EA-A1E9-C0B1-15C5-A308AC862587}"/>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00A5FE5-78E9-50F0-654E-EBDA965C3AF3}"/>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6" name="矢印: 上向き折線 65">
              <a:extLst>
                <a:ext uri="{FF2B5EF4-FFF2-40B4-BE49-F238E27FC236}">
                  <a16:creationId xmlns:a16="http://schemas.microsoft.com/office/drawing/2014/main" id="{2B8C1064-6FCA-F63B-B655-58FA74FBDB42}"/>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67" name="表 16">
            <a:extLst>
              <a:ext uri="{FF2B5EF4-FFF2-40B4-BE49-F238E27FC236}">
                <a16:creationId xmlns:a16="http://schemas.microsoft.com/office/drawing/2014/main" id="{9233D888-1DA3-C309-7553-2457F2B4A47F}"/>
              </a:ext>
            </a:extLst>
          </p:cNvPr>
          <p:cNvGraphicFramePr>
            <a:graphicFrameLocks noGrp="1"/>
          </p:cNvGraphicFramePr>
          <p:nvPr/>
        </p:nvGraphicFramePr>
        <p:xfrm>
          <a:off x="3563443" y="4284770"/>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227259"/>
                  </a:ext>
                </a:extLst>
              </a:tr>
            </a:tbl>
          </a:graphicData>
        </a:graphic>
      </p:graphicFrame>
      <p:graphicFrame>
        <p:nvGraphicFramePr>
          <p:cNvPr id="68" name="表 16">
            <a:extLst>
              <a:ext uri="{FF2B5EF4-FFF2-40B4-BE49-F238E27FC236}">
                <a16:creationId xmlns:a16="http://schemas.microsoft.com/office/drawing/2014/main" id="{AAD95F9D-DAA1-6724-89A0-753E1BE5FDBD}"/>
              </a:ext>
            </a:extLst>
          </p:cNvPr>
          <p:cNvGraphicFramePr>
            <a:graphicFrameLocks noGrp="1"/>
          </p:cNvGraphicFramePr>
          <p:nvPr/>
        </p:nvGraphicFramePr>
        <p:xfrm>
          <a:off x="6952821" y="2069333"/>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36797"/>
                  </a:ext>
                </a:extLst>
              </a:tr>
            </a:tbl>
          </a:graphicData>
        </a:graphic>
      </p:graphicFrame>
      <p:graphicFrame>
        <p:nvGraphicFramePr>
          <p:cNvPr id="69" name="表 16">
            <a:extLst>
              <a:ext uri="{FF2B5EF4-FFF2-40B4-BE49-F238E27FC236}">
                <a16:creationId xmlns:a16="http://schemas.microsoft.com/office/drawing/2014/main" id="{F5CDB6C5-AE20-90B8-C833-20C983407DD9}"/>
              </a:ext>
            </a:extLst>
          </p:cNvPr>
          <p:cNvGraphicFramePr>
            <a:graphicFrameLocks noGrp="1"/>
          </p:cNvGraphicFramePr>
          <p:nvPr/>
        </p:nvGraphicFramePr>
        <p:xfrm>
          <a:off x="6943860" y="4301533"/>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130903"/>
                  </a:ext>
                </a:extLst>
              </a:tr>
            </a:tbl>
          </a:graphicData>
        </a:graphic>
      </p:graphicFrame>
      <p:sp>
        <p:nvSpPr>
          <p:cNvPr id="70" name="テキスト ボックス 69">
            <a:extLst>
              <a:ext uri="{FF2B5EF4-FFF2-40B4-BE49-F238E27FC236}">
                <a16:creationId xmlns:a16="http://schemas.microsoft.com/office/drawing/2014/main" id="{4292C349-023C-5822-0A16-0EE0F09E0FBC}"/>
              </a:ext>
            </a:extLst>
          </p:cNvPr>
          <p:cNvSpPr txBox="1"/>
          <p:nvPr/>
        </p:nvSpPr>
        <p:spPr>
          <a:xfrm>
            <a:off x="8171676" y="2289545"/>
            <a:ext cx="1011494" cy="1015663"/>
          </a:xfrm>
          <a:prstGeom prst="rect">
            <a:avLst/>
          </a:prstGeom>
          <a:noFill/>
        </p:spPr>
        <p:txBody>
          <a:bodyPr wrap="square" rtlCol="0">
            <a:spAutoFit/>
          </a:bodyPr>
          <a:lstStyle/>
          <a:p>
            <a:r>
              <a:rPr kumimoji="1" lang="ja-JP" altLang="en-US" sz="60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p>
        </p:txBody>
      </p:sp>
      <p:sp>
        <p:nvSpPr>
          <p:cNvPr id="71" name="テキスト ボックス 70">
            <a:extLst>
              <a:ext uri="{FF2B5EF4-FFF2-40B4-BE49-F238E27FC236}">
                <a16:creationId xmlns:a16="http://schemas.microsoft.com/office/drawing/2014/main" id="{5B6E81E8-95AD-4334-39AB-85EEF3715BB2}"/>
              </a:ext>
            </a:extLst>
          </p:cNvPr>
          <p:cNvSpPr txBox="1"/>
          <p:nvPr/>
        </p:nvSpPr>
        <p:spPr>
          <a:xfrm>
            <a:off x="8167740" y="4536863"/>
            <a:ext cx="1011494" cy="1015663"/>
          </a:xfrm>
          <a:prstGeom prst="rect">
            <a:avLst/>
          </a:prstGeom>
          <a:noFill/>
        </p:spPr>
        <p:txBody>
          <a:bodyPr wrap="square" rtlCol="0">
            <a:spAutoFit/>
          </a:bodyPr>
          <a:lstStyle/>
          <a:p>
            <a:r>
              <a:rPr kumimoji="1" lang="ja-JP" altLang="en-US" sz="60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p>
        </p:txBody>
      </p:sp>
      <p:sp>
        <p:nvSpPr>
          <p:cNvPr id="72" name="テキスト ボックス 71">
            <a:extLst>
              <a:ext uri="{FF2B5EF4-FFF2-40B4-BE49-F238E27FC236}">
                <a16:creationId xmlns:a16="http://schemas.microsoft.com/office/drawing/2014/main" id="{B9907948-0046-ADC2-A44E-8A7F0C9BCF02}"/>
              </a:ext>
            </a:extLst>
          </p:cNvPr>
          <p:cNvSpPr txBox="1"/>
          <p:nvPr/>
        </p:nvSpPr>
        <p:spPr>
          <a:xfrm>
            <a:off x="8192628" y="3006647"/>
            <a:ext cx="829581" cy="461665"/>
          </a:xfrm>
          <a:prstGeom prst="rect">
            <a:avLst/>
          </a:prstGeom>
          <a:noFill/>
        </p:spPr>
        <p:txBody>
          <a:bodyPr wrap="square" rtlCol="0">
            <a:spAutoFit/>
          </a:bodyPr>
          <a:lstStyle/>
          <a:p>
            <a:r>
              <a:rPr lang="en-US" altLang="ja-JP"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sum</a:t>
            </a:r>
            <a:endParaRPr kumimoji="1"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73" name="テキスト ボックス 72">
            <a:extLst>
              <a:ext uri="{FF2B5EF4-FFF2-40B4-BE49-F238E27FC236}">
                <a16:creationId xmlns:a16="http://schemas.microsoft.com/office/drawing/2014/main" id="{CBD79DE7-2917-ED37-F980-D36D5CD5FB24}"/>
              </a:ext>
            </a:extLst>
          </p:cNvPr>
          <p:cNvSpPr txBox="1"/>
          <p:nvPr/>
        </p:nvSpPr>
        <p:spPr>
          <a:xfrm>
            <a:off x="8673487" y="1410469"/>
            <a:ext cx="3563697" cy="830997"/>
          </a:xfrm>
          <a:prstGeom prst="rect">
            <a:avLst/>
          </a:prstGeom>
          <a:noFill/>
        </p:spPr>
        <p:txBody>
          <a:bodyPr wrap="square" rtlCol="0">
            <a:spAutoFit/>
          </a:bodyPr>
          <a:lstStyle/>
          <a:p>
            <a:r>
              <a:rPr kumimoji="1" lang="en-US" altLang="ja-JP"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a:t>
            </a:r>
            <a:r>
              <a:rPr kumimoji="1"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　　　　　　　　</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p>
        </p:txBody>
      </p:sp>
      <p:sp>
        <p:nvSpPr>
          <p:cNvPr id="74" name="テキスト ボックス 73">
            <a:extLst>
              <a:ext uri="{FF2B5EF4-FFF2-40B4-BE49-F238E27FC236}">
                <a16:creationId xmlns:a16="http://schemas.microsoft.com/office/drawing/2014/main" id="{611B1FEE-1947-AAA6-2B2C-12B9DE78E748}"/>
              </a:ext>
            </a:extLst>
          </p:cNvPr>
          <p:cNvSpPr txBox="1"/>
          <p:nvPr/>
        </p:nvSpPr>
        <p:spPr>
          <a:xfrm>
            <a:off x="8638991" y="3753688"/>
            <a:ext cx="3598193" cy="830997"/>
          </a:xfrm>
          <a:prstGeom prst="rect">
            <a:avLst/>
          </a:prstGeom>
          <a:noFill/>
        </p:spPr>
        <p:txBody>
          <a:bodyPr wrap="square" rtlCol="0">
            <a:spAutoFit/>
          </a:bodyPr>
          <a:lstStyle/>
          <a:p>
            <a:r>
              <a:rPr lang="en-US" altLang="ja-JP"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a:t>
            </a:r>
            <a:r>
              <a:rPr kumimoji="1"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　　　　　　　　</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p>
        </p:txBody>
      </p:sp>
      <p:graphicFrame>
        <p:nvGraphicFramePr>
          <p:cNvPr id="75" name="表 16">
            <a:extLst>
              <a:ext uri="{FF2B5EF4-FFF2-40B4-BE49-F238E27FC236}">
                <a16:creationId xmlns:a16="http://schemas.microsoft.com/office/drawing/2014/main" id="{48C0BA2D-65FF-5374-9CB3-327F4F9EC7B1}"/>
              </a:ext>
            </a:extLst>
          </p:cNvPr>
          <p:cNvGraphicFramePr>
            <a:graphicFrameLocks noGrp="1"/>
          </p:cNvGraphicFramePr>
          <p:nvPr/>
        </p:nvGraphicFramePr>
        <p:xfrm>
          <a:off x="9955998" y="2239662"/>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938405"/>
                  </a:ext>
                </a:extLst>
              </a:tr>
            </a:tbl>
          </a:graphicData>
        </a:graphic>
      </p:graphicFrame>
      <p:graphicFrame>
        <p:nvGraphicFramePr>
          <p:cNvPr id="76" name="表 16">
            <a:extLst>
              <a:ext uri="{FF2B5EF4-FFF2-40B4-BE49-F238E27FC236}">
                <a16:creationId xmlns:a16="http://schemas.microsoft.com/office/drawing/2014/main" id="{FA7DB315-40FE-ADA6-8003-B489C08F53D0}"/>
              </a:ext>
            </a:extLst>
          </p:cNvPr>
          <p:cNvGraphicFramePr>
            <a:graphicFrameLocks noGrp="1"/>
          </p:cNvGraphicFramePr>
          <p:nvPr/>
        </p:nvGraphicFramePr>
        <p:xfrm>
          <a:off x="9964966" y="4687019"/>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059355"/>
                  </a:ext>
                </a:extLst>
              </a:tr>
            </a:tbl>
          </a:graphicData>
        </a:graphic>
      </p:graphicFrame>
      <p:sp>
        <p:nvSpPr>
          <p:cNvPr id="77" name="テキスト ボックス 76">
            <a:extLst>
              <a:ext uri="{FF2B5EF4-FFF2-40B4-BE49-F238E27FC236}">
                <a16:creationId xmlns:a16="http://schemas.microsoft.com/office/drawing/2014/main" id="{BC6B9FB1-8FE0-88B1-FFAA-96804861A5DA}"/>
              </a:ext>
            </a:extLst>
          </p:cNvPr>
          <p:cNvSpPr txBox="1"/>
          <p:nvPr/>
        </p:nvSpPr>
        <p:spPr>
          <a:xfrm>
            <a:off x="8203165" y="5241554"/>
            <a:ext cx="1054889" cy="461665"/>
          </a:xfrm>
          <a:prstGeom prst="rect">
            <a:avLst/>
          </a:prstGeom>
          <a:noFill/>
        </p:spPr>
        <p:txBody>
          <a:bodyPr wrap="square" rtlCol="0">
            <a:spAutoFit/>
          </a:bodyPr>
          <a:lstStyle/>
          <a:p>
            <a:r>
              <a:rPr lang="en-US" altLang="ja-JP"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sum</a:t>
            </a:r>
            <a:endParaRPr kumimoji="1"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78" name="テキスト ボックス 77">
            <a:extLst>
              <a:ext uri="{FF2B5EF4-FFF2-40B4-BE49-F238E27FC236}">
                <a16:creationId xmlns:a16="http://schemas.microsoft.com/office/drawing/2014/main" id="{E7477CF3-1743-A627-25C8-4D454D6D63F9}"/>
              </a:ext>
            </a:extLst>
          </p:cNvPr>
          <p:cNvSpPr txBox="1"/>
          <p:nvPr/>
        </p:nvSpPr>
        <p:spPr>
          <a:xfrm>
            <a:off x="2864374" y="1596807"/>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0" name="テキスト ボックス 79">
            <a:extLst>
              <a:ext uri="{FF2B5EF4-FFF2-40B4-BE49-F238E27FC236}">
                <a16:creationId xmlns:a16="http://schemas.microsoft.com/office/drawing/2014/main" id="{0097018A-8529-217D-F241-C4128A4BC8EF}"/>
              </a:ext>
            </a:extLst>
          </p:cNvPr>
          <p:cNvSpPr txBox="1"/>
          <p:nvPr/>
        </p:nvSpPr>
        <p:spPr>
          <a:xfrm>
            <a:off x="2870186" y="3829168"/>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5" name="テキスト ボックス 84">
            <a:extLst>
              <a:ext uri="{FF2B5EF4-FFF2-40B4-BE49-F238E27FC236}">
                <a16:creationId xmlns:a16="http://schemas.microsoft.com/office/drawing/2014/main" id="{62859F4A-7E0F-00FA-80A3-93187CECA220}"/>
              </a:ext>
            </a:extLst>
          </p:cNvPr>
          <p:cNvSpPr txBox="1"/>
          <p:nvPr/>
        </p:nvSpPr>
        <p:spPr>
          <a:xfrm>
            <a:off x="6144990" y="1585580"/>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7" name="テキスト ボックス 86">
            <a:extLst>
              <a:ext uri="{FF2B5EF4-FFF2-40B4-BE49-F238E27FC236}">
                <a16:creationId xmlns:a16="http://schemas.microsoft.com/office/drawing/2014/main" id="{20CFB140-C93B-1794-4A33-12D3EBD8D3B4}"/>
              </a:ext>
            </a:extLst>
          </p:cNvPr>
          <p:cNvSpPr txBox="1"/>
          <p:nvPr/>
        </p:nvSpPr>
        <p:spPr>
          <a:xfrm>
            <a:off x="6154198" y="3838621"/>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7" name="四角形: 角を丸くする 6">
            <a:extLst>
              <a:ext uri="{FF2B5EF4-FFF2-40B4-BE49-F238E27FC236}">
                <a16:creationId xmlns:a16="http://schemas.microsoft.com/office/drawing/2014/main" id="{7F7B97B0-D5DD-961B-6B2A-9C46E7B8FF8D}"/>
              </a:ext>
            </a:extLst>
          </p:cNvPr>
          <p:cNvSpPr/>
          <p:nvPr/>
        </p:nvSpPr>
        <p:spPr>
          <a:xfrm>
            <a:off x="1755402" y="1563467"/>
            <a:ext cx="6327381" cy="2179431"/>
          </a:xfrm>
          <a:prstGeom prst="roundRect">
            <a:avLst/>
          </a:prstGeom>
          <a:noFill/>
          <a:ln>
            <a:solidFill>
              <a:srgbClr val="D45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9F39E0A6-021D-018B-977F-C67CAEA2F8E9}"/>
              </a:ext>
            </a:extLst>
          </p:cNvPr>
          <p:cNvSpPr/>
          <p:nvPr/>
        </p:nvSpPr>
        <p:spPr>
          <a:xfrm>
            <a:off x="1764370" y="3759816"/>
            <a:ext cx="6327381" cy="2179431"/>
          </a:xfrm>
          <a:prstGeom prst="roundRect">
            <a:avLst/>
          </a:prstGeom>
          <a:noFill/>
          <a:ln>
            <a:solidFill>
              <a:srgbClr val="D45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29C68E9-77B0-6824-9B47-C5001B86D101}"/>
              </a:ext>
            </a:extLst>
          </p:cNvPr>
          <p:cNvSpPr txBox="1"/>
          <p:nvPr/>
        </p:nvSpPr>
        <p:spPr>
          <a:xfrm>
            <a:off x="2994202" y="2626662"/>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4" name="テキスト ボックス 13">
            <a:extLst>
              <a:ext uri="{FF2B5EF4-FFF2-40B4-BE49-F238E27FC236}">
                <a16:creationId xmlns:a16="http://schemas.microsoft.com/office/drawing/2014/main" id="{5A458AB5-80AB-DA20-85D5-19BA44059F74}"/>
              </a:ext>
            </a:extLst>
          </p:cNvPr>
          <p:cNvSpPr txBox="1"/>
          <p:nvPr/>
        </p:nvSpPr>
        <p:spPr>
          <a:xfrm>
            <a:off x="2985238" y="4840951"/>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5" name="テキスト ボックス 14">
            <a:extLst>
              <a:ext uri="{FF2B5EF4-FFF2-40B4-BE49-F238E27FC236}">
                <a16:creationId xmlns:a16="http://schemas.microsoft.com/office/drawing/2014/main" id="{147AE2A4-0A0B-A7C0-8BDD-DF850176C426}"/>
              </a:ext>
            </a:extLst>
          </p:cNvPr>
          <p:cNvSpPr txBox="1"/>
          <p:nvPr/>
        </p:nvSpPr>
        <p:spPr>
          <a:xfrm>
            <a:off x="6420986" y="2619421"/>
            <a:ext cx="537882"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6" name="テキスト ボックス 15">
            <a:extLst>
              <a:ext uri="{FF2B5EF4-FFF2-40B4-BE49-F238E27FC236}">
                <a16:creationId xmlns:a16="http://schemas.microsoft.com/office/drawing/2014/main" id="{FD000021-FA10-E3E5-766F-A65CEDC4959F}"/>
              </a:ext>
            </a:extLst>
          </p:cNvPr>
          <p:cNvSpPr txBox="1"/>
          <p:nvPr/>
        </p:nvSpPr>
        <p:spPr>
          <a:xfrm>
            <a:off x="6412023" y="4851629"/>
            <a:ext cx="537882"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4" name="正方形/長方形 3">
            <a:extLst>
              <a:ext uri="{FF2B5EF4-FFF2-40B4-BE49-F238E27FC236}">
                <a16:creationId xmlns:a16="http://schemas.microsoft.com/office/drawing/2014/main" id="{573F4E1C-EA03-7271-5FC2-F4F90DB025EC}"/>
              </a:ext>
            </a:extLst>
          </p:cNvPr>
          <p:cNvSpPr/>
          <p:nvPr/>
        </p:nvSpPr>
        <p:spPr>
          <a:xfrm>
            <a:off x="-12842" y="-14966"/>
            <a:ext cx="12226506" cy="6858000"/>
          </a:xfrm>
          <a:prstGeom prst="rect">
            <a:avLst/>
          </a:prstGeom>
          <a:solidFill>
            <a:schemeClr val="bg2">
              <a:lumMod val="5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D4E3C74-7793-5A67-9190-23BBAAA676C9}"/>
              </a:ext>
            </a:extLst>
          </p:cNvPr>
          <p:cNvSpPr/>
          <p:nvPr/>
        </p:nvSpPr>
        <p:spPr>
          <a:xfrm>
            <a:off x="2985238" y="1927770"/>
            <a:ext cx="6164272" cy="2607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3156F1D-B726-81BB-1B0E-E1C90A03A36D}"/>
              </a:ext>
            </a:extLst>
          </p:cNvPr>
          <p:cNvSpPr txBox="1"/>
          <p:nvPr/>
        </p:nvSpPr>
        <p:spPr>
          <a:xfrm>
            <a:off x="3398934" y="2485041"/>
            <a:ext cx="5408379" cy="1498039"/>
          </a:xfrm>
          <a:prstGeom prst="rect">
            <a:avLst/>
          </a:prstGeom>
          <a:noFill/>
        </p:spPr>
        <p:txBody>
          <a:bodyPr wrap="square" rtlCol="0">
            <a:spAutoFit/>
          </a:bodyPr>
          <a:lstStyle/>
          <a:p>
            <a:pPr>
              <a:lnSpc>
                <a:spcPct val="150000"/>
              </a:lnSpc>
            </a:pPr>
            <a:r>
              <a:rPr lang="ja-JP" altLang="en-US" sz="32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全ての学生</a:t>
            </a:r>
            <a:r>
              <a:rPr lang="ja-JP" altLang="en-US" sz="3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が同じベクトルになってしまう</a:t>
            </a:r>
            <a:endParaRPr kumimoji="1" lang="ja-JP" altLang="en-US" sz="3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9" name="テキスト ボックス 18">
            <a:extLst>
              <a:ext uri="{FF2B5EF4-FFF2-40B4-BE49-F238E27FC236}">
                <a16:creationId xmlns:a16="http://schemas.microsoft.com/office/drawing/2014/main" id="{32CD03F4-0A40-FFD7-6FB5-DC81FBC0FEA9}"/>
              </a:ext>
            </a:extLst>
          </p:cNvPr>
          <p:cNvSpPr txBox="1"/>
          <p:nvPr/>
        </p:nvSpPr>
        <p:spPr>
          <a:xfrm>
            <a:off x="602539" y="5899900"/>
            <a:ext cx="11246223" cy="461665"/>
          </a:xfrm>
          <a:prstGeom prst="rect">
            <a:avLst/>
          </a:prstGeom>
          <a:noFill/>
        </p:spPr>
        <p:txBody>
          <a:bodyPr wrap="square" rtlCol="0">
            <a:spAutoFit/>
          </a:bodyPr>
          <a:lstStyle/>
          <a:p>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事前学習済</a:t>
            </a:r>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Sentence-BERT</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[3]</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でベクトル化</a:t>
            </a:r>
            <a:endPar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0" name="テキスト ボックス 19">
            <a:extLst>
              <a:ext uri="{FF2B5EF4-FFF2-40B4-BE49-F238E27FC236}">
                <a16:creationId xmlns:a16="http://schemas.microsoft.com/office/drawing/2014/main" id="{267E133F-F11B-6F3B-5A1B-B27666CE2C7C}"/>
              </a:ext>
            </a:extLst>
          </p:cNvPr>
          <p:cNvSpPr txBox="1"/>
          <p:nvPr/>
        </p:nvSpPr>
        <p:spPr>
          <a:xfrm>
            <a:off x="602538" y="6339372"/>
            <a:ext cx="11246223" cy="276999"/>
          </a:xfrm>
          <a:prstGeom prst="rect">
            <a:avLst/>
          </a:prstGeom>
          <a:noFill/>
        </p:spPr>
        <p:txBody>
          <a:bodyPr wrap="square" rtlCol="0">
            <a:spAutoFit/>
          </a:bodyPr>
          <a:lstStyle/>
          <a:p>
            <a:pPr algn="l"/>
            <a:r>
              <a:rPr lang="en-US" altLang="ja-JP" sz="1200" b="0" i="0" u="none" strike="noStrike" baseline="0" dirty="0">
                <a:solidFill>
                  <a:schemeClr val="tx1">
                    <a:lumMod val="65000"/>
                    <a:lumOff val="35000"/>
                  </a:schemeClr>
                </a:solidFill>
                <a:latin typeface="LMRoman10-Regular"/>
              </a:rPr>
              <a:t>[3] https://huggingface.co/sonoisa/sentence-bert-base-ja-mean-tokens-v2. last accessed</a:t>
            </a:r>
            <a:r>
              <a:rPr lang="ja-JP" altLang="en-US" sz="1200" b="0" i="0" u="none" strike="noStrike" baseline="0" dirty="0">
                <a:solidFill>
                  <a:schemeClr val="tx1">
                    <a:lumMod val="65000"/>
                    <a:lumOff val="35000"/>
                  </a:schemeClr>
                </a:solidFill>
                <a:latin typeface="LMRoman10-Regular"/>
              </a:rPr>
              <a:t> </a:t>
            </a:r>
            <a:r>
              <a:rPr lang="en-US" altLang="ja-JP" sz="1200" b="0" i="0" u="none" strike="noStrike" baseline="0" dirty="0">
                <a:solidFill>
                  <a:schemeClr val="tx1">
                    <a:lumMod val="65000"/>
                    <a:lumOff val="35000"/>
                  </a:schemeClr>
                </a:solidFill>
                <a:latin typeface="LMRoman10-Regular"/>
              </a:rPr>
              <a:t>on 11 January, 2023.</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Tree>
    <p:extLst>
      <p:ext uri="{BB962C8B-B14F-4D97-AF65-F5344CB8AC3E}">
        <p14:creationId xmlns:p14="http://schemas.microsoft.com/office/powerpoint/2010/main" val="129771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テキスト ボックス 62">
            <a:extLst>
              <a:ext uri="{FF2B5EF4-FFF2-40B4-BE49-F238E27FC236}">
                <a16:creationId xmlns:a16="http://schemas.microsoft.com/office/drawing/2014/main" id="{6568FBA9-F274-B86D-09B2-7D5575139C7C}"/>
              </a:ext>
            </a:extLst>
          </p:cNvPr>
          <p:cNvSpPr txBox="1"/>
          <p:nvPr/>
        </p:nvSpPr>
        <p:spPr>
          <a:xfrm>
            <a:off x="5426297" y="2084954"/>
            <a:ext cx="1665726" cy="1016846"/>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normAutofit/>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閲覧コンテンツベクトル</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2">
            <a:extLst>
              <a:ext uri="{FF2B5EF4-FFF2-40B4-BE49-F238E27FC236}">
                <a16:creationId xmlns:a16="http://schemas.microsoft.com/office/drawing/2014/main" id="{52E65DE0-2894-9261-0B9A-B4B25E6072F4}"/>
              </a:ext>
            </a:extLst>
          </p:cNvPr>
          <p:cNvSpPr txBox="1">
            <a:spLocks/>
          </p:cNvSpPr>
          <p:nvPr/>
        </p:nvSpPr>
        <p:spPr>
          <a:xfrm>
            <a:off x="837880" y="1583114"/>
            <a:ext cx="11128713" cy="4888586"/>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1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3" name="正方形/長方形 2">
            <a:extLst>
              <a:ext uri="{FF2B5EF4-FFF2-40B4-BE49-F238E27FC236}">
                <a16:creationId xmlns:a16="http://schemas.microsoft.com/office/drawing/2014/main" id="{50FC0FB5-E5E2-840A-5ED0-F2C5390BC7B9}"/>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34D2332-DB25-1720-F901-CA313731A354}"/>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9</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00053141-DDB7-E671-7101-652F289694D1}"/>
              </a:ext>
            </a:extLst>
          </p:cNvPr>
          <p:cNvSpPr txBox="1"/>
          <p:nvPr/>
        </p:nvSpPr>
        <p:spPr>
          <a:xfrm>
            <a:off x="1992782" y="2095844"/>
            <a:ext cx="1665726" cy="1016846"/>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sp>
        <p:nvSpPr>
          <p:cNvPr id="15" name="テキスト ボックス 14">
            <a:extLst>
              <a:ext uri="{FF2B5EF4-FFF2-40B4-BE49-F238E27FC236}">
                <a16:creationId xmlns:a16="http://schemas.microsoft.com/office/drawing/2014/main" id="{7C634D3D-2C36-37ED-92E9-E21AF5EE1851}"/>
              </a:ext>
            </a:extLst>
          </p:cNvPr>
          <p:cNvSpPr txBox="1"/>
          <p:nvPr/>
        </p:nvSpPr>
        <p:spPr>
          <a:xfrm>
            <a:off x="1992782" y="4309183"/>
            <a:ext cx="1665726" cy="1016846"/>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sp>
        <p:nvSpPr>
          <p:cNvPr id="16" name="テキスト ボックス 15">
            <a:extLst>
              <a:ext uri="{FF2B5EF4-FFF2-40B4-BE49-F238E27FC236}">
                <a16:creationId xmlns:a16="http://schemas.microsoft.com/office/drawing/2014/main" id="{CE48FE1E-572E-4A28-165D-7FFD75710A1D}"/>
              </a:ext>
            </a:extLst>
          </p:cNvPr>
          <p:cNvSpPr txBox="1"/>
          <p:nvPr/>
        </p:nvSpPr>
        <p:spPr>
          <a:xfrm>
            <a:off x="5430504" y="4314271"/>
            <a:ext cx="1665726" cy="1016846"/>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sp>
        <p:nvSpPr>
          <p:cNvPr id="21" name="テキスト ボックス 20">
            <a:extLst>
              <a:ext uri="{FF2B5EF4-FFF2-40B4-BE49-F238E27FC236}">
                <a16:creationId xmlns:a16="http://schemas.microsoft.com/office/drawing/2014/main" id="{CF8A14FA-0F64-A67E-55F2-95F79970A881}"/>
              </a:ext>
            </a:extLst>
          </p:cNvPr>
          <p:cNvSpPr txBox="1"/>
          <p:nvPr/>
        </p:nvSpPr>
        <p:spPr>
          <a:xfrm>
            <a:off x="4083636" y="2155790"/>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25" name="直線コネクタ 24">
            <a:extLst>
              <a:ext uri="{FF2B5EF4-FFF2-40B4-BE49-F238E27FC236}">
                <a16:creationId xmlns:a16="http://schemas.microsoft.com/office/drawing/2014/main" id="{2787AB76-7882-C911-CB6E-3033227B6DED}"/>
              </a:ext>
            </a:extLst>
          </p:cNvPr>
          <p:cNvCxnSpPr>
            <a:cxnSpLocks/>
          </p:cNvCxnSpPr>
          <p:nvPr/>
        </p:nvCxnSpPr>
        <p:spPr>
          <a:xfrm>
            <a:off x="2277027" y="2474258"/>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160607D-7A48-33D1-E4B0-138A9B6EBB91}"/>
              </a:ext>
            </a:extLst>
          </p:cNvPr>
          <p:cNvCxnSpPr>
            <a:cxnSpLocks/>
          </p:cNvCxnSpPr>
          <p:nvPr/>
        </p:nvCxnSpPr>
        <p:spPr>
          <a:xfrm>
            <a:off x="2277027" y="2805952"/>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6B1B257-3CDC-3E52-3D9D-C41F43D51DB8}"/>
              </a:ext>
            </a:extLst>
          </p:cNvPr>
          <p:cNvCxnSpPr>
            <a:cxnSpLocks/>
          </p:cNvCxnSpPr>
          <p:nvPr/>
        </p:nvCxnSpPr>
        <p:spPr>
          <a:xfrm>
            <a:off x="5737407" y="2438400"/>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AD4D54F-1784-1302-52D1-E117A32C82B3}"/>
              </a:ext>
            </a:extLst>
          </p:cNvPr>
          <p:cNvCxnSpPr>
            <a:cxnSpLocks/>
          </p:cNvCxnSpPr>
          <p:nvPr/>
        </p:nvCxnSpPr>
        <p:spPr>
          <a:xfrm>
            <a:off x="5737407" y="2770094"/>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9E7ADC9-BA89-5488-7117-FDFADDDA0370}"/>
              </a:ext>
            </a:extLst>
          </p:cNvPr>
          <p:cNvCxnSpPr>
            <a:cxnSpLocks/>
          </p:cNvCxnSpPr>
          <p:nvPr/>
        </p:nvCxnSpPr>
        <p:spPr>
          <a:xfrm>
            <a:off x="2287762" y="4706463"/>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7FD4243-A186-E7C2-6A8A-5FAB24DF6F1E}"/>
              </a:ext>
            </a:extLst>
          </p:cNvPr>
          <p:cNvCxnSpPr>
            <a:cxnSpLocks/>
          </p:cNvCxnSpPr>
          <p:nvPr/>
        </p:nvCxnSpPr>
        <p:spPr>
          <a:xfrm>
            <a:off x="2287762" y="5038157"/>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1C1688A7-BEFB-9ADD-26DD-0436155B086B}"/>
              </a:ext>
            </a:extLst>
          </p:cNvPr>
          <p:cNvSpPr txBox="1"/>
          <p:nvPr/>
        </p:nvSpPr>
        <p:spPr>
          <a:xfrm>
            <a:off x="1885208" y="3803353"/>
            <a:ext cx="1125914" cy="461665"/>
          </a:xfrm>
          <a:prstGeom prst="rect">
            <a:avLst/>
          </a:prstGeom>
          <a:noFill/>
          <a:ln>
            <a:noFill/>
          </a:ln>
        </p:spPr>
        <p:txBody>
          <a:bodyPr wrap="square" rtlCol="0">
            <a:spAutoFit/>
          </a:bodyPr>
          <a:lstStyle/>
          <a:p>
            <a:r>
              <a:rPr kumimoji="1"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6</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cxnSp>
        <p:nvCxnSpPr>
          <p:cNvPr id="33" name="直線コネクタ 32">
            <a:extLst>
              <a:ext uri="{FF2B5EF4-FFF2-40B4-BE49-F238E27FC236}">
                <a16:creationId xmlns:a16="http://schemas.microsoft.com/office/drawing/2014/main" id="{0E427729-F505-02E2-321D-65DE4D0B7E84}"/>
              </a:ext>
            </a:extLst>
          </p:cNvPr>
          <p:cNvCxnSpPr>
            <a:cxnSpLocks/>
          </p:cNvCxnSpPr>
          <p:nvPr/>
        </p:nvCxnSpPr>
        <p:spPr>
          <a:xfrm>
            <a:off x="5755336" y="4670600"/>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9B27EF2-BF7D-CD69-D4A5-F9FA408FB26B}"/>
              </a:ext>
            </a:extLst>
          </p:cNvPr>
          <p:cNvCxnSpPr>
            <a:cxnSpLocks/>
          </p:cNvCxnSpPr>
          <p:nvPr/>
        </p:nvCxnSpPr>
        <p:spPr>
          <a:xfrm>
            <a:off x="5755336" y="5002294"/>
            <a:ext cx="107576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5" name="図 34">
            <a:extLst>
              <a:ext uri="{FF2B5EF4-FFF2-40B4-BE49-F238E27FC236}">
                <a16:creationId xmlns:a16="http://schemas.microsoft.com/office/drawing/2014/main" id="{75C1DF02-D529-D91E-04CF-8DED3D22D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675" y="2136078"/>
            <a:ext cx="1244462" cy="936378"/>
          </a:xfrm>
          <a:prstGeom prst="rect">
            <a:avLst/>
          </a:prstGeom>
        </p:spPr>
      </p:pic>
      <p:sp>
        <p:nvSpPr>
          <p:cNvPr id="75" name="テキスト ボックス 74">
            <a:extLst>
              <a:ext uri="{FF2B5EF4-FFF2-40B4-BE49-F238E27FC236}">
                <a16:creationId xmlns:a16="http://schemas.microsoft.com/office/drawing/2014/main" id="{0EB1EEF9-3191-66A0-E7BD-0339D78FEDC5}"/>
              </a:ext>
            </a:extLst>
          </p:cNvPr>
          <p:cNvSpPr txBox="1"/>
          <p:nvPr/>
        </p:nvSpPr>
        <p:spPr>
          <a:xfrm>
            <a:off x="1885208" y="1583114"/>
            <a:ext cx="1125914" cy="461665"/>
          </a:xfrm>
          <a:prstGeom prst="rect">
            <a:avLst/>
          </a:prstGeom>
          <a:noFill/>
          <a:ln>
            <a:noFill/>
          </a:ln>
        </p:spPr>
        <p:txBody>
          <a:bodyPr wrap="square" rtlCol="0">
            <a:spAutoFit/>
          </a:bodyPr>
          <a:lstStyle/>
          <a:p>
            <a:r>
              <a:rPr kumimoji="1"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38" name="テキスト ボックス 37">
            <a:extLst>
              <a:ext uri="{FF2B5EF4-FFF2-40B4-BE49-F238E27FC236}">
                <a16:creationId xmlns:a16="http://schemas.microsoft.com/office/drawing/2014/main" id="{B20123FC-06BE-6722-EB53-344E23F95D1D}"/>
              </a:ext>
            </a:extLst>
          </p:cNvPr>
          <p:cNvSpPr txBox="1"/>
          <p:nvPr/>
        </p:nvSpPr>
        <p:spPr>
          <a:xfrm>
            <a:off x="602539" y="1754852"/>
            <a:ext cx="1125914" cy="461665"/>
          </a:xfrm>
          <a:prstGeom prst="rect">
            <a:avLst/>
          </a:prstGeom>
          <a:noFill/>
          <a:ln>
            <a:noFill/>
          </a:ln>
        </p:spPr>
        <p:txBody>
          <a:bodyPr wrap="square" rtlCol="0">
            <a:spAutoFit/>
          </a:bodyPr>
          <a:lstStyle/>
          <a:p>
            <a:r>
              <a:rPr lang="en-US" altLang="ja-JP"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a:t>
            </a:r>
            <a:r>
              <a:rPr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pic>
        <p:nvPicPr>
          <p:cNvPr id="46" name="図 45">
            <a:extLst>
              <a:ext uri="{FF2B5EF4-FFF2-40B4-BE49-F238E27FC236}">
                <a16:creationId xmlns:a16="http://schemas.microsoft.com/office/drawing/2014/main" id="{0CCA22A8-21EE-6C1B-5A35-F9A93661D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28" y="4421140"/>
            <a:ext cx="1244462" cy="936378"/>
          </a:xfrm>
          <a:prstGeom prst="rect">
            <a:avLst/>
          </a:prstGeom>
        </p:spPr>
      </p:pic>
      <p:sp>
        <p:nvSpPr>
          <p:cNvPr id="47" name="テキスト ボックス 46">
            <a:extLst>
              <a:ext uri="{FF2B5EF4-FFF2-40B4-BE49-F238E27FC236}">
                <a16:creationId xmlns:a16="http://schemas.microsoft.com/office/drawing/2014/main" id="{5BFCB019-03E0-4389-59AC-AFE2DD05E252}"/>
              </a:ext>
            </a:extLst>
          </p:cNvPr>
          <p:cNvSpPr txBox="1"/>
          <p:nvPr/>
        </p:nvSpPr>
        <p:spPr>
          <a:xfrm>
            <a:off x="585808" y="3969999"/>
            <a:ext cx="1125914" cy="461665"/>
          </a:xfrm>
          <a:prstGeom prst="rect">
            <a:avLst/>
          </a:prstGeom>
          <a:noFill/>
          <a:ln>
            <a:noFill/>
          </a:ln>
        </p:spPr>
        <p:txBody>
          <a:bodyPr wrap="square" rtlCol="0">
            <a:spAutoFit/>
          </a:bodyPr>
          <a:lstStyle/>
          <a:p>
            <a:r>
              <a:rPr lang="en-US" altLang="ja-JP"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a:t>
            </a:r>
            <a:r>
              <a:rPr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65" name="テキスト ボックス 64">
            <a:extLst>
              <a:ext uri="{FF2B5EF4-FFF2-40B4-BE49-F238E27FC236}">
                <a16:creationId xmlns:a16="http://schemas.microsoft.com/office/drawing/2014/main" id="{BE543D42-E5EB-135D-DBE4-ACF53ADFBCDE}"/>
              </a:ext>
            </a:extLst>
          </p:cNvPr>
          <p:cNvSpPr txBox="1"/>
          <p:nvPr/>
        </p:nvSpPr>
        <p:spPr>
          <a:xfrm>
            <a:off x="5302395" y="3816189"/>
            <a:ext cx="1125914" cy="461665"/>
          </a:xfrm>
          <a:prstGeom prst="rect">
            <a:avLst/>
          </a:prstGeom>
          <a:noFill/>
          <a:ln>
            <a:noFill/>
          </a:ln>
        </p:spPr>
        <p:txBody>
          <a:bodyPr wrap="square" rtlCol="0">
            <a:spAutoFit/>
          </a:bodyPr>
          <a:lstStyle/>
          <a:p>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20</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66" name="テキスト ボックス 65">
            <a:extLst>
              <a:ext uri="{FF2B5EF4-FFF2-40B4-BE49-F238E27FC236}">
                <a16:creationId xmlns:a16="http://schemas.microsoft.com/office/drawing/2014/main" id="{47CA9D54-021C-1170-4781-09DFC4A00427}"/>
              </a:ext>
            </a:extLst>
          </p:cNvPr>
          <p:cNvSpPr txBox="1"/>
          <p:nvPr/>
        </p:nvSpPr>
        <p:spPr>
          <a:xfrm>
            <a:off x="5310807" y="1563467"/>
            <a:ext cx="1125914" cy="461665"/>
          </a:xfrm>
          <a:prstGeom prst="rect">
            <a:avLst/>
          </a:prstGeom>
          <a:noFill/>
          <a:ln>
            <a:noFill/>
          </a:ln>
        </p:spPr>
        <p:txBody>
          <a:bodyPr wrap="square" rtlCol="0">
            <a:spAutoFit/>
          </a:bodyPr>
          <a:lstStyle/>
          <a:p>
            <a:r>
              <a:rPr kumimoji="1"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4</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68" name="テキスト ボックス 67">
            <a:extLst>
              <a:ext uri="{FF2B5EF4-FFF2-40B4-BE49-F238E27FC236}">
                <a16:creationId xmlns:a16="http://schemas.microsoft.com/office/drawing/2014/main" id="{6269B256-1FFC-29BA-F65B-A4363947B5A5}"/>
              </a:ext>
            </a:extLst>
          </p:cNvPr>
          <p:cNvSpPr txBox="1"/>
          <p:nvPr/>
        </p:nvSpPr>
        <p:spPr>
          <a:xfrm>
            <a:off x="1884351" y="1583114"/>
            <a:ext cx="1125914" cy="461665"/>
          </a:xfrm>
          <a:prstGeom prst="rect">
            <a:avLst/>
          </a:prstGeom>
          <a:noFill/>
          <a:ln>
            <a:noFill/>
          </a:ln>
        </p:spPr>
        <p:txBody>
          <a:bodyPr wrap="square" rtlCol="0">
            <a:spAutoFit/>
          </a:bodyPr>
          <a:lstStyle/>
          <a:p>
            <a:r>
              <a:rPr kumimoji="1" lang="en-US" altLang="ja-JP"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69" name="テキスト ボックス 68">
            <a:extLst>
              <a:ext uri="{FF2B5EF4-FFF2-40B4-BE49-F238E27FC236}">
                <a16:creationId xmlns:a16="http://schemas.microsoft.com/office/drawing/2014/main" id="{1BA7A945-1980-D28A-9B73-92024DB6CE34}"/>
              </a:ext>
            </a:extLst>
          </p:cNvPr>
          <p:cNvSpPr txBox="1"/>
          <p:nvPr/>
        </p:nvSpPr>
        <p:spPr>
          <a:xfrm>
            <a:off x="1884351" y="3803352"/>
            <a:ext cx="1125914" cy="461665"/>
          </a:xfrm>
          <a:prstGeom prst="rect">
            <a:avLst/>
          </a:prstGeom>
          <a:solidFill>
            <a:schemeClr val="bg1"/>
          </a:solidFill>
          <a:ln>
            <a:noFill/>
          </a:ln>
        </p:spPr>
        <p:txBody>
          <a:bodyPr wrap="square" rtlCol="0">
            <a:spAutoFit/>
          </a:bodyPr>
          <a:lstStyle/>
          <a:p>
            <a:r>
              <a:rPr kumimoji="1" lang="en-US" altLang="ja-JP"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6</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70" name="テキスト ボックス 69">
            <a:extLst>
              <a:ext uri="{FF2B5EF4-FFF2-40B4-BE49-F238E27FC236}">
                <a16:creationId xmlns:a16="http://schemas.microsoft.com/office/drawing/2014/main" id="{4ECD626D-E3E0-E0C9-7408-8E290A567058}"/>
              </a:ext>
            </a:extLst>
          </p:cNvPr>
          <p:cNvSpPr txBox="1"/>
          <p:nvPr/>
        </p:nvSpPr>
        <p:spPr>
          <a:xfrm>
            <a:off x="5302395" y="3817139"/>
            <a:ext cx="1125914" cy="461665"/>
          </a:xfrm>
          <a:prstGeom prst="rect">
            <a:avLst/>
          </a:prstGeom>
          <a:noFill/>
          <a:ln>
            <a:noFill/>
          </a:ln>
        </p:spPr>
        <p:txBody>
          <a:bodyPr wrap="square" rtlCol="0">
            <a:spAutoFit/>
          </a:bodyPr>
          <a:lstStyle/>
          <a:p>
            <a:r>
              <a:rPr lang="en-US" altLang="ja-JP"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20</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71" name="テキスト ボックス 70">
            <a:extLst>
              <a:ext uri="{FF2B5EF4-FFF2-40B4-BE49-F238E27FC236}">
                <a16:creationId xmlns:a16="http://schemas.microsoft.com/office/drawing/2014/main" id="{9BDA24ED-1D29-90B0-2824-B9039A022440}"/>
              </a:ext>
            </a:extLst>
          </p:cNvPr>
          <p:cNvSpPr txBox="1"/>
          <p:nvPr/>
        </p:nvSpPr>
        <p:spPr>
          <a:xfrm>
            <a:off x="5311357" y="1557938"/>
            <a:ext cx="1125914" cy="461665"/>
          </a:xfrm>
          <a:prstGeom prst="rect">
            <a:avLst/>
          </a:prstGeom>
          <a:solidFill>
            <a:schemeClr val="bg1"/>
          </a:solidFill>
          <a:ln>
            <a:noFill/>
          </a:ln>
        </p:spPr>
        <p:txBody>
          <a:bodyPr wrap="square" rtlCol="0">
            <a:spAutoFit/>
          </a:bodyPr>
          <a:lstStyle/>
          <a:p>
            <a:r>
              <a:rPr kumimoji="1" lang="en-US" altLang="ja-JP"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4</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grpSp>
        <p:nvGrpSpPr>
          <p:cNvPr id="74" name="グループ化 73">
            <a:extLst>
              <a:ext uri="{FF2B5EF4-FFF2-40B4-BE49-F238E27FC236}">
                <a16:creationId xmlns:a16="http://schemas.microsoft.com/office/drawing/2014/main" id="{0E047BC0-0607-38E1-2431-0372FDA6DB3B}"/>
              </a:ext>
            </a:extLst>
          </p:cNvPr>
          <p:cNvGrpSpPr/>
          <p:nvPr/>
        </p:nvGrpSpPr>
        <p:grpSpPr>
          <a:xfrm>
            <a:off x="7915969" y="4607783"/>
            <a:ext cx="2728903" cy="749735"/>
            <a:chOff x="7995683" y="3091425"/>
            <a:chExt cx="2728903" cy="749735"/>
          </a:xfrm>
        </p:grpSpPr>
        <p:sp>
          <p:nvSpPr>
            <p:cNvPr id="72" name="テキスト ボックス 71">
              <a:extLst>
                <a:ext uri="{FF2B5EF4-FFF2-40B4-BE49-F238E27FC236}">
                  <a16:creationId xmlns:a16="http://schemas.microsoft.com/office/drawing/2014/main" id="{1A83376A-4154-04C0-0BE1-89D8F5254232}"/>
                </a:ext>
              </a:extLst>
            </p:cNvPr>
            <p:cNvSpPr txBox="1"/>
            <p:nvPr/>
          </p:nvSpPr>
          <p:spPr>
            <a:xfrm>
              <a:off x="8142371" y="3259460"/>
              <a:ext cx="2582215" cy="492443"/>
            </a:xfrm>
            <a:prstGeom prst="rect">
              <a:avLst/>
            </a:prstGeom>
            <a:noFill/>
          </p:spPr>
          <p:txBody>
            <a:bodyPr wrap="square" rtlCol="0">
              <a:spAutoFit/>
            </a:bodyPr>
            <a:lstStyle/>
            <a:p>
              <a:r>
                <a:rPr kumimoji="1" lang="ja-JP" altLang="en-US" sz="26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閲覧時間</a:t>
              </a:r>
              <a:r>
                <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に注目</a:t>
              </a:r>
            </a:p>
          </p:txBody>
        </p:sp>
        <p:sp>
          <p:nvSpPr>
            <p:cNvPr id="73" name="正方形/長方形 72">
              <a:extLst>
                <a:ext uri="{FF2B5EF4-FFF2-40B4-BE49-F238E27FC236}">
                  <a16:creationId xmlns:a16="http://schemas.microsoft.com/office/drawing/2014/main" id="{AB58ED7C-22E2-A06A-4FC4-6C80DA0FE597}"/>
                </a:ext>
              </a:extLst>
            </p:cNvPr>
            <p:cNvSpPr/>
            <p:nvPr/>
          </p:nvSpPr>
          <p:spPr>
            <a:xfrm>
              <a:off x="7995683" y="3091425"/>
              <a:ext cx="2728903" cy="749735"/>
            </a:xfrm>
            <a:prstGeom prst="rect">
              <a:avLst/>
            </a:prstGeom>
            <a:no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テキスト ボックス 76">
            <a:extLst>
              <a:ext uri="{FF2B5EF4-FFF2-40B4-BE49-F238E27FC236}">
                <a16:creationId xmlns:a16="http://schemas.microsoft.com/office/drawing/2014/main" id="{D467628F-F0F5-1D7F-637E-48AF9FAE62FC}"/>
              </a:ext>
            </a:extLst>
          </p:cNvPr>
          <p:cNvSpPr txBox="1"/>
          <p:nvPr/>
        </p:nvSpPr>
        <p:spPr>
          <a:xfrm>
            <a:off x="7693111" y="3269006"/>
            <a:ext cx="4273481" cy="1059457"/>
          </a:xfrm>
          <a:prstGeom prst="rect">
            <a:avLst/>
          </a:prstGeom>
          <a:noFill/>
        </p:spPr>
        <p:txBody>
          <a:bodyPr wrap="square" rtlCol="0">
            <a:spAutoFit/>
          </a:bodyPr>
          <a:lstStyle/>
          <a:p>
            <a:pPr>
              <a:lnSpc>
                <a:spcPct val="125000"/>
              </a:lnSpc>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同じページでも閲覧時間は　学生ごとに異なる</a:t>
            </a:r>
            <a:endPar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78" name="テキスト ボックス 77">
            <a:extLst>
              <a:ext uri="{FF2B5EF4-FFF2-40B4-BE49-F238E27FC236}">
                <a16:creationId xmlns:a16="http://schemas.microsoft.com/office/drawing/2014/main" id="{E630074E-45DF-E942-83D1-D6F64DB8414C}"/>
              </a:ext>
            </a:extLst>
          </p:cNvPr>
          <p:cNvSpPr txBox="1"/>
          <p:nvPr/>
        </p:nvSpPr>
        <p:spPr>
          <a:xfrm>
            <a:off x="4100583" y="4491967"/>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9" name="矢印: 上下 78">
            <a:extLst>
              <a:ext uri="{FF2B5EF4-FFF2-40B4-BE49-F238E27FC236}">
                <a16:creationId xmlns:a16="http://schemas.microsoft.com/office/drawing/2014/main" id="{4AE05DCB-7488-2DE6-D319-B718B0610F63}"/>
              </a:ext>
            </a:extLst>
          </p:cNvPr>
          <p:cNvSpPr/>
          <p:nvPr/>
        </p:nvSpPr>
        <p:spPr>
          <a:xfrm>
            <a:off x="2520858" y="3194533"/>
            <a:ext cx="648243" cy="1016845"/>
          </a:xfrm>
          <a:prstGeom prst="upDownArrow">
            <a:avLst>
              <a:gd name="adj1" fmla="val 38936"/>
              <a:gd name="adj2" fmla="val 30639"/>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矢印: 上下 79">
            <a:extLst>
              <a:ext uri="{FF2B5EF4-FFF2-40B4-BE49-F238E27FC236}">
                <a16:creationId xmlns:a16="http://schemas.microsoft.com/office/drawing/2014/main" id="{62630D92-D1D4-3F4D-46B7-04135589183A}"/>
              </a:ext>
            </a:extLst>
          </p:cNvPr>
          <p:cNvSpPr/>
          <p:nvPr/>
        </p:nvSpPr>
        <p:spPr>
          <a:xfrm>
            <a:off x="6032138" y="3168045"/>
            <a:ext cx="648243" cy="1016845"/>
          </a:xfrm>
          <a:prstGeom prst="upDownArrow">
            <a:avLst>
              <a:gd name="adj1" fmla="val 38936"/>
              <a:gd name="adj2" fmla="val 30639"/>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7D960DB-AE03-01FA-638E-480CA85F958B}"/>
              </a:ext>
            </a:extLst>
          </p:cNvPr>
          <p:cNvSpPr txBox="1"/>
          <p:nvPr/>
        </p:nvSpPr>
        <p:spPr>
          <a:xfrm>
            <a:off x="1885939" y="1583752"/>
            <a:ext cx="1125914" cy="461665"/>
          </a:xfrm>
          <a:prstGeom prst="rect">
            <a:avLst/>
          </a:prstGeom>
          <a:noFill/>
          <a:ln>
            <a:noFill/>
          </a:ln>
        </p:spPr>
        <p:txBody>
          <a:bodyPr wrap="square" rtlCol="0">
            <a:spAutoFit/>
          </a:bodyPr>
          <a:lstStyle/>
          <a:p>
            <a:r>
              <a:rPr kumimoji="1" lang="en-US" altLang="ja-JP"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12" name="テキスト ボックス 11">
            <a:extLst>
              <a:ext uri="{FF2B5EF4-FFF2-40B4-BE49-F238E27FC236}">
                <a16:creationId xmlns:a16="http://schemas.microsoft.com/office/drawing/2014/main" id="{C00F203F-8C3B-ACE1-6BCB-4859157ED405}"/>
              </a:ext>
            </a:extLst>
          </p:cNvPr>
          <p:cNvSpPr txBox="1"/>
          <p:nvPr/>
        </p:nvSpPr>
        <p:spPr>
          <a:xfrm>
            <a:off x="5311357" y="1558576"/>
            <a:ext cx="1125914" cy="461665"/>
          </a:xfrm>
          <a:prstGeom prst="rect">
            <a:avLst/>
          </a:prstGeom>
          <a:noFill/>
          <a:ln>
            <a:noFill/>
          </a:ln>
        </p:spPr>
        <p:txBody>
          <a:bodyPr wrap="square" rtlCol="0">
            <a:spAutoFit/>
          </a:bodyPr>
          <a:lstStyle/>
          <a:p>
            <a:r>
              <a:rPr kumimoji="1" lang="en-US" altLang="ja-JP"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4</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13" name="テキスト ボックス 12">
            <a:extLst>
              <a:ext uri="{FF2B5EF4-FFF2-40B4-BE49-F238E27FC236}">
                <a16:creationId xmlns:a16="http://schemas.microsoft.com/office/drawing/2014/main" id="{983EFCEC-3B41-D6DC-02DB-E05E26B91210}"/>
              </a:ext>
            </a:extLst>
          </p:cNvPr>
          <p:cNvSpPr txBox="1"/>
          <p:nvPr/>
        </p:nvSpPr>
        <p:spPr>
          <a:xfrm>
            <a:off x="3352792" y="2805952"/>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7" name="テキスト ボックス 16">
            <a:extLst>
              <a:ext uri="{FF2B5EF4-FFF2-40B4-BE49-F238E27FC236}">
                <a16:creationId xmlns:a16="http://schemas.microsoft.com/office/drawing/2014/main" id="{D7731CD1-7E43-4747-63F2-772653357A73}"/>
              </a:ext>
            </a:extLst>
          </p:cNvPr>
          <p:cNvSpPr txBox="1"/>
          <p:nvPr/>
        </p:nvSpPr>
        <p:spPr>
          <a:xfrm>
            <a:off x="6779572" y="2798713"/>
            <a:ext cx="537882"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9" name="テキスト ボックス 18">
            <a:extLst>
              <a:ext uri="{FF2B5EF4-FFF2-40B4-BE49-F238E27FC236}">
                <a16:creationId xmlns:a16="http://schemas.microsoft.com/office/drawing/2014/main" id="{F9D60CBB-B791-A7A2-207C-1450B7045F14}"/>
              </a:ext>
            </a:extLst>
          </p:cNvPr>
          <p:cNvSpPr txBox="1"/>
          <p:nvPr/>
        </p:nvSpPr>
        <p:spPr>
          <a:xfrm>
            <a:off x="3361757" y="5020238"/>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0" name="テキスト ボックス 19">
            <a:extLst>
              <a:ext uri="{FF2B5EF4-FFF2-40B4-BE49-F238E27FC236}">
                <a16:creationId xmlns:a16="http://schemas.microsoft.com/office/drawing/2014/main" id="{0B3C9470-F786-18DB-51EA-4C3F98CCF927}"/>
              </a:ext>
            </a:extLst>
          </p:cNvPr>
          <p:cNvSpPr txBox="1"/>
          <p:nvPr/>
        </p:nvSpPr>
        <p:spPr>
          <a:xfrm>
            <a:off x="6804782" y="5028230"/>
            <a:ext cx="400716"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Tree>
    <p:extLst>
      <p:ext uri="{BB962C8B-B14F-4D97-AF65-F5344CB8AC3E}">
        <p14:creationId xmlns:p14="http://schemas.microsoft.com/office/powerpoint/2010/main" val="178826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normAutofit/>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閲覧コンテンツベクトル</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0FC0FB5-E5E2-840A-5ED0-F2C5390BC7B9}"/>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34D2332-DB25-1720-F901-CA313731A354}"/>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9</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CF8A14FA-0F64-A67E-55F2-95F79970A881}"/>
              </a:ext>
            </a:extLst>
          </p:cNvPr>
          <p:cNvSpPr txBox="1"/>
          <p:nvPr/>
        </p:nvSpPr>
        <p:spPr>
          <a:xfrm>
            <a:off x="4083636" y="2155790"/>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3962DA77-42B3-6328-048D-D63706F6D83B}"/>
              </a:ext>
            </a:extLst>
          </p:cNvPr>
          <p:cNvSpPr txBox="1"/>
          <p:nvPr/>
        </p:nvSpPr>
        <p:spPr>
          <a:xfrm>
            <a:off x="4100583" y="4491967"/>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35" name="図 34">
            <a:extLst>
              <a:ext uri="{FF2B5EF4-FFF2-40B4-BE49-F238E27FC236}">
                <a16:creationId xmlns:a16="http://schemas.microsoft.com/office/drawing/2014/main" id="{75C1DF02-D529-D91E-04CF-8DED3D22D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675" y="2136078"/>
            <a:ext cx="1244462" cy="936378"/>
          </a:xfrm>
          <a:prstGeom prst="rect">
            <a:avLst/>
          </a:prstGeom>
        </p:spPr>
      </p:pic>
      <p:pic>
        <p:nvPicPr>
          <p:cNvPr id="37" name="図 36">
            <a:extLst>
              <a:ext uri="{FF2B5EF4-FFF2-40B4-BE49-F238E27FC236}">
                <a16:creationId xmlns:a16="http://schemas.microsoft.com/office/drawing/2014/main" id="{B1F87C89-2238-BE3E-46C6-820FD97EF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28" y="4421140"/>
            <a:ext cx="1244462" cy="936378"/>
          </a:xfrm>
          <a:prstGeom prst="rect">
            <a:avLst/>
          </a:prstGeom>
        </p:spPr>
      </p:pic>
      <p:sp>
        <p:nvSpPr>
          <p:cNvPr id="38" name="テキスト ボックス 37">
            <a:extLst>
              <a:ext uri="{FF2B5EF4-FFF2-40B4-BE49-F238E27FC236}">
                <a16:creationId xmlns:a16="http://schemas.microsoft.com/office/drawing/2014/main" id="{B20123FC-06BE-6722-EB53-344E23F95D1D}"/>
              </a:ext>
            </a:extLst>
          </p:cNvPr>
          <p:cNvSpPr txBox="1"/>
          <p:nvPr/>
        </p:nvSpPr>
        <p:spPr>
          <a:xfrm>
            <a:off x="602539" y="1754852"/>
            <a:ext cx="1125914" cy="461665"/>
          </a:xfrm>
          <a:prstGeom prst="rect">
            <a:avLst/>
          </a:prstGeom>
          <a:noFill/>
          <a:ln>
            <a:noFill/>
          </a:ln>
        </p:spPr>
        <p:txBody>
          <a:bodyPr wrap="square" rtlCol="0">
            <a:spAutoFit/>
          </a:bodyPr>
          <a:lstStyle/>
          <a:p>
            <a:r>
              <a:rPr lang="en-US" altLang="ja-JP"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a:t>
            </a:r>
            <a:r>
              <a:rPr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39" name="テキスト ボックス 38">
            <a:extLst>
              <a:ext uri="{FF2B5EF4-FFF2-40B4-BE49-F238E27FC236}">
                <a16:creationId xmlns:a16="http://schemas.microsoft.com/office/drawing/2014/main" id="{2C5A5863-F760-38C4-2D65-9EFB25A9BBDC}"/>
              </a:ext>
            </a:extLst>
          </p:cNvPr>
          <p:cNvSpPr txBox="1"/>
          <p:nvPr/>
        </p:nvSpPr>
        <p:spPr>
          <a:xfrm>
            <a:off x="585808" y="3969999"/>
            <a:ext cx="1125914" cy="461665"/>
          </a:xfrm>
          <a:prstGeom prst="rect">
            <a:avLst/>
          </a:prstGeom>
          <a:noFill/>
          <a:ln>
            <a:noFill/>
          </a:ln>
        </p:spPr>
        <p:txBody>
          <a:bodyPr wrap="square" rtlCol="0">
            <a:spAutoFit/>
          </a:bodyPr>
          <a:lstStyle/>
          <a:p>
            <a:r>
              <a:rPr lang="en-US" altLang="ja-JP"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a:t>
            </a:r>
            <a:r>
              <a:rPr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grpSp>
        <p:nvGrpSpPr>
          <p:cNvPr id="51" name="グループ化 50">
            <a:extLst>
              <a:ext uri="{FF2B5EF4-FFF2-40B4-BE49-F238E27FC236}">
                <a16:creationId xmlns:a16="http://schemas.microsoft.com/office/drawing/2014/main" id="{00C5137C-96A9-A666-C960-685F90477BE3}"/>
              </a:ext>
            </a:extLst>
          </p:cNvPr>
          <p:cNvGrpSpPr/>
          <p:nvPr/>
        </p:nvGrpSpPr>
        <p:grpSpPr>
          <a:xfrm>
            <a:off x="1992782" y="2095844"/>
            <a:ext cx="1294501" cy="1443813"/>
            <a:chOff x="1777634" y="2095844"/>
            <a:chExt cx="1294501" cy="1443813"/>
          </a:xfrm>
        </p:grpSpPr>
        <p:sp>
          <p:nvSpPr>
            <p:cNvPr id="10" name="テキスト ボックス 9">
              <a:extLst>
                <a:ext uri="{FF2B5EF4-FFF2-40B4-BE49-F238E27FC236}">
                  <a16:creationId xmlns:a16="http://schemas.microsoft.com/office/drawing/2014/main" id="{00053141-DDB7-E671-7101-652F289694D1}"/>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25" name="直線コネクタ 24">
              <a:extLst>
                <a:ext uri="{FF2B5EF4-FFF2-40B4-BE49-F238E27FC236}">
                  <a16:creationId xmlns:a16="http://schemas.microsoft.com/office/drawing/2014/main" id="{2787AB76-7882-C911-CB6E-3033227B6DED}"/>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ACA3526-EB44-A31B-C308-7BD878F472AC}"/>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矢印: 上向き折線 48">
              <a:extLst>
                <a:ext uri="{FF2B5EF4-FFF2-40B4-BE49-F238E27FC236}">
                  <a16:creationId xmlns:a16="http://schemas.microsoft.com/office/drawing/2014/main" id="{7D934FAC-2DCF-61C0-D39D-7C97A0CFD255}"/>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50" name="表 16">
            <a:extLst>
              <a:ext uri="{FF2B5EF4-FFF2-40B4-BE49-F238E27FC236}">
                <a16:creationId xmlns:a16="http://schemas.microsoft.com/office/drawing/2014/main" id="{01055A63-570B-446F-5C2C-4D78E8D534C9}"/>
              </a:ext>
            </a:extLst>
          </p:cNvPr>
          <p:cNvGraphicFramePr>
            <a:graphicFrameLocks noGrp="1"/>
          </p:cNvGraphicFramePr>
          <p:nvPr/>
        </p:nvGraphicFramePr>
        <p:xfrm>
          <a:off x="3555191" y="2060366"/>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9393">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153217"/>
                  </a:ext>
                </a:extLst>
              </a:tr>
            </a:tbl>
          </a:graphicData>
        </a:graphic>
      </p:graphicFrame>
      <p:grpSp>
        <p:nvGrpSpPr>
          <p:cNvPr id="52" name="グループ化 51">
            <a:extLst>
              <a:ext uri="{FF2B5EF4-FFF2-40B4-BE49-F238E27FC236}">
                <a16:creationId xmlns:a16="http://schemas.microsoft.com/office/drawing/2014/main" id="{1BEC8718-87A4-DD2C-9B00-864E48D79603}"/>
              </a:ext>
            </a:extLst>
          </p:cNvPr>
          <p:cNvGrpSpPr/>
          <p:nvPr/>
        </p:nvGrpSpPr>
        <p:grpSpPr>
          <a:xfrm>
            <a:off x="1986206" y="4309035"/>
            <a:ext cx="1294501" cy="1443813"/>
            <a:chOff x="1777634" y="2095844"/>
            <a:chExt cx="1294501" cy="1443813"/>
          </a:xfrm>
        </p:grpSpPr>
        <p:sp>
          <p:nvSpPr>
            <p:cNvPr id="53" name="テキスト ボックス 52">
              <a:extLst>
                <a:ext uri="{FF2B5EF4-FFF2-40B4-BE49-F238E27FC236}">
                  <a16:creationId xmlns:a16="http://schemas.microsoft.com/office/drawing/2014/main" id="{E5D8E75E-939F-7C11-17BB-3F81634E2AF1}"/>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54" name="直線コネクタ 53">
              <a:extLst>
                <a:ext uri="{FF2B5EF4-FFF2-40B4-BE49-F238E27FC236}">
                  <a16:creationId xmlns:a16="http://schemas.microsoft.com/office/drawing/2014/main" id="{6D8F6D18-3DDD-02A8-AD25-01777F520272}"/>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FF93843-9EE0-9488-040F-81EFF0A3F5D3}"/>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6" name="矢印: 上向き折線 55">
              <a:extLst>
                <a:ext uri="{FF2B5EF4-FFF2-40B4-BE49-F238E27FC236}">
                  <a16:creationId xmlns:a16="http://schemas.microsoft.com/office/drawing/2014/main" id="{768EBA9A-0C73-A31D-828D-B9F6EE7D1BD7}"/>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04811F84-0FE2-84E3-5A7C-C54ABAF2C93E}"/>
              </a:ext>
            </a:extLst>
          </p:cNvPr>
          <p:cNvGrpSpPr/>
          <p:nvPr/>
        </p:nvGrpSpPr>
        <p:grpSpPr>
          <a:xfrm>
            <a:off x="5426297" y="2088483"/>
            <a:ext cx="1294501" cy="1443813"/>
            <a:chOff x="1777634" y="2095844"/>
            <a:chExt cx="1294501" cy="1443813"/>
          </a:xfrm>
        </p:grpSpPr>
        <p:sp>
          <p:nvSpPr>
            <p:cNvPr id="58" name="テキスト ボックス 57">
              <a:extLst>
                <a:ext uri="{FF2B5EF4-FFF2-40B4-BE49-F238E27FC236}">
                  <a16:creationId xmlns:a16="http://schemas.microsoft.com/office/drawing/2014/main" id="{99705FE2-C06B-FE16-7744-C93DD20B427A}"/>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59" name="直線コネクタ 58">
              <a:extLst>
                <a:ext uri="{FF2B5EF4-FFF2-40B4-BE49-F238E27FC236}">
                  <a16:creationId xmlns:a16="http://schemas.microsoft.com/office/drawing/2014/main" id="{A175ACE9-8EB3-ED03-8797-BFA052AFF8B8}"/>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BECDA52-699C-266A-063C-9EC24E57F5FD}"/>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1" name="矢印: 上向き折線 60">
              <a:extLst>
                <a:ext uri="{FF2B5EF4-FFF2-40B4-BE49-F238E27FC236}">
                  <a16:creationId xmlns:a16="http://schemas.microsoft.com/office/drawing/2014/main" id="{CB3F3403-0E4E-B4D0-8A4B-50AF2A3DB3AB}"/>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C281DBCD-02B4-2E4F-862F-4BDF011D53B5}"/>
              </a:ext>
            </a:extLst>
          </p:cNvPr>
          <p:cNvGrpSpPr/>
          <p:nvPr/>
        </p:nvGrpSpPr>
        <p:grpSpPr>
          <a:xfrm>
            <a:off x="5426296" y="4309035"/>
            <a:ext cx="1294501" cy="1443813"/>
            <a:chOff x="1777634" y="2095844"/>
            <a:chExt cx="1294501" cy="1443813"/>
          </a:xfrm>
        </p:grpSpPr>
        <p:sp>
          <p:nvSpPr>
            <p:cNvPr id="63" name="テキスト ボックス 62">
              <a:extLst>
                <a:ext uri="{FF2B5EF4-FFF2-40B4-BE49-F238E27FC236}">
                  <a16:creationId xmlns:a16="http://schemas.microsoft.com/office/drawing/2014/main" id="{E7A2D962-5B82-BC26-6925-32347EDF8A5D}"/>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64" name="直線コネクタ 63">
              <a:extLst>
                <a:ext uri="{FF2B5EF4-FFF2-40B4-BE49-F238E27FC236}">
                  <a16:creationId xmlns:a16="http://schemas.microsoft.com/office/drawing/2014/main" id="{DBFC65EA-A1E9-C0B1-15C5-A308AC862587}"/>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00A5FE5-78E9-50F0-654E-EBDA965C3AF3}"/>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6" name="矢印: 上向き折線 65">
              <a:extLst>
                <a:ext uri="{FF2B5EF4-FFF2-40B4-BE49-F238E27FC236}">
                  <a16:creationId xmlns:a16="http://schemas.microsoft.com/office/drawing/2014/main" id="{2B8C1064-6FCA-F63B-B655-58FA74FBDB42}"/>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67" name="表 16">
            <a:extLst>
              <a:ext uri="{FF2B5EF4-FFF2-40B4-BE49-F238E27FC236}">
                <a16:creationId xmlns:a16="http://schemas.microsoft.com/office/drawing/2014/main" id="{9233D888-1DA3-C309-7553-2457F2B4A47F}"/>
              </a:ext>
            </a:extLst>
          </p:cNvPr>
          <p:cNvGraphicFramePr>
            <a:graphicFrameLocks noGrp="1"/>
          </p:cNvGraphicFramePr>
          <p:nvPr/>
        </p:nvGraphicFramePr>
        <p:xfrm>
          <a:off x="3563443" y="4284770"/>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227259"/>
                  </a:ext>
                </a:extLst>
              </a:tr>
            </a:tbl>
          </a:graphicData>
        </a:graphic>
      </p:graphicFrame>
      <p:graphicFrame>
        <p:nvGraphicFramePr>
          <p:cNvPr id="68" name="表 16">
            <a:extLst>
              <a:ext uri="{FF2B5EF4-FFF2-40B4-BE49-F238E27FC236}">
                <a16:creationId xmlns:a16="http://schemas.microsoft.com/office/drawing/2014/main" id="{AAD95F9D-DAA1-6724-89A0-753E1BE5FDBD}"/>
              </a:ext>
            </a:extLst>
          </p:cNvPr>
          <p:cNvGraphicFramePr>
            <a:graphicFrameLocks noGrp="1"/>
          </p:cNvGraphicFramePr>
          <p:nvPr/>
        </p:nvGraphicFramePr>
        <p:xfrm>
          <a:off x="6952821" y="2069333"/>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36797"/>
                  </a:ext>
                </a:extLst>
              </a:tr>
            </a:tbl>
          </a:graphicData>
        </a:graphic>
      </p:graphicFrame>
      <p:graphicFrame>
        <p:nvGraphicFramePr>
          <p:cNvPr id="69" name="表 16">
            <a:extLst>
              <a:ext uri="{FF2B5EF4-FFF2-40B4-BE49-F238E27FC236}">
                <a16:creationId xmlns:a16="http://schemas.microsoft.com/office/drawing/2014/main" id="{F5CDB6C5-AE20-90B8-C833-20C983407DD9}"/>
              </a:ext>
            </a:extLst>
          </p:cNvPr>
          <p:cNvGraphicFramePr>
            <a:graphicFrameLocks noGrp="1"/>
          </p:cNvGraphicFramePr>
          <p:nvPr/>
        </p:nvGraphicFramePr>
        <p:xfrm>
          <a:off x="6943860" y="4301533"/>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130903"/>
                  </a:ext>
                </a:extLst>
              </a:tr>
            </a:tbl>
          </a:graphicData>
        </a:graphic>
      </p:graphicFrame>
      <p:sp>
        <p:nvSpPr>
          <p:cNvPr id="70" name="テキスト ボックス 69">
            <a:extLst>
              <a:ext uri="{FF2B5EF4-FFF2-40B4-BE49-F238E27FC236}">
                <a16:creationId xmlns:a16="http://schemas.microsoft.com/office/drawing/2014/main" id="{4292C349-023C-5822-0A16-0EE0F09E0FBC}"/>
              </a:ext>
            </a:extLst>
          </p:cNvPr>
          <p:cNvSpPr txBox="1"/>
          <p:nvPr/>
        </p:nvSpPr>
        <p:spPr>
          <a:xfrm>
            <a:off x="8171676" y="2289545"/>
            <a:ext cx="1011494" cy="1015663"/>
          </a:xfrm>
          <a:prstGeom prst="rect">
            <a:avLst/>
          </a:prstGeom>
          <a:noFill/>
        </p:spPr>
        <p:txBody>
          <a:bodyPr wrap="square" rtlCol="0">
            <a:spAutoFit/>
          </a:bodyPr>
          <a:lstStyle/>
          <a:p>
            <a:r>
              <a:rPr kumimoji="1" lang="ja-JP" altLang="en-US" sz="60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p>
        </p:txBody>
      </p:sp>
      <p:sp>
        <p:nvSpPr>
          <p:cNvPr id="71" name="テキスト ボックス 70">
            <a:extLst>
              <a:ext uri="{FF2B5EF4-FFF2-40B4-BE49-F238E27FC236}">
                <a16:creationId xmlns:a16="http://schemas.microsoft.com/office/drawing/2014/main" id="{5B6E81E8-95AD-4334-39AB-85EEF3715BB2}"/>
              </a:ext>
            </a:extLst>
          </p:cNvPr>
          <p:cNvSpPr txBox="1"/>
          <p:nvPr/>
        </p:nvSpPr>
        <p:spPr>
          <a:xfrm>
            <a:off x="8167740" y="4536863"/>
            <a:ext cx="1011494" cy="1015663"/>
          </a:xfrm>
          <a:prstGeom prst="rect">
            <a:avLst/>
          </a:prstGeom>
          <a:noFill/>
        </p:spPr>
        <p:txBody>
          <a:bodyPr wrap="square" rtlCol="0">
            <a:spAutoFit/>
          </a:bodyPr>
          <a:lstStyle/>
          <a:p>
            <a:r>
              <a:rPr kumimoji="1" lang="ja-JP" altLang="en-US" sz="60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p>
        </p:txBody>
      </p:sp>
      <p:sp>
        <p:nvSpPr>
          <p:cNvPr id="72" name="テキスト ボックス 71">
            <a:extLst>
              <a:ext uri="{FF2B5EF4-FFF2-40B4-BE49-F238E27FC236}">
                <a16:creationId xmlns:a16="http://schemas.microsoft.com/office/drawing/2014/main" id="{B9907948-0046-ADC2-A44E-8A7F0C9BCF02}"/>
              </a:ext>
            </a:extLst>
          </p:cNvPr>
          <p:cNvSpPr txBox="1"/>
          <p:nvPr/>
        </p:nvSpPr>
        <p:spPr>
          <a:xfrm>
            <a:off x="8192628" y="3006647"/>
            <a:ext cx="829581" cy="461665"/>
          </a:xfrm>
          <a:prstGeom prst="rect">
            <a:avLst/>
          </a:prstGeom>
          <a:noFill/>
        </p:spPr>
        <p:txBody>
          <a:bodyPr wrap="square" rtlCol="0">
            <a:spAutoFit/>
          </a:bodyPr>
          <a:lstStyle/>
          <a:p>
            <a:r>
              <a:rPr lang="en-US" altLang="ja-JP"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sum</a:t>
            </a:r>
            <a:endParaRPr kumimoji="1"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73" name="テキスト ボックス 72">
            <a:extLst>
              <a:ext uri="{FF2B5EF4-FFF2-40B4-BE49-F238E27FC236}">
                <a16:creationId xmlns:a16="http://schemas.microsoft.com/office/drawing/2014/main" id="{CBD79DE7-2917-ED37-F980-D36D5CD5FB24}"/>
              </a:ext>
            </a:extLst>
          </p:cNvPr>
          <p:cNvSpPr txBox="1"/>
          <p:nvPr/>
        </p:nvSpPr>
        <p:spPr>
          <a:xfrm>
            <a:off x="8673487" y="1410469"/>
            <a:ext cx="3563697" cy="830997"/>
          </a:xfrm>
          <a:prstGeom prst="rect">
            <a:avLst/>
          </a:prstGeom>
          <a:noFill/>
        </p:spPr>
        <p:txBody>
          <a:bodyPr wrap="square" rtlCol="0">
            <a:spAutoFit/>
          </a:bodyPr>
          <a:lstStyle/>
          <a:p>
            <a:r>
              <a:rPr kumimoji="1" lang="en-US" altLang="ja-JP"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a:t>
            </a:r>
            <a:r>
              <a:rPr kumimoji="1"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　　　　　　　　</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p>
        </p:txBody>
      </p:sp>
      <p:sp>
        <p:nvSpPr>
          <p:cNvPr id="74" name="テキスト ボックス 73">
            <a:extLst>
              <a:ext uri="{FF2B5EF4-FFF2-40B4-BE49-F238E27FC236}">
                <a16:creationId xmlns:a16="http://schemas.microsoft.com/office/drawing/2014/main" id="{611B1FEE-1947-AAA6-2B2C-12B9DE78E748}"/>
              </a:ext>
            </a:extLst>
          </p:cNvPr>
          <p:cNvSpPr txBox="1"/>
          <p:nvPr/>
        </p:nvSpPr>
        <p:spPr>
          <a:xfrm>
            <a:off x="8638991" y="3753688"/>
            <a:ext cx="3598193" cy="830997"/>
          </a:xfrm>
          <a:prstGeom prst="rect">
            <a:avLst/>
          </a:prstGeom>
          <a:noFill/>
        </p:spPr>
        <p:txBody>
          <a:bodyPr wrap="square" rtlCol="0">
            <a:spAutoFit/>
          </a:bodyPr>
          <a:lstStyle/>
          <a:p>
            <a:r>
              <a:rPr lang="en-US" altLang="ja-JP"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a:t>
            </a:r>
            <a:r>
              <a:rPr kumimoji="1"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　　　　　　　　</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p>
        </p:txBody>
      </p:sp>
      <p:graphicFrame>
        <p:nvGraphicFramePr>
          <p:cNvPr id="75" name="表 16">
            <a:extLst>
              <a:ext uri="{FF2B5EF4-FFF2-40B4-BE49-F238E27FC236}">
                <a16:creationId xmlns:a16="http://schemas.microsoft.com/office/drawing/2014/main" id="{48C0BA2D-65FF-5374-9CB3-327F4F9EC7B1}"/>
              </a:ext>
            </a:extLst>
          </p:cNvPr>
          <p:cNvGraphicFramePr>
            <a:graphicFrameLocks noGrp="1"/>
          </p:cNvGraphicFramePr>
          <p:nvPr/>
        </p:nvGraphicFramePr>
        <p:xfrm>
          <a:off x="9955998" y="2239662"/>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938405"/>
                  </a:ext>
                </a:extLst>
              </a:tr>
            </a:tbl>
          </a:graphicData>
        </a:graphic>
      </p:graphicFrame>
      <p:graphicFrame>
        <p:nvGraphicFramePr>
          <p:cNvPr id="76" name="表 16">
            <a:extLst>
              <a:ext uri="{FF2B5EF4-FFF2-40B4-BE49-F238E27FC236}">
                <a16:creationId xmlns:a16="http://schemas.microsoft.com/office/drawing/2014/main" id="{FA7DB315-40FE-ADA6-8003-B489C08F53D0}"/>
              </a:ext>
            </a:extLst>
          </p:cNvPr>
          <p:cNvGraphicFramePr>
            <a:graphicFrameLocks noGrp="1"/>
          </p:cNvGraphicFramePr>
          <p:nvPr/>
        </p:nvGraphicFramePr>
        <p:xfrm>
          <a:off x="9964966" y="4687019"/>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059355"/>
                  </a:ext>
                </a:extLst>
              </a:tr>
            </a:tbl>
          </a:graphicData>
        </a:graphic>
      </p:graphicFrame>
      <p:sp>
        <p:nvSpPr>
          <p:cNvPr id="77" name="テキスト ボックス 76">
            <a:extLst>
              <a:ext uri="{FF2B5EF4-FFF2-40B4-BE49-F238E27FC236}">
                <a16:creationId xmlns:a16="http://schemas.microsoft.com/office/drawing/2014/main" id="{BC6B9FB1-8FE0-88B1-FFAA-96804861A5DA}"/>
              </a:ext>
            </a:extLst>
          </p:cNvPr>
          <p:cNvSpPr txBox="1"/>
          <p:nvPr/>
        </p:nvSpPr>
        <p:spPr>
          <a:xfrm>
            <a:off x="8203165" y="5241554"/>
            <a:ext cx="1054889" cy="461665"/>
          </a:xfrm>
          <a:prstGeom prst="rect">
            <a:avLst/>
          </a:prstGeom>
          <a:noFill/>
        </p:spPr>
        <p:txBody>
          <a:bodyPr wrap="square" rtlCol="0">
            <a:spAutoFit/>
          </a:bodyPr>
          <a:lstStyle/>
          <a:p>
            <a:r>
              <a:rPr lang="en-US" altLang="ja-JP"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sum</a:t>
            </a:r>
            <a:endParaRPr kumimoji="1"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78" name="テキスト ボックス 77">
            <a:extLst>
              <a:ext uri="{FF2B5EF4-FFF2-40B4-BE49-F238E27FC236}">
                <a16:creationId xmlns:a16="http://schemas.microsoft.com/office/drawing/2014/main" id="{E7477CF3-1743-A627-25C8-4D454D6D63F9}"/>
              </a:ext>
            </a:extLst>
          </p:cNvPr>
          <p:cNvSpPr txBox="1"/>
          <p:nvPr/>
        </p:nvSpPr>
        <p:spPr>
          <a:xfrm>
            <a:off x="2864374" y="1596807"/>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0" name="テキスト ボックス 79">
            <a:extLst>
              <a:ext uri="{FF2B5EF4-FFF2-40B4-BE49-F238E27FC236}">
                <a16:creationId xmlns:a16="http://schemas.microsoft.com/office/drawing/2014/main" id="{0097018A-8529-217D-F241-C4128A4BC8EF}"/>
              </a:ext>
            </a:extLst>
          </p:cNvPr>
          <p:cNvSpPr txBox="1"/>
          <p:nvPr/>
        </p:nvSpPr>
        <p:spPr>
          <a:xfrm>
            <a:off x="2870186" y="3829168"/>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5" name="テキスト ボックス 84">
            <a:extLst>
              <a:ext uri="{FF2B5EF4-FFF2-40B4-BE49-F238E27FC236}">
                <a16:creationId xmlns:a16="http://schemas.microsoft.com/office/drawing/2014/main" id="{62859F4A-7E0F-00FA-80A3-93187CECA220}"/>
              </a:ext>
            </a:extLst>
          </p:cNvPr>
          <p:cNvSpPr txBox="1"/>
          <p:nvPr/>
        </p:nvSpPr>
        <p:spPr>
          <a:xfrm>
            <a:off x="6144990" y="1585580"/>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7" name="テキスト ボックス 86">
            <a:extLst>
              <a:ext uri="{FF2B5EF4-FFF2-40B4-BE49-F238E27FC236}">
                <a16:creationId xmlns:a16="http://schemas.microsoft.com/office/drawing/2014/main" id="{20CFB140-C93B-1794-4A33-12D3EBD8D3B4}"/>
              </a:ext>
            </a:extLst>
          </p:cNvPr>
          <p:cNvSpPr txBox="1"/>
          <p:nvPr/>
        </p:nvSpPr>
        <p:spPr>
          <a:xfrm>
            <a:off x="6154198" y="3838621"/>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7" name="四角形: 角を丸くする 6">
            <a:extLst>
              <a:ext uri="{FF2B5EF4-FFF2-40B4-BE49-F238E27FC236}">
                <a16:creationId xmlns:a16="http://schemas.microsoft.com/office/drawing/2014/main" id="{7F7B97B0-D5DD-961B-6B2A-9C46E7B8FF8D}"/>
              </a:ext>
            </a:extLst>
          </p:cNvPr>
          <p:cNvSpPr/>
          <p:nvPr/>
        </p:nvSpPr>
        <p:spPr>
          <a:xfrm>
            <a:off x="1755402" y="1563467"/>
            <a:ext cx="6327381" cy="2179431"/>
          </a:xfrm>
          <a:prstGeom prst="roundRect">
            <a:avLst/>
          </a:prstGeom>
          <a:noFill/>
          <a:ln>
            <a:solidFill>
              <a:srgbClr val="D45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9F39E0A6-021D-018B-977F-C67CAEA2F8E9}"/>
              </a:ext>
            </a:extLst>
          </p:cNvPr>
          <p:cNvSpPr/>
          <p:nvPr/>
        </p:nvSpPr>
        <p:spPr>
          <a:xfrm>
            <a:off x="1764370" y="3759816"/>
            <a:ext cx="6327381" cy="2179431"/>
          </a:xfrm>
          <a:prstGeom prst="roundRect">
            <a:avLst/>
          </a:prstGeom>
          <a:noFill/>
          <a:ln>
            <a:solidFill>
              <a:srgbClr val="D45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29C68E9-77B0-6824-9B47-C5001B86D101}"/>
              </a:ext>
            </a:extLst>
          </p:cNvPr>
          <p:cNvSpPr txBox="1"/>
          <p:nvPr/>
        </p:nvSpPr>
        <p:spPr>
          <a:xfrm>
            <a:off x="2994202" y="2626662"/>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4" name="テキスト ボックス 13">
            <a:extLst>
              <a:ext uri="{FF2B5EF4-FFF2-40B4-BE49-F238E27FC236}">
                <a16:creationId xmlns:a16="http://schemas.microsoft.com/office/drawing/2014/main" id="{5A458AB5-80AB-DA20-85D5-19BA44059F74}"/>
              </a:ext>
            </a:extLst>
          </p:cNvPr>
          <p:cNvSpPr txBox="1"/>
          <p:nvPr/>
        </p:nvSpPr>
        <p:spPr>
          <a:xfrm>
            <a:off x="2985238" y="4840951"/>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5" name="テキスト ボックス 14">
            <a:extLst>
              <a:ext uri="{FF2B5EF4-FFF2-40B4-BE49-F238E27FC236}">
                <a16:creationId xmlns:a16="http://schemas.microsoft.com/office/drawing/2014/main" id="{147AE2A4-0A0B-A7C0-8BDD-DF850176C426}"/>
              </a:ext>
            </a:extLst>
          </p:cNvPr>
          <p:cNvSpPr txBox="1"/>
          <p:nvPr/>
        </p:nvSpPr>
        <p:spPr>
          <a:xfrm>
            <a:off x="6420986" y="2619421"/>
            <a:ext cx="537882"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6" name="テキスト ボックス 15">
            <a:extLst>
              <a:ext uri="{FF2B5EF4-FFF2-40B4-BE49-F238E27FC236}">
                <a16:creationId xmlns:a16="http://schemas.microsoft.com/office/drawing/2014/main" id="{FD000021-FA10-E3E5-766F-A65CEDC4959F}"/>
              </a:ext>
            </a:extLst>
          </p:cNvPr>
          <p:cNvSpPr txBox="1"/>
          <p:nvPr/>
        </p:nvSpPr>
        <p:spPr>
          <a:xfrm>
            <a:off x="6412023" y="4851629"/>
            <a:ext cx="537882"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4" name="テキスト ボックス 3">
            <a:extLst>
              <a:ext uri="{FF2B5EF4-FFF2-40B4-BE49-F238E27FC236}">
                <a16:creationId xmlns:a16="http://schemas.microsoft.com/office/drawing/2014/main" id="{54E951F7-02A6-C691-42D5-BF94ED9EC6CC}"/>
              </a:ext>
            </a:extLst>
          </p:cNvPr>
          <p:cNvSpPr txBox="1"/>
          <p:nvPr/>
        </p:nvSpPr>
        <p:spPr>
          <a:xfrm>
            <a:off x="1885208" y="1583114"/>
            <a:ext cx="1125914" cy="461665"/>
          </a:xfrm>
          <a:prstGeom prst="rect">
            <a:avLst/>
          </a:prstGeom>
          <a:noFill/>
          <a:ln>
            <a:noFill/>
          </a:ln>
        </p:spPr>
        <p:txBody>
          <a:bodyPr wrap="square" rtlCol="0">
            <a:spAutoFit/>
          </a:bodyPr>
          <a:lstStyle/>
          <a:p>
            <a:r>
              <a:rPr kumimoji="1"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12" name="テキスト ボックス 11">
            <a:extLst>
              <a:ext uri="{FF2B5EF4-FFF2-40B4-BE49-F238E27FC236}">
                <a16:creationId xmlns:a16="http://schemas.microsoft.com/office/drawing/2014/main" id="{24A710D4-D05B-1DB5-520C-38B7F199293A}"/>
              </a:ext>
            </a:extLst>
          </p:cNvPr>
          <p:cNvSpPr txBox="1"/>
          <p:nvPr/>
        </p:nvSpPr>
        <p:spPr>
          <a:xfrm>
            <a:off x="5310807" y="1563467"/>
            <a:ext cx="1125914" cy="461665"/>
          </a:xfrm>
          <a:prstGeom prst="rect">
            <a:avLst/>
          </a:prstGeom>
          <a:noFill/>
          <a:ln>
            <a:noFill/>
          </a:ln>
        </p:spPr>
        <p:txBody>
          <a:bodyPr wrap="square" rtlCol="0">
            <a:spAutoFit/>
          </a:bodyPr>
          <a:lstStyle/>
          <a:p>
            <a:r>
              <a:rPr kumimoji="1"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4</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17" name="乗算記号 16">
            <a:extLst>
              <a:ext uri="{FF2B5EF4-FFF2-40B4-BE49-F238E27FC236}">
                <a16:creationId xmlns:a16="http://schemas.microsoft.com/office/drawing/2014/main" id="{B4DEB092-5B84-FDBC-6597-9FB2F42C0D0B}"/>
              </a:ext>
            </a:extLst>
          </p:cNvPr>
          <p:cNvSpPr/>
          <p:nvPr/>
        </p:nvSpPr>
        <p:spPr>
          <a:xfrm>
            <a:off x="2632332" y="1639650"/>
            <a:ext cx="286898" cy="285339"/>
          </a:xfrm>
          <a:prstGeom prst="mathMultiply">
            <a:avLst>
              <a:gd name="adj1" fmla="val 4045"/>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8" name="乗算記号 17">
            <a:extLst>
              <a:ext uri="{FF2B5EF4-FFF2-40B4-BE49-F238E27FC236}">
                <a16:creationId xmlns:a16="http://schemas.microsoft.com/office/drawing/2014/main" id="{505D0225-49EF-79CE-228A-8B0BADD86F3D}"/>
              </a:ext>
            </a:extLst>
          </p:cNvPr>
          <p:cNvSpPr/>
          <p:nvPr/>
        </p:nvSpPr>
        <p:spPr>
          <a:xfrm>
            <a:off x="5912948" y="1628423"/>
            <a:ext cx="286898" cy="285339"/>
          </a:xfrm>
          <a:prstGeom prst="mathMultiply">
            <a:avLst>
              <a:gd name="adj1" fmla="val 4045"/>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9" name="テキスト ボックス 18">
            <a:extLst>
              <a:ext uri="{FF2B5EF4-FFF2-40B4-BE49-F238E27FC236}">
                <a16:creationId xmlns:a16="http://schemas.microsoft.com/office/drawing/2014/main" id="{E9AC73C7-FA86-BCB6-1786-34513E532BEC}"/>
              </a:ext>
            </a:extLst>
          </p:cNvPr>
          <p:cNvSpPr txBox="1"/>
          <p:nvPr/>
        </p:nvSpPr>
        <p:spPr>
          <a:xfrm>
            <a:off x="1885208" y="3803353"/>
            <a:ext cx="1125914" cy="461665"/>
          </a:xfrm>
          <a:prstGeom prst="rect">
            <a:avLst/>
          </a:prstGeom>
          <a:noFill/>
          <a:ln>
            <a:noFill/>
          </a:ln>
        </p:spPr>
        <p:txBody>
          <a:bodyPr wrap="square" rtlCol="0">
            <a:spAutoFit/>
          </a:bodyPr>
          <a:lstStyle/>
          <a:p>
            <a:r>
              <a:rPr kumimoji="1"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6</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20" name="テキスト ボックス 19">
            <a:extLst>
              <a:ext uri="{FF2B5EF4-FFF2-40B4-BE49-F238E27FC236}">
                <a16:creationId xmlns:a16="http://schemas.microsoft.com/office/drawing/2014/main" id="{FBC796F6-252B-4FBA-2980-D293627507D0}"/>
              </a:ext>
            </a:extLst>
          </p:cNvPr>
          <p:cNvSpPr txBox="1"/>
          <p:nvPr/>
        </p:nvSpPr>
        <p:spPr>
          <a:xfrm>
            <a:off x="5302395" y="3816189"/>
            <a:ext cx="1125914" cy="461665"/>
          </a:xfrm>
          <a:prstGeom prst="rect">
            <a:avLst/>
          </a:prstGeom>
          <a:noFill/>
          <a:ln>
            <a:noFill/>
          </a:ln>
        </p:spPr>
        <p:txBody>
          <a:bodyPr wrap="square" rtlCol="0">
            <a:spAutoFit/>
          </a:bodyPr>
          <a:lstStyle/>
          <a:p>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20</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秒</a:t>
            </a:r>
          </a:p>
        </p:txBody>
      </p:sp>
      <p:sp>
        <p:nvSpPr>
          <p:cNvPr id="23" name="乗算記号 22">
            <a:extLst>
              <a:ext uri="{FF2B5EF4-FFF2-40B4-BE49-F238E27FC236}">
                <a16:creationId xmlns:a16="http://schemas.microsoft.com/office/drawing/2014/main" id="{96C81E9F-5D6A-A744-F882-86ADA9A327C3}"/>
              </a:ext>
            </a:extLst>
          </p:cNvPr>
          <p:cNvSpPr/>
          <p:nvPr/>
        </p:nvSpPr>
        <p:spPr>
          <a:xfrm>
            <a:off x="2636056" y="3856268"/>
            <a:ext cx="286898" cy="285339"/>
          </a:xfrm>
          <a:prstGeom prst="mathMultiply">
            <a:avLst>
              <a:gd name="adj1" fmla="val 4045"/>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24" name="乗算記号 23">
            <a:extLst>
              <a:ext uri="{FF2B5EF4-FFF2-40B4-BE49-F238E27FC236}">
                <a16:creationId xmlns:a16="http://schemas.microsoft.com/office/drawing/2014/main" id="{9F736798-44C2-68C6-ED2B-69AB47CDC597}"/>
              </a:ext>
            </a:extLst>
          </p:cNvPr>
          <p:cNvSpPr/>
          <p:nvPr/>
        </p:nvSpPr>
        <p:spPr>
          <a:xfrm>
            <a:off x="5992586" y="3864491"/>
            <a:ext cx="286898" cy="285339"/>
          </a:xfrm>
          <a:prstGeom prst="mathMultiply">
            <a:avLst>
              <a:gd name="adj1" fmla="val 4045"/>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26" name="コンテンツ プレースホルダー 2">
            <a:extLst>
              <a:ext uri="{FF2B5EF4-FFF2-40B4-BE49-F238E27FC236}">
                <a16:creationId xmlns:a16="http://schemas.microsoft.com/office/drawing/2014/main" id="{A0828B35-A4F3-28B2-4AC0-441882F3C259}"/>
              </a:ext>
            </a:extLst>
          </p:cNvPr>
          <p:cNvSpPr txBox="1">
            <a:spLocks/>
          </p:cNvSpPr>
          <p:nvPr/>
        </p:nvSpPr>
        <p:spPr>
          <a:xfrm>
            <a:off x="354176" y="6054437"/>
            <a:ext cx="11404441" cy="6954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回の閲覧時間が</a:t>
            </a:r>
            <a:r>
              <a:rPr lang="en-US" altLang="ja-JP" sz="2600" u="sng"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a:t>
            </a:r>
            <a:r>
              <a:rPr lang="ja-JP" altLang="en-US" sz="2600" u="sng"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分</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より長いページは放置されたものとして省く</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Tree>
    <p:extLst>
      <p:ext uri="{BB962C8B-B14F-4D97-AF65-F5344CB8AC3E}">
        <p14:creationId xmlns:p14="http://schemas.microsoft.com/office/powerpoint/2010/main" val="319992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7" grpId="0"/>
      <p:bldP spid="7" grpId="0" animBg="1"/>
      <p:bldP spid="11" grpId="0" animBg="1"/>
      <p:bldP spid="17" grpId="0" animBg="1"/>
      <p:bldP spid="18" grpId="0" animBg="1"/>
      <p:bldP spid="23" grpId="0" animBg="1"/>
      <p:bldP spid="24"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評価</a:t>
            </a:r>
            <a:endPar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574618"/>
            <a:ext cx="11221528" cy="5329121"/>
          </a:xfrm>
        </p:spPr>
        <p:txBody>
          <a:bodyPr>
            <a:normAutofit/>
          </a:bodyPr>
          <a:lstStyle/>
          <a:p>
            <a:pPr marL="0" indent="0">
              <a:lnSpc>
                <a:spcPct val="12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ベースライン</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と</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閲覧コンテンツベクトルのみ</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と</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提案手法で予測結果を比較</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lvl="1">
              <a:lnSpc>
                <a:spcPct val="125000"/>
              </a:lnSpc>
            </a:pPr>
            <a:r>
              <a:rPr lang="en-US" altLang="ja-JP" sz="2600" dirty="0" err="1">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LightGBM</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を使用してスコア予測</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lvl="1">
              <a:lnSpc>
                <a:spcPct val="125000"/>
              </a:lnSpc>
            </a:pP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5-fold</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の交差検証で</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RMSE</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を計算、評価</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lvl="1">
              <a:lnSpc>
                <a:spcPct val="125000"/>
              </a:lnSpc>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小テスト</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8</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回分点数予測</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lvl="1">
              <a:lnSpc>
                <a:spcPct val="125000"/>
              </a:lnSpc>
            </a:pP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点満点</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6DEA8DB-FA50-6380-16D2-886B6DE234FA}"/>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4E907E5-87C9-8287-99B9-38676444B79D}"/>
              </a:ext>
            </a:extLst>
          </p:cNvPr>
          <p:cNvSpPr txBox="1"/>
          <p:nvPr/>
        </p:nvSpPr>
        <p:spPr>
          <a:xfrm>
            <a:off x="10742269" y="6457017"/>
            <a:ext cx="612883"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a:t>
            </a:r>
            <a:r>
              <a:rPr lang="en-US" altLang="ja-JP" sz="2400" dirty="0">
                <a:solidFill>
                  <a:srgbClr val="2E9EAC"/>
                </a:solidFill>
                <a:latin typeface="メイリオ" panose="020B0604030504040204" pitchFamily="50" charset="-128"/>
                <a:ea typeface="メイリオ" panose="020B0604030504040204" pitchFamily="50" charset="-128"/>
              </a:rPr>
              <a:t>1</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cxnSp>
        <p:nvCxnSpPr>
          <p:cNvPr id="9" name="直線コネクタ 8">
            <a:extLst>
              <a:ext uri="{FF2B5EF4-FFF2-40B4-BE49-F238E27FC236}">
                <a16:creationId xmlns:a16="http://schemas.microsoft.com/office/drawing/2014/main" id="{858BC632-2E94-9002-6BAB-EE4600324215}"/>
              </a:ext>
            </a:extLst>
          </p:cNvPr>
          <p:cNvCxnSpPr>
            <a:cxnSpLocks/>
          </p:cNvCxnSpPr>
          <p:nvPr/>
        </p:nvCxnSpPr>
        <p:spPr>
          <a:xfrm>
            <a:off x="907212" y="2075827"/>
            <a:ext cx="10876471" cy="0"/>
          </a:xfrm>
          <a:prstGeom prst="line">
            <a:avLst/>
          </a:prstGeom>
          <a:ln w="12700">
            <a:solidFill>
              <a:srgbClr val="5FD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97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6"/>
            <a:ext cx="10515600" cy="1325563"/>
          </a:xfrm>
        </p:spPr>
        <p:txBody>
          <a:bodyPr/>
          <a:lstStyle/>
          <a:p>
            <a:r>
              <a:rPr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結果</a:t>
            </a:r>
            <a:endPar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19A2C012-18EE-90FE-3F23-D01E1425EA08}"/>
              </a:ext>
            </a:extLst>
          </p:cNvPr>
          <p:cNvSpPr>
            <a:spLocks noGrp="1"/>
          </p:cNvSpPr>
          <p:nvPr>
            <p:ph idx="1"/>
          </p:nvPr>
        </p:nvSpPr>
        <p:spPr>
          <a:xfrm>
            <a:off x="679194" y="4922691"/>
            <a:ext cx="4757062" cy="1558393"/>
          </a:xfrm>
        </p:spPr>
        <p:txBody>
          <a:bodyPr>
            <a:normAutofit/>
          </a:bodyPr>
          <a:lstStyle/>
          <a:p>
            <a:pPr marL="0" indent="0">
              <a:lnSpc>
                <a:spcPct val="100000"/>
              </a:lnSpc>
              <a:buNone/>
            </a:pPr>
            <a:r>
              <a:rPr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時間別に比較</a:t>
            </a:r>
            <a:endParaRPr lang="en-US" altLang="ja-JP"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00000"/>
              </a:lnSpc>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講義時間内＋前後</a:t>
            </a:r>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時間</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講義時間内＋講義時間外全て</a:t>
            </a:r>
            <a:endParaRPr lang="en-US" altLang="ja-JP" sz="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31" name="正方形/長方形 30">
            <a:extLst>
              <a:ext uri="{FF2B5EF4-FFF2-40B4-BE49-F238E27FC236}">
                <a16:creationId xmlns:a16="http://schemas.microsoft.com/office/drawing/2014/main" id="{534890E9-4E38-1BAD-3AE3-60DB81485568}"/>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44C37F3-9AAC-E6ED-2B4A-A137280D0AB8}"/>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グラフ 10">
            <a:extLst>
              <a:ext uri="{FF2B5EF4-FFF2-40B4-BE49-F238E27FC236}">
                <a16:creationId xmlns:a16="http://schemas.microsoft.com/office/drawing/2014/main" id="{4A3F615F-1451-E533-1608-2B5A988D0B5E}"/>
              </a:ext>
            </a:extLst>
          </p:cNvPr>
          <p:cNvGraphicFramePr>
            <a:graphicFrameLocks/>
          </p:cNvGraphicFramePr>
          <p:nvPr/>
        </p:nvGraphicFramePr>
        <p:xfrm>
          <a:off x="5490043" y="874231"/>
          <a:ext cx="6724909" cy="3692991"/>
        </p:xfrm>
        <a:graphic>
          <a:graphicData uri="http://schemas.openxmlformats.org/drawingml/2006/chart">
            <c:chart xmlns:c="http://schemas.openxmlformats.org/drawingml/2006/chart" xmlns:r="http://schemas.openxmlformats.org/officeDocument/2006/relationships" r:id="rId3"/>
          </a:graphicData>
        </a:graphic>
      </p:graphicFrame>
      <p:sp>
        <p:nvSpPr>
          <p:cNvPr id="29" name="コンテンツ プレースホルダー 2">
            <a:extLst>
              <a:ext uri="{FF2B5EF4-FFF2-40B4-BE49-F238E27FC236}">
                <a16:creationId xmlns:a16="http://schemas.microsoft.com/office/drawing/2014/main" id="{8510A4A1-2FC9-8DD0-350E-4C4280784A9C}"/>
              </a:ext>
            </a:extLst>
          </p:cNvPr>
          <p:cNvSpPr txBox="1">
            <a:spLocks/>
          </p:cNvSpPr>
          <p:nvPr/>
        </p:nvSpPr>
        <p:spPr>
          <a:xfrm>
            <a:off x="6549511" y="653584"/>
            <a:ext cx="5134124" cy="5828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小テストごとに求めた</a:t>
            </a:r>
            <a:r>
              <a:rPr lang="en-US" altLang="ja-JP"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RMSE</a:t>
            </a:r>
            <a:r>
              <a:rPr lang="ja-JP" altLang="en-US"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の平均（</a:t>
            </a:r>
            <a:r>
              <a:rPr lang="en-US" altLang="ja-JP"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a:t>
            </a:r>
            <a:r>
              <a:rPr lang="ja-JP" altLang="en-US"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点満点）</a:t>
            </a:r>
          </a:p>
        </p:txBody>
      </p:sp>
      <p:sp>
        <p:nvSpPr>
          <p:cNvPr id="28" name="コンテンツ プレースホルダー 2">
            <a:extLst>
              <a:ext uri="{FF2B5EF4-FFF2-40B4-BE49-F238E27FC236}">
                <a16:creationId xmlns:a16="http://schemas.microsoft.com/office/drawing/2014/main" id="{D90D2CDD-9020-A11F-CC20-9D28B42A555A}"/>
              </a:ext>
            </a:extLst>
          </p:cNvPr>
          <p:cNvSpPr txBox="1">
            <a:spLocks/>
          </p:cNvSpPr>
          <p:nvPr/>
        </p:nvSpPr>
        <p:spPr>
          <a:xfrm>
            <a:off x="7937672" y="1125453"/>
            <a:ext cx="1252084" cy="52710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0.941</a:t>
            </a:r>
            <a:endParaRPr lang="ja-JP" altLang="en-US"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cxnSp>
        <p:nvCxnSpPr>
          <p:cNvPr id="41" name="直線コネクタ 40">
            <a:extLst>
              <a:ext uri="{FF2B5EF4-FFF2-40B4-BE49-F238E27FC236}">
                <a16:creationId xmlns:a16="http://schemas.microsoft.com/office/drawing/2014/main" id="{03ADB8BA-1642-E0EE-EF28-C9A79BAF2A82}"/>
              </a:ext>
            </a:extLst>
          </p:cNvPr>
          <p:cNvCxnSpPr>
            <a:cxnSpLocks/>
          </p:cNvCxnSpPr>
          <p:nvPr/>
        </p:nvCxnSpPr>
        <p:spPr>
          <a:xfrm>
            <a:off x="9040511" y="1063765"/>
            <a:ext cx="0" cy="24862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コンテンツ プレースホルダー 2">
            <a:extLst>
              <a:ext uri="{FF2B5EF4-FFF2-40B4-BE49-F238E27FC236}">
                <a16:creationId xmlns:a16="http://schemas.microsoft.com/office/drawing/2014/main" id="{EC1B52CA-8426-0B49-8183-D03EE9961E25}"/>
              </a:ext>
            </a:extLst>
          </p:cNvPr>
          <p:cNvSpPr txBox="1">
            <a:spLocks/>
          </p:cNvSpPr>
          <p:nvPr/>
        </p:nvSpPr>
        <p:spPr>
          <a:xfrm>
            <a:off x="9507772" y="987520"/>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1.039</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4" name="コンテンツ プレースホルダー 2">
            <a:extLst>
              <a:ext uri="{FF2B5EF4-FFF2-40B4-BE49-F238E27FC236}">
                <a16:creationId xmlns:a16="http://schemas.microsoft.com/office/drawing/2014/main" id="{3C13912D-6DBB-EAC4-2DE8-49FB4A6F5081}"/>
              </a:ext>
            </a:extLst>
          </p:cNvPr>
          <p:cNvSpPr txBox="1">
            <a:spLocks/>
          </p:cNvSpPr>
          <p:nvPr/>
        </p:nvSpPr>
        <p:spPr>
          <a:xfrm>
            <a:off x="6485833" y="935457"/>
            <a:ext cx="1272625" cy="63632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1.076</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5" name="コンテンツ プレースホルダー 2">
            <a:extLst>
              <a:ext uri="{FF2B5EF4-FFF2-40B4-BE49-F238E27FC236}">
                <a16:creationId xmlns:a16="http://schemas.microsoft.com/office/drawing/2014/main" id="{71297310-917B-8B32-78AB-346E7E12E5F2}"/>
              </a:ext>
            </a:extLst>
          </p:cNvPr>
          <p:cNvSpPr txBox="1">
            <a:spLocks/>
          </p:cNvSpPr>
          <p:nvPr/>
        </p:nvSpPr>
        <p:spPr>
          <a:xfrm>
            <a:off x="10844088" y="1038532"/>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1.009</a:t>
            </a:r>
            <a:endParaRPr lang="ja-JP" altLang="en-US"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6" name="コンテンツ プレースホルダー 2">
            <a:extLst>
              <a:ext uri="{FF2B5EF4-FFF2-40B4-BE49-F238E27FC236}">
                <a16:creationId xmlns:a16="http://schemas.microsoft.com/office/drawing/2014/main" id="{C3AF7AC3-D32A-166E-247E-4803E19E9404}"/>
              </a:ext>
            </a:extLst>
          </p:cNvPr>
          <p:cNvSpPr txBox="1">
            <a:spLocks/>
          </p:cNvSpPr>
          <p:nvPr/>
        </p:nvSpPr>
        <p:spPr>
          <a:xfrm>
            <a:off x="10165901" y="1022702"/>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1.025</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7" name="コンテンツ プレースホルダー 2">
            <a:extLst>
              <a:ext uri="{FF2B5EF4-FFF2-40B4-BE49-F238E27FC236}">
                <a16:creationId xmlns:a16="http://schemas.microsoft.com/office/drawing/2014/main" id="{83863F0C-708E-9EC5-8195-8E7E05F3ABE2}"/>
              </a:ext>
            </a:extLst>
          </p:cNvPr>
          <p:cNvSpPr txBox="1">
            <a:spLocks/>
          </p:cNvSpPr>
          <p:nvPr/>
        </p:nvSpPr>
        <p:spPr>
          <a:xfrm>
            <a:off x="7243815" y="1046675"/>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0.945</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2" name="テキスト ボックス 11">
            <a:extLst>
              <a:ext uri="{FF2B5EF4-FFF2-40B4-BE49-F238E27FC236}">
                <a16:creationId xmlns:a16="http://schemas.microsoft.com/office/drawing/2014/main" id="{789353A7-5AF4-21B8-3B7F-153BA02CE725}"/>
              </a:ext>
            </a:extLst>
          </p:cNvPr>
          <p:cNvSpPr txBox="1"/>
          <p:nvPr/>
        </p:nvSpPr>
        <p:spPr>
          <a:xfrm rot="16200000">
            <a:off x="4724500" y="2175833"/>
            <a:ext cx="1423460"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RMSE</a:t>
            </a:r>
            <a:r>
              <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平均</a:t>
            </a:r>
            <a:endPar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9" name="コンテンツ プレースホルダー 2">
            <a:extLst>
              <a:ext uri="{FF2B5EF4-FFF2-40B4-BE49-F238E27FC236}">
                <a16:creationId xmlns:a16="http://schemas.microsoft.com/office/drawing/2014/main" id="{A78844F5-2DFD-2805-4F3D-124F06D34842}"/>
              </a:ext>
            </a:extLst>
          </p:cNvPr>
          <p:cNvSpPr txBox="1">
            <a:spLocks/>
          </p:cNvSpPr>
          <p:nvPr/>
        </p:nvSpPr>
        <p:spPr>
          <a:xfrm>
            <a:off x="633679" y="1470897"/>
            <a:ext cx="4638118" cy="36929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5-fold</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の交差検証で</a:t>
            </a:r>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RMSE</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を計算</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00000"/>
              </a:lnSpc>
              <a:buFont typeface="Arial" panose="020B0604020202020204" pitchFamily="34" charset="0"/>
              <a:buNone/>
            </a:pPr>
            <a:r>
              <a:rPr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手法別に比較</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00000"/>
              </a:lnSpc>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行動特徴ベクトルのみ 　 （ベースライン）</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閲覧コンテンツベクトルのみ</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行動特徴ベクトル　　　　　　　　　＆閲覧コンテンツベクトル</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grpSp>
        <p:nvGrpSpPr>
          <p:cNvPr id="16" name="グループ化 15">
            <a:extLst>
              <a:ext uri="{FF2B5EF4-FFF2-40B4-BE49-F238E27FC236}">
                <a16:creationId xmlns:a16="http://schemas.microsoft.com/office/drawing/2014/main" id="{475B0B49-DE30-3755-790E-6C3ACF67E316}"/>
              </a:ext>
            </a:extLst>
          </p:cNvPr>
          <p:cNvGrpSpPr/>
          <p:nvPr/>
        </p:nvGrpSpPr>
        <p:grpSpPr>
          <a:xfrm>
            <a:off x="5896057" y="4851691"/>
            <a:ext cx="5080337" cy="1325367"/>
            <a:chOff x="6244716" y="4868904"/>
            <a:chExt cx="5080337" cy="1325367"/>
          </a:xfrm>
        </p:grpSpPr>
        <p:sp>
          <p:nvSpPr>
            <p:cNvPr id="15" name="四角形: 角を丸くする 14">
              <a:extLst>
                <a:ext uri="{FF2B5EF4-FFF2-40B4-BE49-F238E27FC236}">
                  <a16:creationId xmlns:a16="http://schemas.microsoft.com/office/drawing/2014/main" id="{B6532D33-E26A-7882-B48F-8802AD9DD2B9}"/>
                </a:ext>
              </a:extLst>
            </p:cNvPr>
            <p:cNvSpPr/>
            <p:nvPr/>
          </p:nvSpPr>
          <p:spPr>
            <a:xfrm>
              <a:off x="6244716" y="4868904"/>
              <a:ext cx="5080337" cy="12817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コンテンツ プレースホルダー 2">
              <a:extLst>
                <a:ext uri="{FF2B5EF4-FFF2-40B4-BE49-F238E27FC236}">
                  <a16:creationId xmlns:a16="http://schemas.microsoft.com/office/drawing/2014/main" id="{6142BD20-EA9C-DAF1-BC81-958CE9A2F062}"/>
                </a:ext>
              </a:extLst>
            </p:cNvPr>
            <p:cNvSpPr txBox="1">
              <a:spLocks/>
            </p:cNvSpPr>
            <p:nvPr/>
          </p:nvSpPr>
          <p:spPr>
            <a:xfrm>
              <a:off x="6352398" y="4997278"/>
              <a:ext cx="4901128" cy="11969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rPr>
                <a:t>コンテンツ情報を含めることが</a:t>
              </a:r>
              <a:endParaRPr lang="en-US" altLang="ja-JP"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endParaRPr>
            </a:p>
            <a:p>
              <a:pPr marL="0" indent="0">
                <a:lnSpc>
                  <a:spcPct val="100000"/>
                </a:lnSpc>
                <a:buFont typeface="Arial" panose="020B0604020202020204" pitchFamily="34" charset="0"/>
                <a:buNone/>
              </a:pPr>
              <a:r>
                <a:rPr lang="ja-JP" altLang="en-US"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rPr>
                <a:t>スコア予測に貢献する</a:t>
              </a:r>
              <a:endParaRPr lang="en-US" altLang="ja-JP"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endParaRPr>
            </a:p>
          </p:txBody>
        </p:sp>
      </p:grpSp>
      <p:cxnSp>
        <p:nvCxnSpPr>
          <p:cNvPr id="21" name="直線コネクタ 20">
            <a:extLst>
              <a:ext uri="{FF2B5EF4-FFF2-40B4-BE49-F238E27FC236}">
                <a16:creationId xmlns:a16="http://schemas.microsoft.com/office/drawing/2014/main" id="{207D3900-4157-F745-E973-1660CE163D56}"/>
              </a:ext>
            </a:extLst>
          </p:cNvPr>
          <p:cNvCxnSpPr>
            <a:cxnSpLocks/>
          </p:cNvCxnSpPr>
          <p:nvPr/>
        </p:nvCxnSpPr>
        <p:spPr>
          <a:xfrm>
            <a:off x="679194" y="1851540"/>
            <a:ext cx="4464796" cy="0"/>
          </a:xfrm>
          <a:prstGeom prst="line">
            <a:avLst/>
          </a:prstGeom>
          <a:ln w="12700">
            <a:solidFill>
              <a:srgbClr val="5FD3B8"/>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46CB9AF-A44E-4427-6EAE-C2EBE62AE3A0}"/>
              </a:ext>
            </a:extLst>
          </p:cNvPr>
          <p:cNvSpPr txBox="1"/>
          <p:nvPr/>
        </p:nvSpPr>
        <p:spPr>
          <a:xfrm>
            <a:off x="10742269" y="6457017"/>
            <a:ext cx="612883"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10</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0BC21A85-4766-D856-3CD3-E9DD37968ED8}"/>
              </a:ext>
            </a:extLst>
          </p:cNvPr>
          <p:cNvSpPr/>
          <p:nvPr/>
        </p:nvSpPr>
        <p:spPr>
          <a:xfrm>
            <a:off x="9046758" y="1027907"/>
            <a:ext cx="3040078" cy="3029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344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6"/>
            <a:ext cx="10515600" cy="1325563"/>
          </a:xfrm>
        </p:spPr>
        <p:txBody>
          <a:bodyPr/>
          <a:lstStyle/>
          <a:p>
            <a:r>
              <a:rPr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結果</a:t>
            </a:r>
            <a:endPar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19A2C012-18EE-90FE-3F23-D01E1425EA08}"/>
              </a:ext>
            </a:extLst>
          </p:cNvPr>
          <p:cNvSpPr>
            <a:spLocks noGrp="1"/>
          </p:cNvSpPr>
          <p:nvPr>
            <p:ph idx="1"/>
          </p:nvPr>
        </p:nvSpPr>
        <p:spPr>
          <a:xfrm>
            <a:off x="679194" y="4870932"/>
            <a:ext cx="4757062" cy="1558393"/>
          </a:xfrm>
        </p:spPr>
        <p:txBody>
          <a:bodyPr>
            <a:noAutofit/>
          </a:bodyPr>
          <a:lstStyle/>
          <a:p>
            <a:pPr marL="0" indent="0">
              <a:lnSpc>
                <a:spcPct val="100000"/>
              </a:lnSpc>
              <a:buNone/>
            </a:pPr>
            <a:r>
              <a:rPr lang="ja-JP" altLang="en-US"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時間別に比較</a:t>
            </a:r>
            <a:endParaRPr lang="en-US" altLang="ja-JP"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00000"/>
              </a:lnSpc>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講義時間内＋前後</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時間</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講義時間内＋講義時間外全て</a:t>
            </a:r>
            <a:endParaRPr lang="en-US" altLang="ja-JP"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31" name="正方形/長方形 30">
            <a:extLst>
              <a:ext uri="{FF2B5EF4-FFF2-40B4-BE49-F238E27FC236}">
                <a16:creationId xmlns:a16="http://schemas.microsoft.com/office/drawing/2014/main" id="{534890E9-4E38-1BAD-3AE3-60DB81485568}"/>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44C37F3-9AAC-E6ED-2B4A-A137280D0AB8}"/>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グラフ 10">
            <a:extLst>
              <a:ext uri="{FF2B5EF4-FFF2-40B4-BE49-F238E27FC236}">
                <a16:creationId xmlns:a16="http://schemas.microsoft.com/office/drawing/2014/main" id="{4A3F615F-1451-E533-1608-2B5A988D0B5E}"/>
              </a:ext>
            </a:extLst>
          </p:cNvPr>
          <p:cNvGraphicFramePr>
            <a:graphicFrameLocks/>
          </p:cNvGraphicFramePr>
          <p:nvPr/>
        </p:nvGraphicFramePr>
        <p:xfrm>
          <a:off x="5490043" y="874231"/>
          <a:ext cx="6724909" cy="3692991"/>
        </p:xfrm>
        <a:graphic>
          <a:graphicData uri="http://schemas.openxmlformats.org/drawingml/2006/chart">
            <c:chart xmlns:c="http://schemas.openxmlformats.org/drawingml/2006/chart" xmlns:r="http://schemas.openxmlformats.org/officeDocument/2006/relationships" r:id="rId3"/>
          </a:graphicData>
        </a:graphic>
      </p:graphicFrame>
      <p:sp>
        <p:nvSpPr>
          <p:cNvPr id="29" name="コンテンツ プレースホルダー 2">
            <a:extLst>
              <a:ext uri="{FF2B5EF4-FFF2-40B4-BE49-F238E27FC236}">
                <a16:creationId xmlns:a16="http://schemas.microsoft.com/office/drawing/2014/main" id="{8510A4A1-2FC9-8DD0-350E-4C4280784A9C}"/>
              </a:ext>
            </a:extLst>
          </p:cNvPr>
          <p:cNvSpPr txBox="1">
            <a:spLocks/>
          </p:cNvSpPr>
          <p:nvPr/>
        </p:nvSpPr>
        <p:spPr>
          <a:xfrm>
            <a:off x="6549511" y="653584"/>
            <a:ext cx="5134124" cy="5828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小テストごとに求めた</a:t>
            </a:r>
            <a:r>
              <a:rPr lang="en-US" altLang="ja-JP"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RMSE</a:t>
            </a:r>
            <a:r>
              <a:rPr lang="ja-JP" altLang="en-US"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の平均（</a:t>
            </a:r>
            <a:r>
              <a:rPr lang="en-US" altLang="ja-JP"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a:t>
            </a:r>
            <a:r>
              <a:rPr lang="ja-JP" altLang="en-US" sz="18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点満点）</a:t>
            </a:r>
          </a:p>
        </p:txBody>
      </p:sp>
      <p:sp>
        <p:nvSpPr>
          <p:cNvPr id="28" name="コンテンツ プレースホルダー 2">
            <a:extLst>
              <a:ext uri="{FF2B5EF4-FFF2-40B4-BE49-F238E27FC236}">
                <a16:creationId xmlns:a16="http://schemas.microsoft.com/office/drawing/2014/main" id="{D90D2CDD-9020-A11F-CC20-9D28B42A555A}"/>
              </a:ext>
            </a:extLst>
          </p:cNvPr>
          <p:cNvSpPr txBox="1">
            <a:spLocks/>
          </p:cNvSpPr>
          <p:nvPr/>
        </p:nvSpPr>
        <p:spPr>
          <a:xfrm>
            <a:off x="7937672" y="1125453"/>
            <a:ext cx="1252084" cy="527104"/>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0.941</a:t>
            </a:r>
            <a:endParaRPr lang="ja-JP" altLang="en-US"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cxnSp>
        <p:nvCxnSpPr>
          <p:cNvPr id="41" name="直線コネクタ 40">
            <a:extLst>
              <a:ext uri="{FF2B5EF4-FFF2-40B4-BE49-F238E27FC236}">
                <a16:creationId xmlns:a16="http://schemas.microsoft.com/office/drawing/2014/main" id="{03ADB8BA-1642-E0EE-EF28-C9A79BAF2A82}"/>
              </a:ext>
            </a:extLst>
          </p:cNvPr>
          <p:cNvCxnSpPr>
            <a:cxnSpLocks/>
          </p:cNvCxnSpPr>
          <p:nvPr/>
        </p:nvCxnSpPr>
        <p:spPr>
          <a:xfrm>
            <a:off x="9040511" y="1063765"/>
            <a:ext cx="0" cy="24862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コンテンツ プレースホルダー 2">
            <a:extLst>
              <a:ext uri="{FF2B5EF4-FFF2-40B4-BE49-F238E27FC236}">
                <a16:creationId xmlns:a16="http://schemas.microsoft.com/office/drawing/2014/main" id="{EC1B52CA-8426-0B49-8183-D03EE9961E25}"/>
              </a:ext>
            </a:extLst>
          </p:cNvPr>
          <p:cNvSpPr txBox="1">
            <a:spLocks/>
          </p:cNvSpPr>
          <p:nvPr/>
        </p:nvSpPr>
        <p:spPr>
          <a:xfrm>
            <a:off x="9507772" y="987520"/>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1.039</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4" name="コンテンツ プレースホルダー 2">
            <a:extLst>
              <a:ext uri="{FF2B5EF4-FFF2-40B4-BE49-F238E27FC236}">
                <a16:creationId xmlns:a16="http://schemas.microsoft.com/office/drawing/2014/main" id="{3C13912D-6DBB-EAC4-2DE8-49FB4A6F5081}"/>
              </a:ext>
            </a:extLst>
          </p:cNvPr>
          <p:cNvSpPr txBox="1">
            <a:spLocks/>
          </p:cNvSpPr>
          <p:nvPr/>
        </p:nvSpPr>
        <p:spPr>
          <a:xfrm>
            <a:off x="6485833" y="935457"/>
            <a:ext cx="1272625" cy="63632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1.076</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5" name="コンテンツ プレースホルダー 2">
            <a:extLst>
              <a:ext uri="{FF2B5EF4-FFF2-40B4-BE49-F238E27FC236}">
                <a16:creationId xmlns:a16="http://schemas.microsoft.com/office/drawing/2014/main" id="{71297310-917B-8B32-78AB-346E7E12E5F2}"/>
              </a:ext>
            </a:extLst>
          </p:cNvPr>
          <p:cNvSpPr txBox="1">
            <a:spLocks/>
          </p:cNvSpPr>
          <p:nvPr/>
        </p:nvSpPr>
        <p:spPr>
          <a:xfrm>
            <a:off x="10844088" y="1038532"/>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1.009</a:t>
            </a:r>
            <a:endParaRPr lang="ja-JP" altLang="en-US" sz="20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6" name="コンテンツ プレースホルダー 2">
            <a:extLst>
              <a:ext uri="{FF2B5EF4-FFF2-40B4-BE49-F238E27FC236}">
                <a16:creationId xmlns:a16="http://schemas.microsoft.com/office/drawing/2014/main" id="{C3AF7AC3-D32A-166E-247E-4803E19E9404}"/>
              </a:ext>
            </a:extLst>
          </p:cNvPr>
          <p:cNvSpPr txBox="1">
            <a:spLocks/>
          </p:cNvSpPr>
          <p:nvPr/>
        </p:nvSpPr>
        <p:spPr>
          <a:xfrm>
            <a:off x="10165901" y="1022702"/>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1.025</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7" name="コンテンツ プレースホルダー 2">
            <a:extLst>
              <a:ext uri="{FF2B5EF4-FFF2-40B4-BE49-F238E27FC236}">
                <a16:creationId xmlns:a16="http://schemas.microsoft.com/office/drawing/2014/main" id="{83863F0C-708E-9EC5-8195-8E7E05F3ABE2}"/>
              </a:ext>
            </a:extLst>
          </p:cNvPr>
          <p:cNvSpPr txBox="1">
            <a:spLocks/>
          </p:cNvSpPr>
          <p:nvPr/>
        </p:nvSpPr>
        <p:spPr>
          <a:xfrm>
            <a:off x="7243815" y="1046675"/>
            <a:ext cx="1274150" cy="63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0.945</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2" name="テキスト ボックス 11">
            <a:extLst>
              <a:ext uri="{FF2B5EF4-FFF2-40B4-BE49-F238E27FC236}">
                <a16:creationId xmlns:a16="http://schemas.microsoft.com/office/drawing/2014/main" id="{789353A7-5AF4-21B8-3B7F-153BA02CE725}"/>
              </a:ext>
            </a:extLst>
          </p:cNvPr>
          <p:cNvSpPr txBox="1"/>
          <p:nvPr/>
        </p:nvSpPr>
        <p:spPr>
          <a:xfrm rot="16200000">
            <a:off x="4724500" y="2175833"/>
            <a:ext cx="1423460"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RMSE</a:t>
            </a:r>
            <a:r>
              <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平均</a:t>
            </a:r>
            <a:endPar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9" name="コンテンツ プレースホルダー 2">
            <a:extLst>
              <a:ext uri="{FF2B5EF4-FFF2-40B4-BE49-F238E27FC236}">
                <a16:creationId xmlns:a16="http://schemas.microsoft.com/office/drawing/2014/main" id="{A78844F5-2DFD-2805-4F3D-124F06D34842}"/>
              </a:ext>
            </a:extLst>
          </p:cNvPr>
          <p:cNvSpPr txBox="1">
            <a:spLocks/>
          </p:cNvSpPr>
          <p:nvPr/>
        </p:nvSpPr>
        <p:spPr>
          <a:xfrm>
            <a:off x="633679" y="1470897"/>
            <a:ext cx="4850118" cy="36929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手法別に比較</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00000"/>
              </a:lnSpc>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行動特徴ベクトルのみ 　 （ベースライン）</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閲覧コンテンツベクトルのみ</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行動特徴ベクトル　　　　　　　　　＆閲覧コンテンツベクトル</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grpSp>
        <p:nvGrpSpPr>
          <p:cNvPr id="16" name="グループ化 15">
            <a:extLst>
              <a:ext uri="{FF2B5EF4-FFF2-40B4-BE49-F238E27FC236}">
                <a16:creationId xmlns:a16="http://schemas.microsoft.com/office/drawing/2014/main" id="{475B0B49-DE30-3755-790E-6C3ACF67E316}"/>
              </a:ext>
            </a:extLst>
          </p:cNvPr>
          <p:cNvGrpSpPr/>
          <p:nvPr/>
        </p:nvGrpSpPr>
        <p:grpSpPr>
          <a:xfrm>
            <a:off x="5896057" y="4851691"/>
            <a:ext cx="5080337" cy="1325367"/>
            <a:chOff x="6244716" y="4868904"/>
            <a:chExt cx="5080337" cy="1325367"/>
          </a:xfrm>
        </p:grpSpPr>
        <p:sp>
          <p:nvSpPr>
            <p:cNvPr id="15" name="四角形: 角を丸くする 14">
              <a:extLst>
                <a:ext uri="{FF2B5EF4-FFF2-40B4-BE49-F238E27FC236}">
                  <a16:creationId xmlns:a16="http://schemas.microsoft.com/office/drawing/2014/main" id="{B6532D33-E26A-7882-B48F-8802AD9DD2B9}"/>
                </a:ext>
              </a:extLst>
            </p:cNvPr>
            <p:cNvSpPr/>
            <p:nvPr/>
          </p:nvSpPr>
          <p:spPr>
            <a:xfrm>
              <a:off x="6244716" y="4868904"/>
              <a:ext cx="5080337" cy="12817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コンテンツ プレースホルダー 2">
              <a:extLst>
                <a:ext uri="{FF2B5EF4-FFF2-40B4-BE49-F238E27FC236}">
                  <a16:creationId xmlns:a16="http://schemas.microsoft.com/office/drawing/2014/main" id="{6142BD20-EA9C-DAF1-BC81-958CE9A2F062}"/>
                </a:ext>
              </a:extLst>
            </p:cNvPr>
            <p:cNvSpPr txBox="1">
              <a:spLocks/>
            </p:cNvSpPr>
            <p:nvPr/>
          </p:nvSpPr>
          <p:spPr>
            <a:xfrm>
              <a:off x="6352398" y="4997278"/>
              <a:ext cx="4901128" cy="11969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rPr>
                <a:t>コンテンツ情報を含めることが</a:t>
              </a:r>
              <a:endParaRPr lang="en-US" altLang="ja-JP"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endParaRPr>
            </a:p>
            <a:p>
              <a:pPr marL="0" indent="0">
                <a:lnSpc>
                  <a:spcPct val="100000"/>
                </a:lnSpc>
                <a:buFont typeface="Arial" panose="020B0604020202020204" pitchFamily="34" charset="0"/>
                <a:buNone/>
              </a:pPr>
              <a:r>
                <a:rPr lang="ja-JP" altLang="en-US"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rPr>
                <a:t>スコア予測に貢献する</a:t>
              </a:r>
              <a:endParaRPr lang="en-US" altLang="ja-JP" sz="2600" dirty="0">
                <a:solidFill>
                  <a:srgbClr val="D35F5F"/>
                </a:solidFill>
                <a:latin typeface="源真ゴシック Medium" panose="020B0402020203020207" pitchFamily="50" charset="-128"/>
                <a:ea typeface="源真ゴシック Medium" panose="020B0402020203020207" pitchFamily="50" charset="-128"/>
                <a:cs typeface="源真ゴシック Medium" panose="020B0402020203020207" pitchFamily="50" charset="-128"/>
              </a:endParaRPr>
            </a:p>
          </p:txBody>
        </p:sp>
      </p:grpSp>
      <p:sp>
        <p:nvSpPr>
          <p:cNvPr id="13" name="テキスト ボックス 12">
            <a:extLst>
              <a:ext uri="{FF2B5EF4-FFF2-40B4-BE49-F238E27FC236}">
                <a16:creationId xmlns:a16="http://schemas.microsoft.com/office/drawing/2014/main" id="{346CB9AF-A44E-4427-6EAE-C2EBE62AE3A0}"/>
              </a:ext>
            </a:extLst>
          </p:cNvPr>
          <p:cNvSpPr txBox="1"/>
          <p:nvPr/>
        </p:nvSpPr>
        <p:spPr>
          <a:xfrm>
            <a:off x="10742269" y="6457017"/>
            <a:ext cx="612883"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10</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17" name="正方形/長方形 16">
            <a:extLst>
              <a:ext uri="{FF2B5EF4-FFF2-40B4-BE49-F238E27FC236}">
                <a16:creationId xmlns:a16="http://schemas.microsoft.com/office/drawing/2014/main" id="{0BC21A85-4766-D856-3CD3-E9DD37968ED8}"/>
              </a:ext>
            </a:extLst>
          </p:cNvPr>
          <p:cNvSpPr/>
          <p:nvPr/>
        </p:nvSpPr>
        <p:spPr>
          <a:xfrm>
            <a:off x="9046758" y="1027907"/>
            <a:ext cx="3040078" cy="3029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1225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まとめ</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574618"/>
            <a:ext cx="10515600" cy="5329121"/>
          </a:xfrm>
        </p:spPr>
        <p:txBody>
          <a:bodyPr>
            <a:normAutofit/>
          </a:bodyPr>
          <a:lstStyle/>
          <a:p>
            <a:pPr marL="0" indent="0">
              <a:lnSpc>
                <a:spcPct val="125000"/>
              </a:lnSpc>
              <a:buNone/>
            </a:pP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コンテンツ情報を含めることでスコア予測精度向上を目指す</a:t>
            </a:r>
            <a:endParaRPr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コンテンツ情報</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を含めることは予測精度向上に繋がる</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r>
              <a:rPr lang="ja-JP" altLang="en-US" sz="26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長く閲覧した</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コンテンツ情報が予測精度向上に繋がる可能性がある</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en-US" altLang="ja-JP" sz="1100" dirty="0">
              <a:solidFill>
                <a:schemeClr val="tx1">
                  <a:lumMod val="65000"/>
                  <a:lumOff val="35000"/>
                </a:schemeClr>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a:p>
            <a:pPr marL="0" indent="0">
              <a:lnSpc>
                <a:spcPct val="125000"/>
              </a:lnSpc>
              <a:buFont typeface="Arial" panose="020B0604020202020204" pitchFamily="34" charset="0"/>
              <a:buNone/>
            </a:pPr>
            <a:r>
              <a:rPr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今後の課題</a:t>
            </a:r>
            <a:endParaRPr lang="en-US" altLang="ja-JP"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a:p>
            <a:pPr marL="0" indent="0">
              <a:lnSpc>
                <a:spcPct val="114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ページベクトルに画像の情報や配置の情報を含める</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14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問題</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問ごとに正解 </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不正解を予測する</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6DEA8DB-FA50-6380-16D2-886B6DE234FA}"/>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CE1A66-0E2D-5A3A-D84B-A76259A385A3}"/>
              </a:ext>
            </a:extLst>
          </p:cNvPr>
          <p:cNvCxnSpPr/>
          <p:nvPr/>
        </p:nvCxnSpPr>
        <p:spPr>
          <a:xfrm>
            <a:off x="820947" y="2115671"/>
            <a:ext cx="9775335" cy="0"/>
          </a:xfrm>
          <a:prstGeom prst="line">
            <a:avLst/>
          </a:prstGeom>
          <a:ln w="12700">
            <a:solidFill>
              <a:srgbClr val="5FD3B8"/>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4E907E5-87C9-8287-99B9-38676444B79D}"/>
              </a:ext>
            </a:extLst>
          </p:cNvPr>
          <p:cNvSpPr txBox="1"/>
          <p:nvPr/>
        </p:nvSpPr>
        <p:spPr>
          <a:xfrm>
            <a:off x="10742269" y="6457017"/>
            <a:ext cx="612883"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a:t>
            </a:r>
            <a:r>
              <a:rPr lang="en-US" altLang="ja-JP" sz="2400" dirty="0">
                <a:solidFill>
                  <a:srgbClr val="2E9EAC"/>
                </a:solidFill>
                <a:latin typeface="メイリオ" panose="020B0604030504040204" pitchFamily="50" charset="-128"/>
                <a:ea typeface="メイリオ" panose="020B0604030504040204" pitchFamily="50" charset="-128"/>
              </a:rPr>
              <a:t>1</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333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ja-JP" altLang="en-US" dirty="0">
                <a:solidFill>
                  <a:srgbClr val="2E9EAC"/>
                </a:solidFill>
                <a:latin typeface="メイリオ" panose="020B0604030504040204" pitchFamily="50" charset="-128"/>
                <a:ea typeface="メイリオ" panose="020B0604030504040204" pitchFamily="50" charset="-128"/>
              </a:rPr>
              <a:t>結果</a:t>
            </a:r>
            <a:r>
              <a:rPr lang="en-US" altLang="ja-JP" dirty="0">
                <a:solidFill>
                  <a:srgbClr val="2E9EAC"/>
                </a:solidFill>
                <a:latin typeface="メイリオ" panose="020B0604030504040204" pitchFamily="50" charset="-128"/>
                <a:ea typeface="メイリオ" panose="020B0604030504040204" pitchFamily="50" charset="-128"/>
              </a:rPr>
              <a:t>(P10</a:t>
            </a:r>
            <a:r>
              <a:rPr lang="ja-JP" altLang="en-US" dirty="0">
                <a:solidFill>
                  <a:srgbClr val="2E9EAC"/>
                </a:solidFill>
                <a:latin typeface="メイリオ" panose="020B0604030504040204" pitchFamily="50" charset="-128"/>
                <a:ea typeface="メイリオ" panose="020B0604030504040204" pitchFamily="50" charset="-128"/>
              </a:rPr>
              <a:t>の補足</a:t>
            </a:r>
            <a:r>
              <a:rPr lang="en-US" altLang="ja-JP" dirty="0">
                <a:solidFill>
                  <a:srgbClr val="2E9EAC"/>
                </a:solidFill>
                <a:latin typeface="メイリオ" panose="020B0604030504040204" pitchFamily="50" charset="-128"/>
                <a:ea typeface="メイリオ" panose="020B0604030504040204" pitchFamily="50" charset="-128"/>
              </a:rPr>
              <a:t>)</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0590028" y="6579275"/>
            <a:ext cx="1601973" cy="15795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 name="表 2">
            <a:extLst>
              <a:ext uri="{FF2B5EF4-FFF2-40B4-BE49-F238E27FC236}">
                <a16:creationId xmlns:a16="http://schemas.microsoft.com/office/drawing/2014/main" id="{6E5EE2EE-F0D9-DE76-43D7-C542B7B3E4F7}"/>
              </a:ext>
            </a:extLst>
          </p:cNvPr>
          <p:cNvGraphicFramePr>
            <a:graphicFrameLocks noGrp="1"/>
          </p:cNvGraphicFramePr>
          <p:nvPr>
            <p:extLst>
              <p:ext uri="{D42A27DB-BD31-4B8C-83A1-F6EECF244321}">
                <p14:modId xmlns:p14="http://schemas.microsoft.com/office/powerpoint/2010/main" val="754153295"/>
              </p:ext>
            </p:extLst>
          </p:nvPr>
        </p:nvGraphicFramePr>
        <p:xfrm>
          <a:off x="241539" y="1289647"/>
          <a:ext cx="11681516" cy="5294523"/>
        </p:xfrm>
        <a:graphic>
          <a:graphicData uri="http://schemas.openxmlformats.org/drawingml/2006/table">
            <a:tbl>
              <a:tblPr>
                <a:tableStyleId>{8799B23B-EC83-4686-B30A-512413B5E67A}</a:tableStyleId>
              </a:tblPr>
              <a:tblGrid>
                <a:gridCol w="1668788">
                  <a:extLst>
                    <a:ext uri="{9D8B030D-6E8A-4147-A177-3AD203B41FA5}">
                      <a16:colId xmlns:a16="http://schemas.microsoft.com/office/drawing/2014/main" val="2875965088"/>
                    </a:ext>
                  </a:extLst>
                </a:gridCol>
                <a:gridCol w="1668788">
                  <a:extLst>
                    <a:ext uri="{9D8B030D-6E8A-4147-A177-3AD203B41FA5}">
                      <a16:colId xmlns:a16="http://schemas.microsoft.com/office/drawing/2014/main" val="1900278036"/>
                    </a:ext>
                  </a:extLst>
                </a:gridCol>
                <a:gridCol w="1871426">
                  <a:extLst>
                    <a:ext uri="{9D8B030D-6E8A-4147-A177-3AD203B41FA5}">
                      <a16:colId xmlns:a16="http://schemas.microsoft.com/office/drawing/2014/main" val="1026741284"/>
                    </a:ext>
                  </a:extLst>
                </a:gridCol>
                <a:gridCol w="1466150">
                  <a:extLst>
                    <a:ext uri="{9D8B030D-6E8A-4147-A177-3AD203B41FA5}">
                      <a16:colId xmlns:a16="http://schemas.microsoft.com/office/drawing/2014/main" val="334616861"/>
                    </a:ext>
                  </a:extLst>
                </a:gridCol>
                <a:gridCol w="1668788">
                  <a:extLst>
                    <a:ext uri="{9D8B030D-6E8A-4147-A177-3AD203B41FA5}">
                      <a16:colId xmlns:a16="http://schemas.microsoft.com/office/drawing/2014/main" val="895635545"/>
                    </a:ext>
                  </a:extLst>
                </a:gridCol>
                <a:gridCol w="1885297">
                  <a:extLst>
                    <a:ext uri="{9D8B030D-6E8A-4147-A177-3AD203B41FA5}">
                      <a16:colId xmlns:a16="http://schemas.microsoft.com/office/drawing/2014/main" val="2493629034"/>
                    </a:ext>
                  </a:extLst>
                </a:gridCol>
                <a:gridCol w="1452279">
                  <a:extLst>
                    <a:ext uri="{9D8B030D-6E8A-4147-A177-3AD203B41FA5}">
                      <a16:colId xmlns:a16="http://schemas.microsoft.com/office/drawing/2014/main" val="2510790741"/>
                    </a:ext>
                  </a:extLst>
                </a:gridCol>
              </a:tblGrid>
              <a:tr h="1022232">
                <a:tc>
                  <a:txBody>
                    <a:bodyPr/>
                    <a:lstStyle/>
                    <a:p>
                      <a:pPr algn="ctr" fontAlgn="ct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小テスト</a:t>
                      </a:r>
                      <a:endParaRPr lang="ja-JP" altLang="en-US"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ベースライン</a:t>
                      </a:r>
                      <a:endParaRPr lang="ja-JP" altLang="en-US"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endParaRPr lang="ja-JP" altLang="en-US"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提案手法</a:t>
                      </a:r>
                      <a:endParaRPr lang="ja-JP" altLang="en-US"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ベースライン</a:t>
                      </a:r>
                      <a:endParaRPr lang="ja-JP" altLang="en-US"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endParaRPr lang="ja-JP" altLang="en-US"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提案手法</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386133"/>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1.144</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1.219</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1.217</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1.051</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1.072</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1.103</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9136601"/>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1.052</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1.166</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1.083</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1.194</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1.060</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1.080</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2424918"/>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1.088</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0.777</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0.796</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1.089</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0.707</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0.690</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6449241"/>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3</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0.909</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0.619</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0.611</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0.902</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0.384</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0.390</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9834482"/>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4</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1.191</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1.109</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1.107</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1.283</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1.068</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1.072</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98660"/>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1.220</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0.932</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0.968</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1.139</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1.020</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1.007</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51118941"/>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6</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1.075</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1.199</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1.132</a:t>
                      </a:r>
                      <a:endParaRPr lang="en-US" altLang="ja-JP" sz="2000" b="0" i="0" u="none" strike="noStrike">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1.085</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1.004</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0.949</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27739041"/>
                  </a:ext>
                </a:extLst>
              </a:tr>
              <a:tr h="474699">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7</a:t>
                      </a:r>
                      <a:r>
                        <a:rPr lang="ja-JP" altLang="en-US"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週目</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1.372</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1.180</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1.155</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1.433</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1.242</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u="none" strike="noStrike" dirty="0">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1.233</a:t>
                      </a:r>
                      <a:endPar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0272854"/>
                  </a:ext>
                </a:extLst>
              </a:tr>
              <a:tr h="474699">
                <a:tc>
                  <a:txBody>
                    <a:bodyPr/>
                    <a:lstStyle/>
                    <a:p>
                      <a:pPr algn="ctr" fontAlgn="ctr"/>
                      <a:r>
                        <a:rPr lang="ja-JP" altLang="en-US"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平均</a:t>
                      </a:r>
                      <a:endParaRPr lang="en-US" altLang="ja-JP" sz="2000" b="0" i="0" u="none" strike="noStrike" dirty="0">
                        <a:solidFill>
                          <a:srgbClr val="595959"/>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1.076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0.945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0.941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27818111"/>
                  </a:ext>
                </a:extLst>
              </a:tr>
            </a:tbl>
          </a:graphicData>
        </a:graphic>
      </p:graphicFrame>
      <p:cxnSp>
        <p:nvCxnSpPr>
          <p:cNvPr id="4" name="直線コネクタ 3">
            <a:extLst>
              <a:ext uri="{FF2B5EF4-FFF2-40B4-BE49-F238E27FC236}">
                <a16:creationId xmlns:a16="http://schemas.microsoft.com/office/drawing/2014/main" id="{B833BCE0-4A16-C4FE-1D0E-D9FB1399B36B}"/>
              </a:ext>
            </a:extLst>
          </p:cNvPr>
          <p:cNvCxnSpPr/>
          <p:nvPr/>
        </p:nvCxnSpPr>
        <p:spPr>
          <a:xfrm flipV="1">
            <a:off x="6909227" y="501990"/>
            <a:ext cx="0" cy="10692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B5119FC-8F1C-638D-22B8-184B61A22EDC}"/>
              </a:ext>
            </a:extLst>
          </p:cNvPr>
          <p:cNvSpPr txBox="1"/>
          <p:nvPr/>
        </p:nvSpPr>
        <p:spPr>
          <a:xfrm>
            <a:off x="6953637" y="256297"/>
            <a:ext cx="1656600"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講義時間外</a:t>
            </a:r>
          </a:p>
        </p:txBody>
      </p:sp>
      <p:sp>
        <p:nvSpPr>
          <p:cNvPr id="9" name="テキスト ボックス 8">
            <a:extLst>
              <a:ext uri="{FF2B5EF4-FFF2-40B4-BE49-F238E27FC236}">
                <a16:creationId xmlns:a16="http://schemas.microsoft.com/office/drawing/2014/main" id="{E8DD7A53-A443-22F7-DC38-10D3DA230AC6}"/>
              </a:ext>
            </a:extLst>
          </p:cNvPr>
          <p:cNvSpPr txBox="1"/>
          <p:nvPr/>
        </p:nvSpPr>
        <p:spPr>
          <a:xfrm>
            <a:off x="4587139" y="261680"/>
            <a:ext cx="2601629"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講義時間内＋</a:t>
            </a:r>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前後</a:t>
            </a:r>
            <a:endPar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cxnSp>
        <p:nvCxnSpPr>
          <p:cNvPr id="13" name="直線矢印コネクタ 12">
            <a:extLst>
              <a:ext uri="{FF2B5EF4-FFF2-40B4-BE49-F238E27FC236}">
                <a16:creationId xmlns:a16="http://schemas.microsoft.com/office/drawing/2014/main" id="{B86D3900-FED4-FFAA-9214-4D8C6D881755}"/>
              </a:ext>
            </a:extLst>
          </p:cNvPr>
          <p:cNvCxnSpPr/>
          <p:nvPr/>
        </p:nvCxnSpPr>
        <p:spPr>
          <a:xfrm>
            <a:off x="6096000" y="976715"/>
            <a:ext cx="1541929" cy="0"/>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FE1F1E2-0E52-A4B5-2298-B5FA80FCD57E}"/>
              </a:ext>
            </a:extLst>
          </p:cNvPr>
          <p:cNvCxnSpPr>
            <a:cxnSpLocks/>
          </p:cNvCxnSpPr>
          <p:nvPr/>
        </p:nvCxnSpPr>
        <p:spPr>
          <a:xfrm>
            <a:off x="2008094" y="1954306"/>
            <a:ext cx="14881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6316D38-5969-D55E-33FF-521BAD96B6BE}"/>
              </a:ext>
            </a:extLst>
          </p:cNvPr>
          <p:cNvCxnSpPr>
            <a:cxnSpLocks/>
          </p:cNvCxnSpPr>
          <p:nvPr/>
        </p:nvCxnSpPr>
        <p:spPr>
          <a:xfrm>
            <a:off x="7055223" y="1954306"/>
            <a:ext cx="148814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D4BF1E9-21DB-66D2-5C55-8D22908134AA}"/>
              </a:ext>
            </a:extLst>
          </p:cNvPr>
          <p:cNvCxnSpPr>
            <a:cxnSpLocks/>
          </p:cNvCxnSpPr>
          <p:nvPr/>
        </p:nvCxnSpPr>
        <p:spPr>
          <a:xfrm>
            <a:off x="5665694" y="1954306"/>
            <a:ext cx="10040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2988229-946D-1888-39B0-2728FF846998}"/>
              </a:ext>
            </a:extLst>
          </p:cNvPr>
          <p:cNvCxnSpPr>
            <a:cxnSpLocks/>
          </p:cNvCxnSpPr>
          <p:nvPr/>
        </p:nvCxnSpPr>
        <p:spPr>
          <a:xfrm>
            <a:off x="10713331" y="1954306"/>
            <a:ext cx="10040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43A74F8-F8EA-9D10-FAE0-3E30C01F56A1}"/>
              </a:ext>
            </a:extLst>
          </p:cNvPr>
          <p:cNvCxnSpPr>
            <a:cxnSpLocks/>
          </p:cNvCxnSpPr>
          <p:nvPr/>
        </p:nvCxnSpPr>
        <p:spPr>
          <a:xfrm>
            <a:off x="9054860" y="2124635"/>
            <a:ext cx="100404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CA84F1B-B0D4-0904-DEFB-39B3FB4F24CF}"/>
              </a:ext>
            </a:extLst>
          </p:cNvPr>
          <p:cNvCxnSpPr>
            <a:cxnSpLocks/>
          </p:cNvCxnSpPr>
          <p:nvPr/>
        </p:nvCxnSpPr>
        <p:spPr>
          <a:xfrm>
            <a:off x="8570765" y="1792945"/>
            <a:ext cx="184622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32465C9-05FD-ACBA-BDC5-9A8395376A00}"/>
              </a:ext>
            </a:extLst>
          </p:cNvPr>
          <p:cNvCxnSpPr>
            <a:cxnSpLocks/>
          </p:cNvCxnSpPr>
          <p:nvPr/>
        </p:nvCxnSpPr>
        <p:spPr>
          <a:xfrm>
            <a:off x="3610240" y="1801914"/>
            <a:ext cx="184622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CC4A003-835E-3681-09B9-9C81C6C2E35A}"/>
              </a:ext>
            </a:extLst>
          </p:cNvPr>
          <p:cNvCxnSpPr>
            <a:cxnSpLocks/>
          </p:cNvCxnSpPr>
          <p:nvPr/>
        </p:nvCxnSpPr>
        <p:spPr>
          <a:xfrm>
            <a:off x="4067186" y="2124635"/>
            <a:ext cx="1004047"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45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en-US" altLang="ja-JP" dirty="0">
                <a:solidFill>
                  <a:srgbClr val="2E9EAC"/>
                </a:solidFill>
                <a:latin typeface="メイリオ" panose="020B0604030504040204" pitchFamily="50" charset="-128"/>
                <a:ea typeface="メイリオ" panose="020B0604030504040204" pitchFamily="50" charset="-128"/>
              </a:rPr>
              <a:t>operation</a:t>
            </a:r>
            <a:r>
              <a:rPr kumimoji="1" lang="en-US" altLang="ja-JP" dirty="0">
                <a:solidFill>
                  <a:srgbClr val="2E9EAC"/>
                </a:solidFill>
                <a:latin typeface="メイリオ" panose="020B0604030504040204" pitchFamily="50" charset="-128"/>
                <a:ea typeface="メイリオ" panose="020B0604030504040204" pitchFamily="50" charset="-128"/>
              </a:rPr>
              <a:t> </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574619"/>
            <a:ext cx="10515600" cy="5004656"/>
          </a:xfrm>
        </p:spPr>
        <p:txBody>
          <a:bodyPr>
            <a:normAutofit fontScale="92500" lnSpcReduction="20000"/>
          </a:bodyPr>
          <a:lstStyle/>
          <a:p>
            <a:pPr marL="0" indent="0">
              <a:lnSpc>
                <a:spcPct val="125000"/>
              </a:lnSpc>
              <a:buFont typeface="Arial" panose="020B0604020202020204" pitchFamily="34" charset="0"/>
              <a:buNone/>
            </a:pPr>
            <a:r>
              <a:rPr lang="ja-JP" altLang="en-US" dirty="0"/>
              <a:t>使った</a:t>
            </a:r>
            <a:endParaRPr lang="en-US" altLang="ja-JP" dirty="0"/>
          </a:p>
          <a:p>
            <a:pPr marL="0" indent="0">
              <a:lnSpc>
                <a:spcPct val="125000"/>
              </a:lnSpc>
              <a:buFont typeface="Arial" panose="020B0604020202020204" pitchFamily="34" charset="0"/>
              <a:buNone/>
            </a:pPr>
            <a:r>
              <a:rPr lang="en-US" altLang="ja-JP" dirty="0"/>
              <a:t>OPEN, NEXT, PREV, CLOSE, PAGE_JUMP, GETIT, OPEN_RECOMMENDATION, CLOSE_RECOMMENDATION, NOTGETIT, ADD MARKER, DELETE MARKER, CLICK_RECOMMENDATION, </a:t>
            </a:r>
            <a:r>
              <a:rPr lang="en-US" altLang="ja-JP" dirty="0" err="1"/>
              <a:t>open_time</a:t>
            </a:r>
            <a:r>
              <a:rPr lang="en-US" altLang="ja-JP" dirty="0"/>
              <a:t>(</a:t>
            </a:r>
            <a:r>
              <a:rPr lang="ja-JP" altLang="en-US" dirty="0"/>
              <a:t>後から加えた閲覧時間</a:t>
            </a:r>
            <a:r>
              <a:rPr lang="en-US" altLang="ja-JP" dirty="0"/>
              <a:t>)</a:t>
            </a:r>
          </a:p>
          <a:p>
            <a:pPr marL="0" indent="0">
              <a:lnSpc>
                <a:spcPct val="125000"/>
              </a:lnSpc>
              <a:buFont typeface="Arial" panose="020B0604020202020204" pitchFamily="34" charset="0"/>
              <a:buNone/>
            </a:pPr>
            <a:r>
              <a:rPr lang="ja-JP" altLang="en-US" dirty="0"/>
              <a:t>削った</a:t>
            </a:r>
            <a:endParaRPr lang="en-US" altLang="ja-JP" dirty="0"/>
          </a:p>
          <a:p>
            <a:pPr marL="0" indent="0">
              <a:lnSpc>
                <a:spcPct val="125000"/>
              </a:lnSpc>
              <a:buFont typeface="Arial" panose="020B0604020202020204" pitchFamily="34" charset="0"/>
              <a:buNone/>
            </a:pPr>
            <a:r>
              <a:rPr lang="en-US" altLang="ja-JP" dirty="0"/>
              <a:t>TIMER_STOP, TIMER_PAUSE, MEMO_TEXT_CHANGE_HISTORY, ADD MEMO, ADD BOOKMARK, LINK_CLICK, CHANGE MEMO, BOOKMARK_JUMP, DELETE BOOKMARK, DELETE_MEMO, SEARCH, SEARCH_JUMP, ADD_HW_MEMO</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0731260" y="6579275"/>
            <a:ext cx="1460741" cy="15795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848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8">
            <a:extLst>
              <a:ext uri="{FF2B5EF4-FFF2-40B4-BE49-F238E27FC236}">
                <a16:creationId xmlns:a16="http://schemas.microsoft.com/office/drawing/2014/main" id="{12CECCFB-D05F-1C8F-6CAE-1C9A21485E15}"/>
              </a:ext>
            </a:extLst>
          </p:cNvPr>
          <p:cNvGraphicFramePr>
            <a:graphicFrameLocks noGrp="1"/>
          </p:cNvGraphicFramePr>
          <p:nvPr>
            <p:extLst>
              <p:ext uri="{D42A27DB-BD31-4B8C-83A1-F6EECF244321}">
                <p14:modId xmlns:p14="http://schemas.microsoft.com/office/powerpoint/2010/main" val="2682912096"/>
              </p:ext>
            </p:extLst>
          </p:nvPr>
        </p:nvGraphicFramePr>
        <p:xfrm>
          <a:off x="298481" y="669870"/>
          <a:ext cx="11660437" cy="5340198"/>
        </p:xfrm>
        <a:graphic>
          <a:graphicData uri="http://schemas.openxmlformats.org/drawingml/2006/table">
            <a:tbl>
              <a:tblPr firstRow="1" bandRow="1">
                <a:tableStyleId>{C083E6E3-FA7D-4D7B-A595-EF9225AFEA82}</a:tableStyleId>
              </a:tblPr>
              <a:tblGrid>
                <a:gridCol w="776376">
                  <a:extLst>
                    <a:ext uri="{9D8B030D-6E8A-4147-A177-3AD203B41FA5}">
                      <a16:colId xmlns:a16="http://schemas.microsoft.com/office/drawing/2014/main" val="1184758071"/>
                    </a:ext>
                  </a:extLst>
                </a:gridCol>
                <a:gridCol w="1414732">
                  <a:extLst>
                    <a:ext uri="{9D8B030D-6E8A-4147-A177-3AD203B41FA5}">
                      <a16:colId xmlns:a16="http://schemas.microsoft.com/office/drawing/2014/main" val="2077118612"/>
                    </a:ext>
                  </a:extLst>
                </a:gridCol>
                <a:gridCol w="2481039">
                  <a:extLst>
                    <a:ext uri="{9D8B030D-6E8A-4147-A177-3AD203B41FA5}">
                      <a16:colId xmlns:a16="http://schemas.microsoft.com/office/drawing/2014/main" val="3982006282"/>
                    </a:ext>
                  </a:extLst>
                </a:gridCol>
                <a:gridCol w="648000">
                  <a:extLst>
                    <a:ext uri="{9D8B030D-6E8A-4147-A177-3AD203B41FA5}">
                      <a16:colId xmlns:a16="http://schemas.microsoft.com/office/drawing/2014/main" val="947754471"/>
                    </a:ext>
                  </a:extLst>
                </a:gridCol>
                <a:gridCol w="2184833">
                  <a:extLst>
                    <a:ext uri="{9D8B030D-6E8A-4147-A177-3AD203B41FA5}">
                      <a16:colId xmlns:a16="http://schemas.microsoft.com/office/drawing/2014/main" val="1307107806"/>
                    </a:ext>
                  </a:extLst>
                </a:gridCol>
                <a:gridCol w="1639019">
                  <a:extLst>
                    <a:ext uri="{9D8B030D-6E8A-4147-A177-3AD203B41FA5}">
                      <a16:colId xmlns:a16="http://schemas.microsoft.com/office/drawing/2014/main" val="3835194192"/>
                    </a:ext>
                  </a:extLst>
                </a:gridCol>
                <a:gridCol w="862641">
                  <a:extLst>
                    <a:ext uri="{9D8B030D-6E8A-4147-A177-3AD203B41FA5}">
                      <a16:colId xmlns:a16="http://schemas.microsoft.com/office/drawing/2014/main" val="1550176190"/>
                    </a:ext>
                  </a:extLst>
                </a:gridCol>
                <a:gridCol w="672861">
                  <a:extLst>
                    <a:ext uri="{9D8B030D-6E8A-4147-A177-3AD203B41FA5}">
                      <a16:colId xmlns:a16="http://schemas.microsoft.com/office/drawing/2014/main" val="455656548"/>
                    </a:ext>
                  </a:extLst>
                </a:gridCol>
                <a:gridCol w="980936">
                  <a:extLst>
                    <a:ext uri="{9D8B030D-6E8A-4147-A177-3AD203B41FA5}">
                      <a16:colId xmlns:a16="http://schemas.microsoft.com/office/drawing/2014/main" val="3379435053"/>
                    </a:ext>
                  </a:extLst>
                </a:gridCol>
              </a:tblGrid>
              <a:tr h="823626">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Log</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Contents</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Contents</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name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Operation</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date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Operation</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name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Page</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no</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User</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820939"/>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イントロダクション</a:t>
                      </a:r>
                    </a:p>
                  </a:txBody>
                  <a:tcPr anchor="ctr">
                    <a:lnT w="12700" cap="flat" cmpd="sng" algn="ctr">
                      <a:solidFill>
                        <a:schemeClr val="tx1"/>
                      </a:solidFill>
                      <a:prstDash val="solid"/>
                      <a:round/>
                      <a:headEnd type="none" w="med" len="med"/>
                      <a:tailEnd type="none" w="med" len="med"/>
                    </a:lnT>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12:55:15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OPEN</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370547"/>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イントロダクション</a:t>
                      </a: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12:56:00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NEXT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446147"/>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イントロダクション</a:t>
                      </a: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12:56:15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NEXT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5999338"/>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イントロダクション</a:t>
                      </a: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12:56:20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PREV</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48168355"/>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イントロダクション</a:t>
                      </a: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12:57:00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ADD_</a:t>
                      </a:r>
                    </a:p>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MERKER</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2271892"/>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イントロダクション</a:t>
                      </a: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12:57:04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NEXT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43788193"/>
                  </a:ext>
                </a:extLst>
              </a:tr>
            </a:tbl>
          </a:graphicData>
        </a:graphic>
      </p:graphicFrame>
      <p:sp>
        <p:nvSpPr>
          <p:cNvPr id="11" name="テキスト ボックス 10">
            <a:extLst>
              <a:ext uri="{FF2B5EF4-FFF2-40B4-BE49-F238E27FC236}">
                <a16:creationId xmlns:a16="http://schemas.microsoft.com/office/drawing/2014/main" id="{CC4FA8EC-3F1C-FB8B-116C-CFC33BD4631E}"/>
              </a:ext>
            </a:extLst>
          </p:cNvPr>
          <p:cNvSpPr txBox="1"/>
          <p:nvPr/>
        </p:nvSpPr>
        <p:spPr>
          <a:xfrm>
            <a:off x="4899803" y="766058"/>
            <a:ext cx="666393" cy="773333"/>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D6938F6-4579-59DB-0646-0EF185D8B4D0}"/>
              </a:ext>
            </a:extLst>
          </p:cNvPr>
          <p:cNvSpPr txBox="1"/>
          <p:nvPr/>
        </p:nvSpPr>
        <p:spPr>
          <a:xfrm>
            <a:off x="10243148" y="769950"/>
            <a:ext cx="79938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10393D73-33D8-137E-3B20-2993A1B6B3FB}"/>
              </a:ext>
            </a:extLst>
          </p:cNvPr>
          <p:cNvSpPr txBox="1"/>
          <p:nvPr/>
        </p:nvSpPr>
        <p:spPr>
          <a:xfrm rot="5400000">
            <a:off x="5696338" y="5837655"/>
            <a:ext cx="509156"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 name="コンテンツ プレースホルダー 2">
            <a:extLst>
              <a:ext uri="{FF2B5EF4-FFF2-40B4-BE49-F238E27FC236}">
                <a16:creationId xmlns:a16="http://schemas.microsoft.com/office/drawing/2014/main" id="{8425710E-CFFF-DE21-F787-1FA90CDB1783}"/>
              </a:ext>
            </a:extLst>
          </p:cNvPr>
          <p:cNvSpPr txBox="1">
            <a:spLocks/>
          </p:cNvSpPr>
          <p:nvPr/>
        </p:nvSpPr>
        <p:spPr>
          <a:xfrm>
            <a:off x="298481" y="97986"/>
            <a:ext cx="3148163" cy="569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400" dirty="0">
                <a:solidFill>
                  <a:srgbClr val="2E9EAC"/>
                </a:solidFill>
                <a:latin typeface="メイリオ" panose="020B0604030504040204" pitchFamily="50" charset="-128"/>
                <a:ea typeface="メイリオ" panose="020B0604030504040204" pitchFamily="50" charset="-128"/>
              </a:rPr>
              <a:t>閲覧データ</a:t>
            </a:r>
          </a:p>
        </p:txBody>
      </p:sp>
      <p:sp>
        <p:nvSpPr>
          <p:cNvPr id="4" name="テキスト ボックス 3">
            <a:extLst>
              <a:ext uri="{FF2B5EF4-FFF2-40B4-BE49-F238E27FC236}">
                <a16:creationId xmlns:a16="http://schemas.microsoft.com/office/drawing/2014/main" id="{84759E8E-C4C7-DED5-700B-BF20045C8BC8}"/>
              </a:ext>
            </a:extLst>
          </p:cNvPr>
          <p:cNvSpPr txBox="1"/>
          <p:nvPr/>
        </p:nvSpPr>
        <p:spPr>
          <a:xfrm>
            <a:off x="10857782" y="6404110"/>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5</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771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背景</a:t>
            </a:r>
            <a:endPar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1355784" y="1825625"/>
            <a:ext cx="10515600" cy="4351338"/>
          </a:xfrm>
        </p:spPr>
        <p:txBody>
          <a:bodyPr/>
          <a:lstStyle/>
          <a:p>
            <a:pPr marL="0" indent="0">
              <a:lnSpc>
                <a:spcPct val="125000"/>
              </a:lnSpc>
              <a:buNone/>
            </a:pP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講義では</a:t>
            </a:r>
            <a:r>
              <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オンライン上</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で</a:t>
            </a:r>
            <a:r>
              <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講義資料が閲覧できる機能が使われる</a:t>
            </a:r>
            <a:endParaRPr kumimoji="1"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endParaRPr lang="en-US" altLang="ja-JP" sz="1400" dirty="0">
              <a:solidFill>
                <a:srgbClr val="D45F6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dirty="0">
                <a:solidFill>
                  <a:srgbClr val="D45F6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2600" dirty="0">
                <a:solidFill>
                  <a:srgbClr val="D45F6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詳細な閲覧データ</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を取得することができる</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endParaRPr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endParaRPr kumimoji="1"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B8AE884-8F1F-F6E2-3139-76EE3F8DECBC}"/>
              </a:ext>
            </a:extLst>
          </p:cNvPr>
          <p:cNvSpPr txBox="1"/>
          <p:nvPr/>
        </p:nvSpPr>
        <p:spPr>
          <a:xfrm>
            <a:off x="1373043" y="4572000"/>
            <a:ext cx="9375473" cy="1282595"/>
          </a:xfrm>
          <a:prstGeom prst="rect">
            <a:avLst/>
          </a:prstGeom>
          <a:noFill/>
          <a:ln>
            <a:solidFill>
              <a:srgbClr val="2E9EAC"/>
            </a:solidFill>
          </a:ln>
        </p:spPr>
        <p:txBody>
          <a:bodyPr wrap="square" rtlCol="0">
            <a:spAutoFit/>
          </a:bodyPr>
          <a:lstStyle/>
          <a:p>
            <a:pPr algn="ctr">
              <a:lnSpc>
                <a:spcPct val="125000"/>
              </a:lnSpc>
            </a:pPr>
            <a:r>
              <a:rPr lang="ja-JP" altLang="en-US" sz="3200" b="1" dirty="0">
                <a:solidFill>
                  <a:srgbClr val="D35F5F"/>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学生の行動から理解度が推定ができれば</a:t>
            </a:r>
            <a:endParaRPr lang="en-US" altLang="ja-JP" sz="3200" b="1" dirty="0">
              <a:solidFill>
                <a:srgbClr val="D35F5F"/>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a:p>
            <a:pPr algn="ctr">
              <a:lnSpc>
                <a:spcPct val="125000"/>
              </a:lnSpc>
            </a:pPr>
            <a:r>
              <a:rPr lang="ja-JP" altLang="en-US" sz="3200" b="1" u="sng" dirty="0">
                <a:solidFill>
                  <a:srgbClr val="D35F5F"/>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早めの</a:t>
            </a:r>
            <a:r>
              <a:rPr lang="ja-JP" altLang="en-US" sz="3200" b="1" dirty="0">
                <a:solidFill>
                  <a:srgbClr val="D35F5F"/>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アプローチ</a:t>
            </a:r>
            <a:r>
              <a:rPr lang="ja-JP" altLang="en-US" sz="2800" b="1" dirty="0">
                <a:solidFill>
                  <a:srgbClr val="D35F5F"/>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が</a:t>
            </a:r>
            <a:r>
              <a:rPr lang="ja-JP" altLang="en-US" sz="3200" b="1" dirty="0">
                <a:solidFill>
                  <a:srgbClr val="D35F5F"/>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学生にできるのでは？</a:t>
            </a:r>
            <a:endParaRPr lang="en-US" altLang="ja-JP" sz="3200" b="1" dirty="0">
              <a:solidFill>
                <a:srgbClr val="D35F5F"/>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p:txBody>
      </p:sp>
      <p:sp>
        <p:nvSpPr>
          <p:cNvPr id="9" name="矢印: 下 8">
            <a:extLst>
              <a:ext uri="{FF2B5EF4-FFF2-40B4-BE49-F238E27FC236}">
                <a16:creationId xmlns:a16="http://schemas.microsoft.com/office/drawing/2014/main" id="{B3CE20F0-7F4C-D667-2126-3B5CD7744CEB}"/>
              </a:ext>
            </a:extLst>
          </p:cNvPr>
          <p:cNvSpPr/>
          <p:nvPr/>
        </p:nvSpPr>
        <p:spPr>
          <a:xfrm>
            <a:off x="5365630" y="3726611"/>
            <a:ext cx="730370" cy="618242"/>
          </a:xfrm>
          <a:prstGeom prst="downArrow">
            <a:avLst/>
          </a:prstGeom>
          <a:solidFill>
            <a:srgbClr val="5FD3B8"/>
          </a:solidFill>
          <a:ln>
            <a:solidFill>
              <a:srgbClr val="5FD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43AC4D9-8363-1CF8-3C08-82D74CA4AB72}"/>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14E6B44-CDDC-A1D5-EBDB-A2882E7035C6}"/>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2</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5299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8">
            <a:extLst>
              <a:ext uri="{FF2B5EF4-FFF2-40B4-BE49-F238E27FC236}">
                <a16:creationId xmlns:a16="http://schemas.microsoft.com/office/drawing/2014/main" id="{12CECCFB-D05F-1C8F-6CAE-1C9A21485E15}"/>
              </a:ext>
            </a:extLst>
          </p:cNvPr>
          <p:cNvGraphicFramePr>
            <a:graphicFrameLocks noGrp="1"/>
          </p:cNvGraphicFramePr>
          <p:nvPr>
            <p:extLst>
              <p:ext uri="{D42A27DB-BD31-4B8C-83A1-F6EECF244321}">
                <p14:modId xmlns:p14="http://schemas.microsoft.com/office/powerpoint/2010/main" val="2499837803"/>
              </p:ext>
            </p:extLst>
          </p:nvPr>
        </p:nvGraphicFramePr>
        <p:xfrm>
          <a:off x="298480" y="634012"/>
          <a:ext cx="11642506" cy="5340198"/>
        </p:xfrm>
        <a:graphic>
          <a:graphicData uri="http://schemas.openxmlformats.org/drawingml/2006/table">
            <a:tbl>
              <a:tblPr firstRow="1" bandRow="1">
                <a:tableStyleId>{C083E6E3-FA7D-4D7B-A595-EF9225AFEA82}</a:tableStyleId>
              </a:tblPr>
              <a:tblGrid>
                <a:gridCol w="1010367">
                  <a:extLst>
                    <a:ext uri="{9D8B030D-6E8A-4147-A177-3AD203B41FA5}">
                      <a16:colId xmlns:a16="http://schemas.microsoft.com/office/drawing/2014/main" val="1184758071"/>
                    </a:ext>
                  </a:extLst>
                </a:gridCol>
                <a:gridCol w="1900518">
                  <a:extLst>
                    <a:ext uri="{9D8B030D-6E8A-4147-A177-3AD203B41FA5}">
                      <a16:colId xmlns:a16="http://schemas.microsoft.com/office/drawing/2014/main" val="2077118612"/>
                    </a:ext>
                  </a:extLst>
                </a:gridCol>
                <a:gridCol w="1936376">
                  <a:extLst>
                    <a:ext uri="{9D8B030D-6E8A-4147-A177-3AD203B41FA5}">
                      <a16:colId xmlns:a16="http://schemas.microsoft.com/office/drawing/2014/main" val="3982006282"/>
                    </a:ext>
                  </a:extLst>
                </a:gridCol>
                <a:gridCol w="3191435">
                  <a:extLst>
                    <a:ext uri="{9D8B030D-6E8A-4147-A177-3AD203B41FA5}">
                      <a16:colId xmlns:a16="http://schemas.microsoft.com/office/drawing/2014/main" val="947754471"/>
                    </a:ext>
                  </a:extLst>
                </a:gridCol>
                <a:gridCol w="2725271">
                  <a:extLst>
                    <a:ext uri="{9D8B030D-6E8A-4147-A177-3AD203B41FA5}">
                      <a16:colId xmlns:a16="http://schemas.microsoft.com/office/drawing/2014/main" val="1307107806"/>
                    </a:ext>
                  </a:extLst>
                </a:gridCol>
                <a:gridCol w="878539">
                  <a:extLst>
                    <a:ext uri="{9D8B030D-6E8A-4147-A177-3AD203B41FA5}">
                      <a16:colId xmlns:a16="http://schemas.microsoft.com/office/drawing/2014/main" val="3379435053"/>
                    </a:ext>
                  </a:extLst>
                </a:gridCol>
              </a:tblGrid>
              <a:tr h="823626">
                <a:tc>
                  <a:txBody>
                    <a:bodyPr/>
                    <a:lstStyle/>
                    <a:p>
                      <a:pPr algn="ctr"/>
                      <a:r>
                        <a:rPr kumimoji="1" lang="en-US" altLang="ja-JP" sz="2000" b="1" dirty="0" err="1">
                          <a:solidFill>
                            <a:schemeClr val="tx1">
                              <a:lumMod val="65000"/>
                              <a:lumOff val="35000"/>
                            </a:schemeClr>
                          </a:solidFill>
                          <a:latin typeface="Meiryo UI" panose="020B0604030504040204" pitchFamily="50" charset="-128"/>
                          <a:ea typeface="Meiryo UI" panose="020B0604030504040204" pitchFamily="50" charset="-128"/>
                        </a:rPr>
                        <a:t>Questionid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State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Time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Question</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summary</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Response</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summary</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User</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820939"/>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Right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14:55:15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ICT </a:t>
                      </a: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について</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コンピュータセキュリティについて</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370547"/>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Wrong</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14:55:15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パスワードの扱いについて</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異なっていれば</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446147"/>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339</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Right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14:55:15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セキュリティについて</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設計段階から</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5999338"/>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343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Right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14:55:15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日本国政府の</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サイバーセキュリティ戦略</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48168355"/>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349</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Right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14:55:15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サプライチェーンに関する正しい説明を</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取引の連鎖には</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2271892"/>
                  </a:ext>
                </a:extLst>
              </a:tr>
              <a:tr h="752762">
                <a:tc>
                  <a:txBody>
                    <a:bodyPr/>
                    <a:lstStyle/>
                    <a:p>
                      <a:pPr algn="ctr"/>
                      <a:r>
                        <a:rPr kumimoji="1" lang="en-US" altLang="ja-JP" sz="2000">
                          <a:solidFill>
                            <a:schemeClr val="tx1">
                              <a:lumMod val="65000"/>
                              <a:lumOff val="35000"/>
                            </a:schemeClr>
                          </a:solidFill>
                          <a:latin typeface="Meiryo UI" panose="020B0604030504040204" pitchFamily="50" charset="-128"/>
                          <a:ea typeface="Meiryo UI" panose="020B0604030504040204" pitchFamily="50" charset="-128"/>
                        </a:rPr>
                        <a:t>332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Right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14:57:04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ICT </a:t>
                      </a: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について</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メール送信のタイミング</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43788193"/>
                  </a:ext>
                </a:extLst>
              </a:tr>
            </a:tbl>
          </a:graphicData>
        </a:graphic>
      </p:graphicFrame>
      <p:sp>
        <p:nvSpPr>
          <p:cNvPr id="13" name="テキスト ボックス 12">
            <a:extLst>
              <a:ext uri="{FF2B5EF4-FFF2-40B4-BE49-F238E27FC236}">
                <a16:creationId xmlns:a16="http://schemas.microsoft.com/office/drawing/2014/main" id="{10393D73-33D8-137E-3B20-2993A1B6B3FB}"/>
              </a:ext>
            </a:extLst>
          </p:cNvPr>
          <p:cNvSpPr txBox="1"/>
          <p:nvPr/>
        </p:nvSpPr>
        <p:spPr>
          <a:xfrm rot="5400000">
            <a:off x="5651515" y="5863197"/>
            <a:ext cx="59880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 name="コンテンツ プレースホルダー 2">
            <a:extLst>
              <a:ext uri="{FF2B5EF4-FFF2-40B4-BE49-F238E27FC236}">
                <a16:creationId xmlns:a16="http://schemas.microsoft.com/office/drawing/2014/main" id="{A13A5D13-6113-3E91-EF69-D18D7A1CEACA}"/>
              </a:ext>
            </a:extLst>
          </p:cNvPr>
          <p:cNvSpPr txBox="1">
            <a:spLocks/>
          </p:cNvSpPr>
          <p:nvPr/>
        </p:nvSpPr>
        <p:spPr>
          <a:xfrm>
            <a:off x="298481" y="97986"/>
            <a:ext cx="3148163" cy="569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400" dirty="0">
                <a:solidFill>
                  <a:srgbClr val="2E9EAC"/>
                </a:solidFill>
                <a:latin typeface="メイリオ" panose="020B0604030504040204" pitchFamily="50" charset="-128"/>
                <a:ea typeface="メイリオ" panose="020B0604030504040204" pitchFamily="50" charset="-128"/>
              </a:rPr>
              <a:t>小テストデータ</a:t>
            </a:r>
          </a:p>
        </p:txBody>
      </p:sp>
      <p:sp>
        <p:nvSpPr>
          <p:cNvPr id="11" name="テキスト ボックス 10">
            <a:extLst>
              <a:ext uri="{FF2B5EF4-FFF2-40B4-BE49-F238E27FC236}">
                <a16:creationId xmlns:a16="http://schemas.microsoft.com/office/drawing/2014/main" id="{629D8DBA-80DF-A23D-BAD3-F623A94A02DA}"/>
              </a:ext>
            </a:extLst>
          </p:cNvPr>
          <p:cNvSpPr txBox="1"/>
          <p:nvPr/>
        </p:nvSpPr>
        <p:spPr>
          <a:xfrm>
            <a:off x="10857782" y="6404110"/>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6</a:t>
            </a:r>
          </a:p>
        </p:txBody>
      </p:sp>
    </p:spTree>
    <p:extLst>
      <p:ext uri="{BB962C8B-B14F-4D97-AF65-F5344CB8AC3E}">
        <p14:creationId xmlns:p14="http://schemas.microsoft.com/office/powerpoint/2010/main" val="134145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講義画面</a:t>
            </a:r>
          </a:p>
        </p:txBody>
      </p:sp>
      <p:pic>
        <p:nvPicPr>
          <p:cNvPr id="9" name="コンテンツ プレースホルダー 8">
            <a:extLst>
              <a:ext uri="{FF2B5EF4-FFF2-40B4-BE49-F238E27FC236}">
                <a16:creationId xmlns:a16="http://schemas.microsoft.com/office/drawing/2014/main" id="{5D32374D-F4C6-473E-DC59-FBA1A6E4A3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6390" y="1484278"/>
            <a:ext cx="8099219" cy="4900367"/>
          </a:xfrm>
        </p:spPr>
      </p:pic>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C6B9114-704D-275E-DAE5-EEECEFD8F5F2}"/>
              </a:ext>
            </a:extLst>
          </p:cNvPr>
          <p:cNvCxnSpPr>
            <a:cxnSpLocks/>
          </p:cNvCxnSpPr>
          <p:nvPr/>
        </p:nvCxnSpPr>
        <p:spPr>
          <a:xfrm rot="10800000" flipV="1">
            <a:off x="8466587" y="4382219"/>
            <a:ext cx="2074892" cy="362310"/>
          </a:xfrm>
          <a:prstGeom prst="bentConnector3">
            <a:avLst>
              <a:gd name="adj1" fmla="val 101553"/>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CA18293-E164-5962-3D66-2C9A070EFA3B}"/>
              </a:ext>
            </a:extLst>
          </p:cNvPr>
          <p:cNvSpPr txBox="1"/>
          <p:nvPr/>
        </p:nvSpPr>
        <p:spPr>
          <a:xfrm>
            <a:off x="10541479" y="4132386"/>
            <a:ext cx="1650521" cy="707886"/>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わかった </a:t>
            </a:r>
            <a:r>
              <a:rPr kumimoji="1" lang="en-US" altLang="ja-JP" sz="2000" dirty="0">
                <a:latin typeface="Meiryo UI" panose="020B0604030504040204" pitchFamily="50" charset="-128"/>
                <a:ea typeface="Meiryo UI" panose="020B0604030504040204" pitchFamily="50" charset="-128"/>
              </a:rPr>
              <a:t>/</a:t>
            </a:r>
          </a:p>
          <a:p>
            <a:r>
              <a:rPr kumimoji="1" lang="ja-JP" altLang="en-US" sz="2000" dirty="0">
                <a:latin typeface="Meiryo UI" panose="020B0604030504040204" pitchFamily="50" charset="-128"/>
                <a:ea typeface="Meiryo UI" panose="020B0604030504040204" pitchFamily="50" charset="-128"/>
              </a:rPr>
              <a:t>わからなかった</a:t>
            </a:r>
          </a:p>
        </p:txBody>
      </p:sp>
      <p:cxnSp>
        <p:nvCxnSpPr>
          <p:cNvPr id="17" name="コネクタ: カギ線 16">
            <a:extLst>
              <a:ext uri="{FF2B5EF4-FFF2-40B4-BE49-F238E27FC236}">
                <a16:creationId xmlns:a16="http://schemas.microsoft.com/office/drawing/2014/main" id="{793C52D3-AA4F-704A-08F3-5DA72391A9EA}"/>
              </a:ext>
            </a:extLst>
          </p:cNvPr>
          <p:cNvCxnSpPr>
            <a:cxnSpLocks/>
          </p:cNvCxnSpPr>
          <p:nvPr/>
        </p:nvCxnSpPr>
        <p:spPr>
          <a:xfrm rot="10800000" flipV="1">
            <a:off x="8604609" y="3757564"/>
            <a:ext cx="2074892" cy="362310"/>
          </a:xfrm>
          <a:prstGeom prst="bentConnector3">
            <a:avLst>
              <a:gd name="adj1" fmla="val 101553"/>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251B1C0-E4AE-7DDF-BABE-5377D973C924}"/>
              </a:ext>
            </a:extLst>
          </p:cNvPr>
          <p:cNvSpPr txBox="1"/>
          <p:nvPr/>
        </p:nvSpPr>
        <p:spPr>
          <a:xfrm>
            <a:off x="10646434" y="3583737"/>
            <a:ext cx="1292524"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次ページへ</a:t>
            </a:r>
            <a:endParaRPr kumimoji="1" lang="ja-JP" altLang="en-US" sz="2000" dirty="0">
              <a:latin typeface="Meiryo UI" panose="020B0604030504040204" pitchFamily="50" charset="-128"/>
              <a:ea typeface="Meiryo UI" panose="020B0604030504040204" pitchFamily="50" charset="-128"/>
            </a:endParaRPr>
          </a:p>
        </p:txBody>
      </p:sp>
      <p:cxnSp>
        <p:nvCxnSpPr>
          <p:cNvPr id="19" name="コネクタ: カギ線 18">
            <a:extLst>
              <a:ext uri="{FF2B5EF4-FFF2-40B4-BE49-F238E27FC236}">
                <a16:creationId xmlns:a16="http://schemas.microsoft.com/office/drawing/2014/main" id="{3E6CD6DD-8E98-6594-7683-1F7E4F73109D}"/>
              </a:ext>
            </a:extLst>
          </p:cNvPr>
          <p:cNvCxnSpPr>
            <a:cxnSpLocks/>
          </p:cNvCxnSpPr>
          <p:nvPr/>
        </p:nvCxnSpPr>
        <p:spPr>
          <a:xfrm rot="10800000">
            <a:off x="1794294" y="3583738"/>
            <a:ext cx="1793098" cy="507757"/>
          </a:xfrm>
          <a:prstGeom prst="bentConnector3">
            <a:avLst>
              <a:gd name="adj1" fmla="val -3882"/>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3C1A44C-683F-8C6D-ADD6-DD2ED35DC8FA}"/>
              </a:ext>
            </a:extLst>
          </p:cNvPr>
          <p:cNvSpPr txBox="1"/>
          <p:nvPr/>
        </p:nvSpPr>
        <p:spPr>
          <a:xfrm>
            <a:off x="4313209" y="867345"/>
            <a:ext cx="4986067"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ブックマーク</a:t>
            </a:r>
            <a:r>
              <a:rPr kumimoji="1"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マーカー</a:t>
            </a:r>
            <a:r>
              <a:rPr kumimoji="1" lang="en-US" altLang="ja-JP" sz="2000" dirty="0">
                <a:latin typeface="Meiryo UI" panose="020B0604030504040204" pitchFamily="50" charset="-128"/>
                <a:ea typeface="Meiryo UI" panose="020B0604030504040204" pitchFamily="50" charset="-128"/>
              </a:rPr>
              <a:t>, </a:t>
            </a:r>
            <a:r>
              <a:rPr kumimoji="1" lang="ja-JP" altLang="en-US" sz="2000" dirty="0">
                <a:latin typeface="Meiryo UI" panose="020B0604030504040204" pitchFamily="50" charset="-128"/>
                <a:ea typeface="Meiryo UI" panose="020B0604030504040204" pitchFamily="50" charset="-128"/>
              </a:rPr>
              <a:t>メモ</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コンテンツ内検索</a:t>
            </a:r>
            <a:endParaRPr kumimoji="1" lang="ja-JP" altLang="en-US" sz="2000" dirty="0">
              <a:latin typeface="Meiryo UI" panose="020B0604030504040204" pitchFamily="50" charset="-128"/>
              <a:ea typeface="Meiryo UI" panose="020B0604030504040204" pitchFamily="50" charset="-128"/>
            </a:endParaRPr>
          </a:p>
        </p:txBody>
      </p:sp>
      <p:cxnSp>
        <p:nvCxnSpPr>
          <p:cNvPr id="32" name="直線コネクタ 31">
            <a:extLst>
              <a:ext uri="{FF2B5EF4-FFF2-40B4-BE49-F238E27FC236}">
                <a16:creationId xmlns:a16="http://schemas.microsoft.com/office/drawing/2014/main" id="{6AF3C6AB-C497-85B8-C9DD-67288BE88C95}"/>
              </a:ext>
            </a:extLst>
          </p:cNvPr>
          <p:cNvCxnSpPr>
            <a:cxnSpLocks/>
          </p:cNvCxnSpPr>
          <p:nvPr/>
        </p:nvCxnSpPr>
        <p:spPr>
          <a:xfrm>
            <a:off x="6372048" y="1289647"/>
            <a:ext cx="0" cy="414068"/>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397A5CFE-F321-0E12-8E21-8B00B44E04B1}"/>
              </a:ext>
            </a:extLst>
          </p:cNvPr>
          <p:cNvSpPr txBox="1"/>
          <p:nvPr/>
        </p:nvSpPr>
        <p:spPr>
          <a:xfrm>
            <a:off x="361113" y="3437501"/>
            <a:ext cx="1434865" cy="400110"/>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前ページへ</a:t>
            </a:r>
          </a:p>
        </p:txBody>
      </p:sp>
      <p:cxnSp>
        <p:nvCxnSpPr>
          <p:cNvPr id="20" name="直線コネクタ 19">
            <a:extLst>
              <a:ext uri="{FF2B5EF4-FFF2-40B4-BE49-F238E27FC236}">
                <a16:creationId xmlns:a16="http://schemas.microsoft.com/office/drawing/2014/main" id="{5F373C42-9D20-9450-F95E-5BA8AAAE9E24}"/>
              </a:ext>
            </a:extLst>
          </p:cNvPr>
          <p:cNvCxnSpPr>
            <a:cxnSpLocks/>
          </p:cNvCxnSpPr>
          <p:nvPr/>
        </p:nvCxnSpPr>
        <p:spPr>
          <a:xfrm>
            <a:off x="9299276" y="2192909"/>
            <a:ext cx="846333" cy="0"/>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0C5FB50-D757-BFA2-CCD1-ED09DA34517A}"/>
              </a:ext>
            </a:extLst>
          </p:cNvPr>
          <p:cNvSpPr txBox="1"/>
          <p:nvPr/>
        </p:nvSpPr>
        <p:spPr>
          <a:xfrm>
            <a:off x="10154726" y="1958455"/>
            <a:ext cx="1784232" cy="707886"/>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現在のページ</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全ページ数</a:t>
            </a:r>
          </a:p>
        </p:txBody>
      </p:sp>
      <p:cxnSp>
        <p:nvCxnSpPr>
          <p:cNvPr id="23" name="直線コネクタ 22">
            <a:extLst>
              <a:ext uri="{FF2B5EF4-FFF2-40B4-BE49-F238E27FC236}">
                <a16:creationId xmlns:a16="http://schemas.microsoft.com/office/drawing/2014/main" id="{8178F159-0954-37C5-F01E-4192A22624CC}"/>
              </a:ext>
            </a:extLst>
          </p:cNvPr>
          <p:cNvCxnSpPr>
            <a:cxnSpLocks/>
          </p:cNvCxnSpPr>
          <p:nvPr/>
        </p:nvCxnSpPr>
        <p:spPr>
          <a:xfrm>
            <a:off x="2037273" y="1703715"/>
            <a:ext cx="930214" cy="65962"/>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B0199FE-7935-0F75-7124-17DBC5C2B45C}"/>
              </a:ext>
            </a:extLst>
          </p:cNvPr>
          <p:cNvSpPr txBox="1"/>
          <p:nvPr/>
        </p:nvSpPr>
        <p:spPr>
          <a:xfrm>
            <a:off x="889955" y="1536641"/>
            <a:ext cx="1114249"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レコメンド</a:t>
            </a:r>
            <a:endParaRPr kumimoji="1" lang="ja-JP" altLang="en-US" sz="2000"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60CC283D-6A9E-5943-A866-E952572726AA}"/>
              </a:ext>
            </a:extLst>
          </p:cNvPr>
          <p:cNvSpPr/>
          <p:nvPr/>
        </p:nvSpPr>
        <p:spPr>
          <a:xfrm>
            <a:off x="2794958" y="5258526"/>
            <a:ext cx="2074891" cy="507758"/>
          </a:xfrm>
          <a:prstGeom prst="rect">
            <a:avLst/>
          </a:prstGeom>
          <a:noFill/>
          <a:ln>
            <a:solidFill>
              <a:srgbClr val="5FD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1C36EC8-56F9-DB40-22F5-84293BC745FF}"/>
              </a:ext>
            </a:extLst>
          </p:cNvPr>
          <p:cNvCxnSpPr>
            <a:cxnSpLocks/>
            <a:stCxn id="35" idx="3"/>
            <a:endCxn id="24" idx="1"/>
          </p:cNvCxnSpPr>
          <p:nvPr/>
        </p:nvCxnSpPr>
        <p:spPr>
          <a:xfrm>
            <a:off x="2021703" y="5509719"/>
            <a:ext cx="773255" cy="2686"/>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CE67BF4-77AF-DA70-8BC1-CEE0312303B3}"/>
              </a:ext>
            </a:extLst>
          </p:cNvPr>
          <p:cNvSpPr txBox="1"/>
          <p:nvPr/>
        </p:nvSpPr>
        <p:spPr>
          <a:xfrm>
            <a:off x="586838" y="5309664"/>
            <a:ext cx="1434865"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ページ移動</a:t>
            </a:r>
            <a:endParaRPr kumimoji="1" lang="ja-JP" altLang="en-US" sz="20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A84AD9C6-3BEC-C957-CF5C-26FDF1BDC633}"/>
              </a:ext>
            </a:extLst>
          </p:cNvPr>
          <p:cNvCxnSpPr>
            <a:cxnSpLocks/>
          </p:cNvCxnSpPr>
          <p:nvPr/>
        </p:nvCxnSpPr>
        <p:spPr>
          <a:xfrm>
            <a:off x="2004204" y="5004647"/>
            <a:ext cx="1271431" cy="156348"/>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0C26AD9F-D54D-B833-29F6-67EBF4189CE1}"/>
              </a:ext>
            </a:extLst>
          </p:cNvPr>
          <p:cNvSpPr txBox="1"/>
          <p:nvPr/>
        </p:nvSpPr>
        <p:spPr>
          <a:xfrm>
            <a:off x="586837" y="4450480"/>
            <a:ext cx="1434865" cy="707886"/>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ブックマークしたページ</a:t>
            </a:r>
          </a:p>
        </p:txBody>
      </p:sp>
      <p:sp>
        <p:nvSpPr>
          <p:cNvPr id="3" name="正方形/長方形 2">
            <a:extLst>
              <a:ext uri="{FF2B5EF4-FFF2-40B4-BE49-F238E27FC236}">
                <a16:creationId xmlns:a16="http://schemas.microsoft.com/office/drawing/2014/main" id="{4ABE9962-82FA-0F95-3EA7-FF067BF5AB56}"/>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553E8B33-744D-99D8-FD6A-E3CFC5FC8AF6}"/>
              </a:ext>
            </a:extLst>
          </p:cNvPr>
          <p:cNvSpPr/>
          <p:nvPr/>
        </p:nvSpPr>
        <p:spPr>
          <a:xfrm>
            <a:off x="10731260" y="6579275"/>
            <a:ext cx="1460741" cy="15795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75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閲覧データを使用した先行研究</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583626"/>
            <a:ext cx="11353800" cy="4995649"/>
          </a:xfrm>
        </p:spPr>
        <p:txBody>
          <a:bodyPr>
            <a:normAutofit/>
          </a:bodyPr>
          <a:lstStyle/>
          <a:p>
            <a:pPr marL="0" indent="0">
              <a:lnSpc>
                <a:spcPct val="125000"/>
              </a:lnSpc>
              <a:buNone/>
            </a:pP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毎週生徒の最終成績を予測し、学生のリスクの有無を分類 </a:t>
            </a:r>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p>
          <a:p>
            <a:pPr marL="0" indent="0">
              <a:lnSpc>
                <a:spcPct val="125000"/>
              </a:lnSpc>
              <a:buNone/>
            </a:pPr>
            <a:r>
              <a:rPr lang="ja-JP" altLang="en-US"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26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情報のある週とない週の行動</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を考慮し、データを変換させることで、</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00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高精度な分類モデルを導出している</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endParaRPr lang="en-US" altLang="ja-JP" sz="1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どの学習行動が成績に関連するかを調べた研究 </a:t>
            </a:r>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a:t>
            </a:r>
          </a:p>
          <a:p>
            <a:pPr marL="0" indent="0">
              <a:lnSpc>
                <a:spcPct val="125000"/>
              </a:lnSpc>
              <a:buNone/>
            </a:pPr>
            <a:r>
              <a:rPr lang="ja-JP" altLang="en-US"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特定の行動を要素として成績を予測し、上位・中位・下位に分類、</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p>
          <a:p>
            <a:pPr marL="0" indent="0">
              <a:lnSpc>
                <a:spcPct val="100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26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それぞれの傾向と差を観察する</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ことでより的確なアドバイスをできる</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FF06BC4-E168-1FA1-0B16-3CC2478CE563}"/>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A7FD70A-B6F7-AF24-5D43-F07C75CB7659}"/>
              </a:ext>
            </a:extLst>
          </p:cNvPr>
          <p:cNvSpPr txBox="1"/>
          <p:nvPr/>
        </p:nvSpPr>
        <p:spPr>
          <a:xfrm>
            <a:off x="10859134" y="6457017"/>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3</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654F6A4B-8874-646F-BA24-B972014ED998}"/>
              </a:ext>
            </a:extLst>
          </p:cNvPr>
          <p:cNvSpPr txBox="1"/>
          <p:nvPr/>
        </p:nvSpPr>
        <p:spPr>
          <a:xfrm>
            <a:off x="838200" y="5901234"/>
            <a:ext cx="10852031" cy="461665"/>
          </a:xfrm>
          <a:prstGeom prst="rect">
            <a:avLst/>
          </a:prstGeom>
          <a:noFill/>
        </p:spPr>
        <p:txBody>
          <a:bodyPr wrap="square" rtlCol="0">
            <a:spAutoFit/>
          </a:bodyPr>
          <a:lstStyle/>
          <a:p>
            <a:pPr algn="l"/>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 </a:t>
            </a:r>
            <a:r>
              <a:rPr lang="en-US" altLang="ja-JP" sz="1200" b="0" i="0" u="none" strike="noStrike" baseline="0" dirty="0" err="1">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Leelaluk</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sz="1200" b="0" i="0" u="none" strike="noStrike" baseline="0" dirty="0" err="1">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Sukrit</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sz="1200" b="0" i="0" u="none" strike="noStrike" baseline="0" dirty="0" err="1">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Minematsu</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sz="1200" b="0" i="0" u="none" strike="noStrike" baseline="0" dirty="0" err="1">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Tsubasa</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Taniguchi </a:t>
            </a:r>
            <a:r>
              <a:rPr lang="en-US" altLang="ja-JP" sz="1200" b="0" i="0" u="none" strike="noStrike" baseline="0" dirty="0" err="1">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Yuta,Okubo</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Fumiya, and Shimada Atsushi. Predicting student</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performance based on lecture</a:t>
            </a:r>
            <a:r>
              <a:rPr lang="ja-JP" altLang="en-US" sz="120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materials data using neural</a:t>
            </a:r>
            <a:r>
              <a:rPr lang="ja-JP" altLang="en-US" sz="120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network models. </a:t>
            </a:r>
            <a:r>
              <a:rPr lang="en-US" altLang="ja-JP" sz="1200" b="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CEUR Workshop Proceedings</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pp. 11–20,</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2022.</a:t>
            </a:r>
            <a:endParaRPr kumimoji="1" lang="ja-JP" altLang="en-US" sz="120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0" name="テキスト ボックス 9">
            <a:extLst>
              <a:ext uri="{FF2B5EF4-FFF2-40B4-BE49-F238E27FC236}">
                <a16:creationId xmlns:a16="http://schemas.microsoft.com/office/drawing/2014/main" id="{0CC82A37-5407-16FA-0038-CAA20FD94856}"/>
              </a:ext>
            </a:extLst>
          </p:cNvPr>
          <p:cNvSpPr txBox="1"/>
          <p:nvPr/>
        </p:nvSpPr>
        <p:spPr>
          <a:xfrm>
            <a:off x="829576" y="6302275"/>
            <a:ext cx="10852031" cy="276999"/>
          </a:xfrm>
          <a:prstGeom prst="rect">
            <a:avLst/>
          </a:prstGeom>
          <a:noFill/>
        </p:spPr>
        <p:txBody>
          <a:bodyPr wrap="square" rtlCol="0">
            <a:spAutoFit/>
          </a:bodyPr>
          <a:lstStyle/>
          <a:p>
            <a:pPr algn="l"/>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 </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椎野徹也</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峰松翼</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島田敬士</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谷口倫一郎</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デジタル教材の学習ログと成績の関連分析</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情報処理学会研究報告</a:t>
            </a:r>
            <a:r>
              <a:rPr lang="en-US" altLang="ja-JP" sz="1200" b="0" i="0" u="none" strike="noStrike" baseline="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Vol.2020-CLE-30, No. 10, pp. 1–4, 2020.</a:t>
            </a:r>
            <a:endParaRPr kumimoji="1" lang="ja-JP" altLang="en-US" sz="1000" dirty="0">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cxnSp>
        <p:nvCxnSpPr>
          <p:cNvPr id="11" name="直線コネクタ 10">
            <a:extLst>
              <a:ext uri="{FF2B5EF4-FFF2-40B4-BE49-F238E27FC236}">
                <a16:creationId xmlns:a16="http://schemas.microsoft.com/office/drawing/2014/main" id="{9366C27B-7A5A-0FAC-2636-E1702232999C}"/>
              </a:ext>
            </a:extLst>
          </p:cNvPr>
          <p:cNvCxnSpPr>
            <a:cxnSpLocks/>
          </p:cNvCxnSpPr>
          <p:nvPr/>
        </p:nvCxnSpPr>
        <p:spPr>
          <a:xfrm>
            <a:off x="901821" y="2127585"/>
            <a:ext cx="9689979" cy="0"/>
          </a:xfrm>
          <a:prstGeom prst="line">
            <a:avLst/>
          </a:prstGeom>
          <a:ln w="12700">
            <a:solidFill>
              <a:srgbClr val="5FD3B8"/>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0392480-8213-032C-495C-B72DF4BF6B5A}"/>
              </a:ext>
            </a:extLst>
          </p:cNvPr>
          <p:cNvCxnSpPr>
            <a:cxnSpLocks/>
          </p:cNvCxnSpPr>
          <p:nvPr/>
        </p:nvCxnSpPr>
        <p:spPr>
          <a:xfrm>
            <a:off x="958971" y="4286795"/>
            <a:ext cx="7874478" cy="0"/>
          </a:xfrm>
          <a:prstGeom prst="line">
            <a:avLst/>
          </a:prstGeom>
          <a:ln w="12700">
            <a:solidFill>
              <a:srgbClr val="5FD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7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アプローチ</a:t>
            </a:r>
            <a:endPar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199" y="1591121"/>
            <a:ext cx="11228295" cy="5126178"/>
          </a:xfrm>
        </p:spPr>
        <p:txBody>
          <a:bodyPr>
            <a:normAutofit/>
          </a:bodyPr>
          <a:lstStyle/>
          <a:p>
            <a:pPr marL="0" indent="0">
              <a:lnSpc>
                <a:spcPct val="125000"/>
              </a:lnSpc>
              <a:buNone/>
            </a:pPr>
            <a:r>
              <a:rPr lang="ja-JP" altLang="en-US" sz="2700" dirty="0">
                <a:solidFill>
                  <a:srgbClr val="D45F6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コンテンツそのものが予測に繋がるか明らかでない</a:t>
            </a:r>
            <a:endParaRPr lang="en-US" altLang="ja-JP" sz="27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学生の行動はコンテンツが前提にあるのでは？</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endPar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入力：閲覧データ、コンテンツ情報（講義資料）</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出力：小テストごとに予測した点数</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評価：小テストごとに求めた</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RMSE</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r>
              <a:rPr lang="en-US" altLang="ja-JP" sz="2000" i="0" dirty="0">
                <a:solidFill>
                  <a:srgbClr val="5F6368"/>
                </a:solidFill>
                <a:effectLst/>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Root Mean Square Error</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の平均</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u="sng"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コンテンツ情報を使用することで予測精度があがるのか</a:t>
            </a:r>
            <a:endParaRPr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4</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831CE35F-2A8D-51C0-4835-A6F29027F741}"/>
              </a:ext>
            </a:extLst>
          </p:cNvPr>
          <p:cNvCxnSpPr>
            <a:cxnSpLocks/>
          </p:cNvCxnSpPr>
          <p:nvPr/>
        </p:nvCxnSpPr>
        <p:spPr>
          <a:xfrm>
            <a:off x="3864634" y="3774058"/>
            <a:ext cx="2400790" cy="0"/>
          </a:xfrm>
          <a:prstGeom prst="line">
            <a:avLst/>
          </a:prstGeom>
          <a:ln w="12700">
            <a:solidFill>
              <a:srgbClr val="D35F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50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使用データ</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825625"/>
            <a:ext cx="11218334" cy="4351338"/>
          </a:xfrm>
        </p:spPr>
        <p:txBody>
          <a:bodyPr>
            <a:normAutofit/>
          </a:bodyPr>
          <a:lstStyle/>
          <a:p>
            <a:pPr marL="0" indent="0">
              <a:lnSpc>
                <a:spcPct val="125000"/>
              </a:lnSpc>
              <a:buNone/>
            </a:pPr>
            <a:r>
              <a:rPr kumimoji="1" lang="ja-JP" altLang="en-US" sz="3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九州大学</a:t>
            </a:r>
            <a:r>
              <a:rPr lang="ja-JP" altLang="en-US" sz="3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a:t>
            </a:r>
            <a:r>
              <a:rPr lang="en-US" altLang="ja-JP" sz="3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2020</a:t>
            </a:r>
            <a:r>
              <a:rPr lang="ja-JP" altLang="en-US" sz="3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年 情報系科目）</a:t>
            </a:r>
            <a:endParaRPr lang="en-US" altLang="ja-JP" sz="3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endParaRPr lang="en-US" altLang="ja-JP" sz="7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457200" lvl="1" indent="0">
              <a:lnSpc>
                <a:spcPct val="135000"/>
              </a:lnSpc>
              <a:buNone/>
            </a:pPr>
            <a:r>
              <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閲覧データ（</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講義回数：</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7</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回</a:t>
            </a:r>
            <a:r>
              <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、対象学生：</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100</a:t>
            </a:r>
            <a:r>
              <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名、</a:t>
            </a:r>
            <a:r>
              <a:rPr kumimoji="1"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200,818</a:t>
            </a:r>
            <a:r>
              <a:rPr kumimoji="1"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ログ）</a:t>
            </a:r>
            <a:endParaRPr kumimoji="1"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457200" lvl="1" indent="0">
              <a:lnSpc>
                <a:spcPct val="13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コンテンツ（スライド）</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457200" lvl="1" indent="0">
              <a:lnSpc>
                <a:spcPct val="135000"/>
              </a:lnSpc>
              <a:buNone/>
            </a:pPr>
            <a:endParaRPr kumimoji="1"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457200" lvl="1" indent="0">
              <a:lnSpc>
                <a:spcPct val="13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小テストのデータ（小テスト回数：</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8</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回、問題数：</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5</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問、</a:t>
            </a:r>
            <a:r>
              <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4</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択問題）</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457200" lvl="1" indent="0">
              <a:lnSpc>
                <a:spcPct val="13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（学生番号・問題文・学生の選択・正解かどうか・提出時間）</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a:lnSpc>
                <a:spcPct val="125000"/>
              </a:lnSpc>
            </a:pPr>
            <a:endParaRPr kumimoji="1" lang="ja-JP" altLang="en-US" dirty="0">
              <a:solidFill>
                <a:schemeClr val="tx1">
                  <a:lumMod val="65000"/>
                  <a:lumOff val="35000"/>
                </a:schemeClr>
              </a:solidFill>
              <a:latin typeface="Segoe UI Black" panose="020B0A02040204020203" pitchFamily="34" charset="0"/>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4D1C74C-A019-CACB-556F-404403713515}"/>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09A7B6A-960A-1A2F-C724-74188F449857}"/>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5</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FAE183F0-A5A5-7947-6603-D16D086C5942}"/>
              </a:ext>
            </a:extLst>
          </p:cNvPr>
          <p:cNvSpPr/>
          <p:nvPr/>
        </p:nvSpPr>
        <p:spPr>
          <a:xfrm>
            <a:off x="6447367" y="3540014"/>
            <a:ext cx="1954761" cy="788894"/>
          </a:xfrm>
          <a:prstGeom prst="wedgeRoundRectCallout">
            <a:avLst>
              <a:gd name="adj1" fmla="val -20833"/>
              <a:gd name="adj2" fmla="val 73864"/>
              <a:gd name="adj3" fmla="val 16667"/>
            </a:avLst>
          </a:prstGeom>
          <a:solidFill>
            <a:schemeClr val="bg1"/>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lumMod val="65000"/>
                    <a:lumOff val="35000"/>
                  </a:schemeClr>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2</a:t>
            </a:r>
            <a:r>
              <a:rPr kumimoji="1" lang="ja-JP" altLang="en-US" sz="2200" dirty="0">
                <a:solidFill>
                  <a:schemeClr val="tx1">
                    <a:lumMod val="65000"/>
                    <a:lumOff val="35000"/>
                  </a:schemeClr>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週目に</a:t>
            </a:r>
            <a:r>
              <a:rPr kumimoji="1" lang="en-US" altLang="ja-JP" sz="2200" dirty="0">
                <a:solidFill>
                  <a:schemeClr val="tx1">
                    <a:lumMod val="65000"/>
                    <a:lumOff val="35000"/>
                  </a:schemeClr>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2</a:t>
            </a:r>
            <a:r>
              <a:rPr lang="ja-JP" altLang="en-US" sz="2200" dirty="0">
                <a:solidFill>
                  <a:schemeClr val="tx1">
                    <a:lumMod val="65000"/>
                    <a:lumOff val="35000"/>
                  </a:schemeClr>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回行われている</a:t>
            </a:r>
            <a:endParaRPr kumimoji="1" lang="ja-JP" altLang="en-US" sz="2200" dirty="0">
              <a:solidFill>
                <a:schemeClr val="tx1">
                  <a:lumMod val="65000"/>
                  <a:lumOff val="35000"/>
                </a:schemeClr>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endParaRPr>
          </a:p>
        </p:txBody>
      </p:sp>
    </p:spTree>
    <p:extLst>
      <p:ext uri="{BB962C8B-B14F-4D97-AF65-F5344CB8AC3E}">
        <p14:creationId xmlns:p14="http://schemas.microsoft.com/office/powerpoint/2010/main" val="379737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a:extLst>
              <a:ext uri="{FF2B5EF4-FFF2-40B4-BE49-F238E27FC236}">
                <a16:creationId xmlns:a16="http://schemas.microsoft.com/office/drawing/2014/main" id="{68A7FEE5-F00D-197C-D64C-F71DC6FF3E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2747" y="4600980"/>
            <a:ext cx="1536814" cy="923420"/>
          </a:xfrm>
        </p:spPr>
      </p:pic>
      <p:pic>
        <p:nvPicPr>
          <p:cNvPr id="4" name="コンテンツ プレースホルダー 11">
            <a:extLst>
              <a:ext uri="{FF2B5EF4-FFF2-40B4-BE49-F238E27FC236}">
                <a16:creationId xmlns:a16="http://schemas.microsoft.com/office/drawing/2014/main" id="{9EEC7A47-B493-0150-5056-E2802E1FF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6061" y="1547703"/>
            <a:ext cx="1254764" cy="1325563"/>
          </a:xfrm>
          <a:prstGeom prst="rect">
            <a:avLst/>
          </a:prstGeom>
        </p:spPr>
      </p:pic>
      <p:pic>
        <p:nvPicPr>
          <p:cNvPr id="13" name="図 12">
            <a:extLst>
              <a:ext uri="{FF2B5EF4-FFF2-40B4-BE49-F238E27FC236}">
                <a16:creationId xmlns:a16="http://schemas.microsoft.com/office/drawing/2014/main" id="{4D9B74F7-78EF-F1E0-8084-8EBFDD5045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894" y="2884435"/>
            <a:ext cx="1761695" cy="1325563"/>
          </a:xfrm>
          <a:prstGeom prst="rect">
            <a:avLst/>
          </a:prstGeom>
        </p:spPr>
      </p:pic>
      <p:cxnSp>
        <p:nvCxnSpPr>
          <p:cNvPr id="14" name="直線コネクタ 13">
            <a:extLst>
              <a:ext uri="{FF2B5EF4-FFF2-40B4-BE49-F238E27FC236}">
                <a16:creationId xmlns:a16="http://schemas.microsoft.com/office/drawing/2014/main" id="{98BCC5B7-193B-4CA3-1B7E-4E0432305562}"/>
              </a:ext>
            </a:extLst>
          </p:cNvPr>
          <p:cNvCxnSpPr>
            <a:cxnSpLocks/>
          </p:cNvCxnSpPr>
          <p:nvPr/>
        </p:nvCxnSpPr>
        <p:spPr>
          <a:xfrm>
            <a:off x="2539405" y="3588262"/>
            <a:ext cx="0" cy="1352011"/>
          </a:xfrm>
          <a:prstGeom prst="line">
            <a:avLst/>
          </a:prstGeom>
          <a:ln w="47625">
            <a:solidFill>
              <a:srgbClr val="D45F6F"/>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A180668-8ECD-83AF-1C95-4ABE2B90E9EA}"/>
              </a:ext>
            </a:extLst>
          </p:cNvPr>
          <p:cNvCxnSpPr>
            <a:cxnSpLocks/>
          </p:cNvCxnSpPr>
          <p:nvPr/>
        </p:nvCxnSpPr>
        <p:spPr>
          <a:xfrm>
            <a:off x="1960589" y="3588262"/>
            <a:ext cx="578816" cy="0"/>
          </a:xfrm>
          <a:prstGeom prst="line">
            <a:avLst/>
          </a:prstGeom>
          <a:ln w="47625">
            <a:solidFill>
              <a:srgbClr val="2E9EAC"/>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37B7094-5ADC-5A01-9221-0B417846BA25}"/>
              </a:ext>
            </a:extLst>
          </p:cNvPr>
          <p:cNvCxnSpPr>
            <a:cxnSpLocks/>
          </p:cNvCxnSpPr>
          <p:nvPr/>
        </p:nvCxnSpPr>
        <p:spPr>
          <a:xfrm>
            <a:off x="2520355" y="2069057"/>
            <a:ext cx="578816" cy="0"/>
          </a:xfrm>
          <a:prstGeom prst="line">
            <a:avLst/>
          </a:prstGeom>
          <a:ln w="47625">
            <a:solidFill>
              <a:srgbClr val="2E9EAC"/>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750F3C5-17EA-5875-093A-4D23FFBA015F}"/>
              </a:ext>
            </a:extLst>
          </p:cNvPr>
          <p:cNvCxnSpPr>
            <a:cxnSpLocks/>
          </p:cNvCxnSpPr>
          <p:nvPr/>
        </p:nvCxnSpPr>
        <p:spPr>
          <a:xfrm>
            <a:off x="2513336" y="4940273"/>
            <a:ext cx="579411" cy="0"/>
          </a:xfrm>
          <a:prstGeom prst="line">
            <a:avLst/>
          </a:prstGeom>
          <a:ln w="47625">
            <a:solidFill>
              <a:srgbClr val="D45F6F"/>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15ED922-1553-21D8-6E77-0A5B384F0C25}"/>
              </a:ext>
            </a:extLst>
          </p:cNvPr>
          <p:cNvCxnSpPr>
            <a:cxnSpLocks/>
          </p:cNvCxnSpPr>
          <p:nvPr/>
        </p:nvCxnSpPr>
        <p:spPr>
          <a:xfrm>
            <a:off x="4581435" y="4940273"/>
            <a:ext cx="948536" cy="0"/>
          </a:xfrm>
          <a:prstGeom prst="line">
            <a:avLst/>
          </a:prstGeom>
          <a:ln w="47625">
            <a:solidFill>
              <a:srgbClr val="D45F6F"/>
            </a:solidFill>
          </a:ln>
        </p:spPr>
        <p:style>
          <a:lnRef idx="1">
            <a:schemeClr val="accent1"/>
          </a:lnRef>
          <a:fillRef idx="0">
            <a:schemeClr val="accent1"/>
          </a:fillRef>
          <a:effectRef idx="0">
            <a:schemeClr val="accent1"/>
          </a:effectRef>
          <a:fontRef idx="minor">
            <a:schemeClr val="tx1"/>
          </a:fontRef>
        </p:style>
      </p:cxnSp>
      <p:sp>
        <p:nvSpPr>
          <p:cNvPr id="25" name="コンテンツ プレースホルダー 2">
            <a:extLst>
              <a:ext uri="{FF2B5EF4-FFF2-40B4-BE49-F238E27FC236}">
                <a16:creationId xmlns:a16="http://schemas.microsoft.com/office/drawing/2014/main" id="{C36530C2-8AFE-8B82-BDCE-609158CD2939}"/>
              </a:ext>
            </a:extLst>
          </p:cNvPr>
          <p:cNvSpPr txBox="1">
            <a:spLocks/>
          </p:cNvSpPr>
          <p:nvPr/>
        </p:nvSpPr>
        <p:spPr>
          <a:xfrm>
            <a:off x="5338717" y="2830475"/>
            <a:ext cx="3548306" cy="1453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学生の行動特徴量を抽出</a:t>
            </a:r>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（行動回数・閲覧時間）</a:t>
            </a:r>
          </a:p>
        </p:txBody>
      </p:sp>
      <p:sp>
        <p:nvSpPr>
          <p:cNvPr id="26" name="コンテンツ プレースホルダー 2">
            <a:extLst>
              <a:ext uri="{FF2B5EF4-FFF2-40B4-BE49-F238E27FC236}">
                <a16:creationId xmlns:a16="http://schemas.microsoft.com/office/drawing/2014/main" id="{4E4B9537-735C-7D96-B986-BAA522FC2B1B}"/>
              </a:ext>
            </a:extLst>
          </p:cNvPr>
          <p:cNvSpPr txBox="1">
            <a:spLocks/>
          </p:cNvSpPr>
          <p:nvPr/>
        </p:nvSpPr>
        <p:spPr>
          <a:xfrm>
            <a:off x="2571636" y="5584012"/>
            <a:ext cx="3120695" cy="793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コンテンツの取得</a:t>
            </a:r>
          </a:p>
        </p:txBody>
      </p:sp>
      <p:sp>
        <p:nvSpPr>
          <p:cNvPr id="27" name="コンテンツ プレースホルダー 2">
            <a:extLst>
              <a:ext uri="{FF2B5EF4-FFF2-40B4-BE49-F238E27FC236}">
                <a16:creationId xmlns:a16="http://schemas.microsoft.com/office/drawing/2014/main" id="{5DED3BB5-BF0F-70F8-59F5-FDF607ACC8BE}"/>
              </a:ext>
            </a:extLst>
          </p:cNvPr>
          <p:cNvSpPr txBox="1">
            <a:spLocks/>
          </p:cNvSpPr>
          <p:nvPr/>
        </p:nvSpPr>
        <p:spPr>
          <a:xfrm>
            <a:off x="2657418" y="2802842"/>
            <a:ext cx="3148163" cy="569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閲覧データの取得</a:t>
            </a:r>
          </a:p>
        </p:txBody>
      </p:sp>
      <p:cxnSp>
        <p:nvCxnSpPr>
          <p:cNvPr id="28" name="直線コネクタ 27">
            <a:extLst>
              <a:ext uri="{FF2B5EF4-FFF2-40B4-BE49-F238E27FC236}">
                <a16:creationId xmlns:a16="http://schemas.microsoft.com/office/drawing/2014/main" id="{2C10B8FE-956C-76EE-A4BB-DDB1ECFEA193}"/>
              </a:ext>
            </a:extLst>
          </p:cNvPr>
          <p:cNvCxnSpPr>
            <a:cxnSpLocks/>
          </p:cNvCxnSpPr>
          <p:nvPr/>
        </p:nvCxnSpPr>
        <p:spPr>
          <a:xfrm>
            <a:off x="4581435" y="2088564"/>
            <a:ext cx="784195" cy="0"/>
          </a:xfrm>
          <a:prstGeom prst="line">
            <a:avLst/>
          </a:prstGeom>
          <a:ln w="47625">
            <a:solidFill>
              <a:srgbClr val="2E9EAC"/>
            </a:solidFill>
          </a:ln>
        </p:spPr>
        <p:style>
          <a:lnRef idx="1">
            <a:schemeClr val="accent1"/>
          </a:lnRef>
          <a:fillRef idx="0">
            <a:schemeClr val="accent1"/>
          </a:fillRef>
          <a:effectRef idx="0">
            <a:schemeClr val="accent1"/>
          </a:effectRef>
          <a:fontRef idx="minor">
            <a:schemeClr val="tx1"/>
          </a:fontRef>
        </p:style>
      </p:cxnSp>
      <p:graphicFrame>
        <p:nvGraphicFramePr>
          <p:cNvPr id="29" name="表 16">
            <a:extLst>
              <a:ext uri="{FF2B5EF4-FFF2-40B4-BE49-F238E27FC236}">
                <a16:creationId xmlns:a16="http://schemas.microsoft.com/office/drawing/2014/main" id="{7E131221-3A98-E547-9676-F46B25A789A2}"/>
              </a:ext>
            </a:extLst>
          </p:cNvPr>
          <p:cNvGraphicFramePr>
            <a:graphicFrameLocks noGrp="1"/>
          </p:cNvGraphicFramePr>
          <p:nvPr/>
        </p:nvGraphicFramePr>
        <p:xfrm>
          <a:off x="6301619" y="1227115"/>
          <a:ext cx="1419558" cy="399572"/>
        </p:xfrm>
        <a:graphic>
          <a:graphicData uri="http://schemas.openxmlformats.org/drawingml/2006/table">
            <a:tbl>
              <a:tblPr firstRow="1" bandRow="1">
                <a:tableStyleId>{5940675A-B579-460E-94D1-54222C63F5DA}</a:tableStyleId>
              </a:tblPr>
              <a:tblGrid>
                <a:gridCol w="473186">
                  <a:extLst>
                    <a:ext uri="{9D8B030D-6E8A-4147-A177-3AD203B41FA5}">
                      <a16:colId xmlns:a16="http://schemas.microsoft.com/office/drawing/2014/main" val="1832190701"/>
                    </a:ext>
                  </a:extLst>
                </a:gridCol>
                <a:gridCol w="473186">
                  <a:extLst>
                    <a:ext uri="{9D8B030D-6E8A-4147-A177-3AD203B41FA5}">
                      <a16:colId xmlns:a16="http://schemas.microsoft.com/office/drawing/2014/main" val="2269293706"/>
                    </a:ext>
                  </a:extLst>
                </a:gridCol>
                <a:gridCol w="473186">
                  <a:extLst>
                    <a:ext uri="{9D8B030D-6E8A-4147-A177-3AD203B41FA5}">
                      <a16:colId xmlns:a16="http://schemas.microsoft.com/office/drawing/2014/main" val="3952456918"/>
                    </a:ext>
                  </a:extLst>
                </a:gridCol>
              </a:tblGrid>
              <a:tr h="399572">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bl>
          </a:graphicData>
        </a:graphic>
      </p:graphicFrame>
      <p:cxnSp>
        <p:nvCxnSpPr>
          <p:cNvPr id="30" name="直線コネクタ 29">
            <a:extLst>
              <a:ext uri="{FF2B5EF4-FFF2-40B4-BE49-F238E27FC236}">
                <a16:creationId xmlns:a16="http://schemas.microsoft.com/office/drawing/2014/main" id="{FC65318D-9575-F5A3-E803-6AD9E6F65EFB}"/>
              </a:ext>
            </a:extLst>
          </p:cNvPr>
          <p:cNvCxnSpPr>
            <a:cxnSpLocks/>
          </p:cNvCxnSpPr>
          <p:nvPr/>
        </p:nvCxnSpPr>
        <p:spPr>
          <a:xfrm>
            <a:off x="7861083" y="2039796"/>
            <a:ext cx="2032725" cy="0"/>
          </a:xfrm>
          <a:prstGeom prst="line">
            <a:avLst/>
          </a:prstGeom>
          <a:ln w="47625">
            <a:solidFill>
              <a:srgbClr val="2E9EAC"/>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403EDA8-F992-1891-2D43-753CAAFA06B4}"/>
              </a:ext>
            </a:extLst>
          </p:cNvPr>
          <p:cNvCxnSpPr>
            <a:cxnSpLocks/>
          </p:cNvCxnSpPr>
          <p:nvPr/>
        </p:nvCxnSpPr>
        <p:spPr>
          <a:xfrm>
            <a:off x="9085493" y="2537306"/>
            <a:ext cx="0" cy="2423966"/>
          </a:xfrm>
          <a:prstGeom prst="line">
            <a:avLst/>
          </a:prstGeom>
          <a:ln w="47625">
            <a:solidFill>
              <a:srgbClr val="D45F6F"/>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95119F8-6F2E-74DC-2B44-E26B4CF104C5}"/>
              </a:ext>
            </a:extLst>
          </p:cNvPr>
          <p:cNvCxnSpPr>
            <a:cxnSpLocks/>
          </p:cNvCxnSpPr>
          <p:nvPr/>
        </p:nvCxnSpPr>
        <p:spPr>
          <a:xfrm>
            <a:off x="9110893" y="4943201"/>
            <a:ext cx="784195" cy="0"/>
          </a:xfrm>
          <a:prstGeom prst="line">
            <a:avLst/>
          </a:prstGeom>
          <a:ln w="47625">
            <a:solidFill>
              <a:srgbClr val="D45F6F"/>
            </a:solidFill>
          </a:ln>
        </p:spPr>
        <p:style>
          <a:lnRef idx="1">
            <a:schemeClr val="accent1"/>
          </a:lnRef>
          <a:fillRef idx="0">
            <a:schemeClr val="accent1"/>
          </a:fillRef>
          <a:effectRef idx="0">
            <a:schemeClr val="accent1"/>
          </a:effectRef>
          <a:fontRef idx="minor">
            <a:schemeClr val="tx1"/>
          </a:fontRef>
        </p:style>
      </p:cxnSp>
      <p:sp>
        <p:nvSpPr>
          <p:cNvPr id="40" name="コンテンツ プレースホルダー 2">
            <a:extLst>
              <a:ext uri="{FF2B5EF4-FFF2-40B4-BE49-F238E27FC236}">
                <a16:creationId xmlns:a16="http://schemas.microsoft.com/office/drawing/2014/main" id="{E968D333-1B8C-25ED-84F3-318D8BEA13CF}"/>
              </a:ext>
            </a:extLst>
          </p:cNvPr>
          <p:cNvSpPr txBox="1">
            <a:spLocks/>
          </p:cNvSpPr>
          <p:nvPr/>
        </p:nvSpPr>
        <p:spPr>
          <a:xfrm>
            <a:off x="9909714" y="2659356"/>
            <a:ext cx="2286582" cy="1273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ja-JP" sz="2400" dirty="0" err="1">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LightGBM</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で　 スコアを予測　</a:t>
            </a:r>
          </a:p>
        </p:txBody>
      </p:sp>
      <p:sp>
        <p:nvSpPr>
          <p:cNvPr id="43" name="コンテンツ プレースホルダー 2">
            <a:extLst>
              <a:ext uri="{FF2B5EF4-FFF2-40B4-BE49-F238E27FC236}">
                <a16:creationId xmlns:a16="http://schemas.microsoft.com/office/drawing/2014/main" id="{6DBD3FB6-AD26-E969-24E6-5E80AE07B2C5}"/>
              </a:ext>
            </a:extLst>
          </p:cNvPr>
          <p:cNvSpPr txBox="1">
            <a:spLocks/>
          </p:cNvSpPr>
          <p:nvPr/>
        </p:nvSpPr>
        <p:spPr>
          <a:xfrm>
            <a:off x="54208" y="4397223"/>
            <a:ext cx="2485198" cy="53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学生の学習行動</a:t>
            </a:r>
          </a:p>
        </p:txBody>
      </p:sp>
      <p:cxnSp>
        <p:nvCxnSpPr>
          <p:cNvPr id="9" name="直線コネクタ 8">
            <a:extLst>
              <a:ext uri="{FF2B5EF4-FFF2-40B4-BE49-F238E27FC236}">
                <a16:creationId xmlns:a16="http://schemas.microsoft.com/office/drawing/2014/main" id="{591F1E90-3CC1-F6A8-5EEC-BA8A425EE788}"/>
              </a:ext>
            </a:extLst>
          </p:cNvPr>
          <p:cNvCxnSpPr>
            <a:cxnSpLocks/>
          </p:cNvCxnSpPr>
          <p:nvPr/>
        </p:nvCxnSpPr>
        <p:spPr>
          <a:xfrm>
            <a:off x="7876989" y="2537306"/>
            <a:ext cx="1233904" cy="0"/>
          </a:xfrm>
          <a:prstGeom prst="line">
            <a:avLst/>
          </a:prstGeom>
          <a:ln w="47625">
            <a:solidFill>
              <a:srgbClr val="D45F6F"/>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7199C0A-72C5-D460-3CAB-E4154C2473E1}"/>
              </a:ext>
            </a:extLst>
          </p:cNvPr>
          <p:cNvCxnSpPr>
            <a:cxnSpLocks/>
          </p:cNvCxnSpPr>
          <p:nvPr/>
        </p:nvCxnSpPr>
        <p:spPr>
          <a:xfrm>
            <a:off x="7939177" y="4940273"/>
            <a:ext cx="1171716" cy="0"/>
          </a:xfrm>
          <a:prstGeom prst="line">
            <a:avLst/>
          </a:prstGeom>
          <a:ln w="47625">
            <a:solidFill>
              <a:srgbClr val="D45F6F"/>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a:extLst>
              <a:ext uri="{FF2B5EF4-FFF2-40B4-BE49-F238E27FC236}">
                <a16:creationId xmlns:a16="http://schemas.microsoft.com/office/drawing/2014/main" id="{0C7B26D2-7170-DA04-FE17-ABD3B21A0519}"/>
              </a:ext>
            </a:extLst>
          </p:cNvPr>
          <p:cNvSpPr txBox="1">
            <a:spLocks/>
          </p:cNvSpPr>
          <p:nvPr/>
        </p:nvSpPr>
        <p:spPr>
          <a:xfrm>
            <a:off x="9413994" y="303059"/>
            <a:ext cx="2836271" cy="484722"/>
          </a:xfrm>
          <a:prstGeom prst="rect">
            <a:avLst/>
          </a:prstGeom>
          <a:ln>
            <a:solidFill>
              <a:schemeClr val="accent4">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閲覧データのみで予測</a:t>
            </a:r>
          </a:p>
        </p:txBody>
      </p:sp>
      <p:sp>
        <p:nvSpPr>
          <p:cNvPr id="19" name="コンテンツ プレースホルダー 2">
            <a:extLst>
              <a:ext uri="{FF2B5EF4-FFF2-40B4-BE49-F238E27FC236}">
                <a16:creationId xmlns:a16="http://schemas.microsoft.com/office/drawing/2014/main" id="{D46C09F5-EA83-2673-D9A6-2372806442E0}"/>
              </a:ext>
            </a:extLst>
          </p:cNvPr>
          <p:cNvSpPr txBox="1">
            <a:spLocks/>
          </p:cNvSpPr>
          <p:nvPr/>
        </p:nvSpPr>
        <p:spPr>
          <a:xfrm>
            <a:off x="9151875" y="3667372"/>
            <a:ext cx="3040126" cy="913658"/>
          </a:xfrm>
          <a:prstGeom prst="rect">
            <a:avLst/>
          </a:prstGeom>
          <a:ln>
            <a:solidFill>
              <a:schemeClr val="accent4">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閲覧データとコンテンツを使用して予測</a:t>
            </a:r>
          </a:p>
        </p:txBody>
      </p:sp>
      <p:sp>
        <p:nvSpPr>
          <p:cNvPr id="24" name="コンテンツ プレースホルダー 2">
            <a:extLst>
              <a:ext uri="{FF2B5EF4-FFF2-40B4-BE49-F238E27FC236}">
                <a16:creationId xmlns:a16="http://schemas.microsoft.com/office/drawing/2014/main" id="{9E06BD9C-C512-6793-873C-EF6FC5EEDC74}"/>
              </a:ext>
            </a:extLst>
          </p:cNvPr>
          <p:cNvSpPr txBox="1">
            <a:spLocks/>
          </p:cNvSpPr>
          <p:nvPr/>
        </p:nvSpPr>
        <p:spPr>
          <a:xfrm>
            <a:off x="5811882" y="5638389"/>
            <a:ext cx="3322210" cy="1247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テキストのベクトル化</a:t>
            </a:r>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768</a:t>
            </a:r>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次元）</a:t>
            </a:r>
            <a:endPar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Font typeface="Arial" panose="020B0604020202020204" pitchFamily="34" charset="0"/>
              <a:buNone/>
            </a:pPr>
            <a:endPar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5" name="コンテンツ プレースホルダー 2">
            <a:extLst>
              <a:ext uri="{FF2B5EF4-FFF2-40B4-BE49-F238E27FC236}">
                <a16:creationId xmlns:a16="http://schemas.microsoft.com/office/drawing/2014/main" id="{90ED4E65-D683-A084-5B06-3608121E4EDB}"/>
              </a:ext>
            </a:extLst>
          </p:cNvPr>
          <p:cNvSpPr txBox="1">
            <a:spLocks/>
          </p:cNvSpPr>
          <p:nvPr/>
        </p:nvSpPr>
        <p:spPr>
          <a:xfrm>
            <a:off x="8055914" y="1546670"/>
            <a:ext cx="2156356" cy="522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2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ベースライン</a:t>
            </a:r>
          </a:p>
        </p:txBody>
      </p:sp>
      <p:sp>
        <p:nvSpPr>
          <p:cNvPr id="16" name="コンテンツ プレースホルダー 2">
            <a:extLst>
              <a:ext uri="{FF2B5EF4-FFF2-40B4-BE49-F238E27FC236}">
                <a16:creationId xmlns:a16="http://schemas.microsoft.com/office/drawing/2014/main" id="{0D6AC891-AF87-D171-1746-73FA3F605B73}"/>
              </a:ext>
            </a:extLst>
          </p:cNvPr>
          <p:cNvSpPr txBox="1">
            <a:spLocks/>
          </p:cNvSpPr>
          <p:nvPr/>
        </p:nvSpPr>
        <p:spPr>
          <a:xfrm>
            <a:off x="8226070" y="5055195"/>
            <a:ext cx="1513821" cy="6952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600" dirty="0">
                <a:solidFill>
                  <a:srgbClr val="D45F6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提案手法</a:t>
            </a:r>
          </a:p>
        </p:txBody>
      </p:sp>
      <p:graphicFrame>
        <p:nvGraphicFramePr>
          <p:cNvPr id="35" name="表 8">
            <a:extLst>
              <a:ext uri="{FF2B5EF4-FFF2-40B4-BE49-F238E27FC236}">
                <a16:creationId xmlns:a16="http://schemas.microsoft.com/office/drawing/2014/main" id="{5D25E6F7-9666-3784-E444-066858EB90E7}"/>
              </a:ext>
            </a:extLst>
          </p:cNvPr>
          <p:cNvGraphicFramePr>
            <a:graphicFrameLocks noGrp="1"/>
          </p:cNvGraphicFramePr>
          <p:nvPr>
            <p:extLst>
              <p:ext uri="{D42A27DB-BD31-4B8C-83A1-F6EECF244321}">
                <p14:modId xmlns:p14="http://schemas.microsoft.com/office/powerpoint/2010/main" val="318999766"/>
              </p:ext>
            </p:extLst>
          </p:nvPr>
        </p:nvGraphicFramePr>
        <p:xfrm>
          <a:off x="10031776" y="4626071"/>
          <a:ext cx="1961329" cy="1767840"/>
        </p:xfrm>
        <a:graphic>
          <a:graphicData uri="http://schemas.openxmlformats.org/drawingml/2006/table">
            <a:tbl>
              <a:tblPr firstRow="1" bandRow="1">
                <a:tableStyleId>{C083E6E3-FA7D-4D7B-A595-EF9225AFEA82}</a:tableStyleId>
              </a:tblPr>
              <a:tblGrid>
                <a:gridCol w="707942">
                  <a:extLst>
                    <a:ext uri="{9D8B030D-6E8A-4147-A177-3AD203B41FA5}">
                      <a16:colId xmlns:a16="http://schemas.microsoft.com/office/drawing/2014/main" val="796767220"/>
                    </a:ext>
                  </a:extLst>
                </a:gridCol>
                <a:gridCol w="1253387">
                  <a:extLst>
                    <a:ext uri="{9D8B030D-6E8A-4147-A177-3AD203B41FA5}">
                      <a16:colId xmlns:a16="http://schemas.microsoft.com/office/drawing/2014/main" val="1184758071"/>
                    </a:ext>
                  </a:extLst>
                </a:gridCol>
              </a:tblGrid>
              <a:tr h="359348">
                <a:tc>
                  <a:txBody>
                    <a:bodyPr/>
                    <a:lstStyle/>
                    <a:p>
                      <a:pPr algn="ctr"/>
                      <a:r>
                        <a:rPr kumimoji="1" lang="ja-JP" altLang="en-US" sz="2000" b="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kumimoji="1" lang="ja-JP" altLang="en-US" sz="2000" b="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予測点数</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820939"/>
                  </a:ext>
                </a:extLst>
              </a:tr>
              <a:tr h="414632">
                <a:tc>
                  <a:txBody>
                    <a:bodyPr/>
                    <a:lstStyle/>
                    <a:p>
                      <a:pPr algn="ctr"/>
                      <a:r>
                        <a:rPr kumimoji="1" lang="en-US" altLang="ja-JP" sz="2400" b="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400" b="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kumimoji="1" lang="en-US" altLang="ja-JP" sz="2400" dirty="0">
                          <a:solidFill>
                            <a:schemeClr val="tx1">
                              <a:lumMod val="65000"/>
                              <a:lumOff val="35000"/>
                            </a:schemeClr>
                          </a:solidFill>
                          <a:latin typeface="Meiryo UI" panose="020B0604030504040204" pitchFamily="50" charset="-128"/>
                          <a:ea typeface="Meiryo UI" panose="020B0604030504040204" pitchFamily="50" charset="-128"/>
                        </a:rPr>
                        <a:t>5</a:t>
                      </a:r>
                      <a:endParaRPr kumimoji="1" lang="ja-JP" altLang="en-US" sz="24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370547"/>
                  </a:ext>
                </a:extLst>
              </a:tr>
              <a:tr h="414632">
                <a:tc>
                  <a:txBody>
                    <a:bodyPr/>
                    <a:lstStyle/>
                    <a:p>
                      <a:pPr algn="ctr"/>
                      <a:r>
                        <a:rPr kumimoji="1" lang="en-US" altLang="ja-JP" sz="2400" b="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400" b="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400" dirty="0">
                          <a:solidFill>
                            <a:schemeClr val="tx1">
                              <a:lumMod val="65000"/>
                              <a:lumOff val="35000"/>
                            </a:schemeClr>
                          </a:solidFill>
                          <a:latin typeface="Meiryo UI" panose="020B0604030504040204" pitchFamily="50" charset="-128"/>
                          <a:ea typeface="Meiryo UI" panose="020B0604030504040204" pitchFamily="50" charset="-128"/>
                        </a:rPr>
                        <a:t>3</a:t>
                      </a:r>
                      <a:endParaRPr kumimoji="1" lang="ja-JP" altLang="en-US" sz="24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6446147"/>
                  </a:ext>
                </a:extLst>
              </a:tr>
              <a:tr h="414632">
                <a:tc>
                  <a:txBody>
                    <a:bodyPr/>
                    <a:lstStyle/>
                    <a:p>
                      <a:pPr algn="ctr"/>
                      <a:r>
                        <a:rPr kumimoji="1" lang="en-US" altLang="ja-JP" sz="2400" b="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400" b="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400" dirty="0">
                          <a:solidFill>
                            <a:schemeClr val="tx1">
                              <a:lumMod val="65000"/>
                              <a:lumOff val="35000"/>
                            </a:schemeClr>
                          </a:solidFill>
                          <a:latin typeface="Meiryo UI" panose="020B0604030504040204" pitchFamily="50" charset="-128"/>
                          <a:ea typeface="Meiryo UI" panose="020B0604030504040204" pitchFamily="50" charset="-128"/>
                        </a:rPr>
                        <a:t>5</a:t>
                      </a:r>
                      <a:endParaRPr kumimoji="1" lang="ja-JP" altLang="en-US" sz="24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05999338"/>
                  </a:ext>
                </a:extLst>
              </a:tr>
            </a:tbl>
          </a:graphicData>
        </a:graphic>
      </p:graphicFrame>
      <p:graphicFrame>
        <p:nvGraphicFramePr>
          <p:cNvPr id="36" name="表 8">
            <a:extLst>
              <a:ext uri="{FF2B5EF4-FFF2-40B4-BE49-F238E27FC236}">
                <a16:creationId xmlns:a16="http://schemas.microsoft.com/office/drawing/2014/main" id="{32300964-1B88-3F1B-B201-8536314F19E3}"/>
              </a:ext>
            </a:extLst>
          </p:cNvPr>
          <p:cNvGraphicFramePr>
            <a:graphicFrameLocks noGrp="1"/>
          </p:cNvGraphicFramePr>
          <p:nvPr/>
        </p:nvGraphicFramePr>
        <p:xfrm>
          <a:off x="9987254" y="863916"/>
          <a:ext cx="2072429" cy="1767840"/>
        </p:xfrm>
        <a:graphic>
          <a:graphicData uri="http://schemas.openxmlformats.org/drawingml/2006/table">
            <a:tbl>
              <a:tblPr firstRow="1" bandRow="1">
                <a:tableStyleId>{C083E6E3-FA7D-4D7B-A595-EF9225AFEA82}</a:tableStyleId>
              </a:tblPr>
              <a:tblGrid>
                <a:gridCol w="824181">
                  <a:extLst>
                    <a:ext uri="{9D8B030D-6E8A-4147-A177-3AD203B41FA5}">
                      <a16:colId xmlns:a16="http://schemas.microsoft.com/office/drawing/2014/main" val="796767220"/>
                    </a:ext>
                  </a:extLst>
                </a:gridCol>
                <a:gridCol w="1248248">
                  <a:extLst>
                    <a:ext uri="{9D8B030D-6E8A-4147-A177-3AD203B41FA5}">
                      <a16:colId xmlns:a16="http://schemas.microsoft.com/office/drawing/2014/main" val="1184758071"/>
                    </a:ext>
                  </a:extLst>
                </a:gridCol>
              </a:tblGrid>
              <a:tr h="359348">
                <a:tc>
                  <a:txBody>
                    <a:bodyPr/>
                    <a:lstStyle/>
                    <a:p>
                      <a:pPr algn="ctr"/>
                      <a:r>
                        <a:rPr kumimoji="1" lang="ja-JP" altLang="en-US" sz="2000" b="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kumimoji="1" lang="ja-JP" altLang="en-US" sz="2000" b="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予測点数</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820939"/>
                  </a:ext>
                </a:extLst>
              </a:tr>
              <a:tr h="414632">
                <a:tc>
                  <a:txBody>
                    <a:bodyPr/>
                    <a:lstStyle/>
                    <a:p>
                      <a:pPr algn="ctr"/>
                      <a:r>
                        <a:rPr kumimoji="1" lang="en-US" altLang="ja-JP" sz="2400" b="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400" b="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kumimoji="1" lang="en-US" altLang="ja-JP" sz="2400" dirty="0">
                          <a:solidFill>
                            <a:schemeClr val="tx1">
                              <a:lumMod val="65000"/>
                              <a:lumOff val="35000"/>
                            </a:schemeClr>
                          </a:solidFill>
                          <a:latin typeface="Meiryo UI" panose="020B0604030504040204" pitchFamily="50" charset="-128"/>
                          <a:ea typeface="Meiryo UI" panose="020B0604030504040204" pitchFamily="50" charset="-128"/>
                        </a:rPr>
                        <a:t>5</a:t>
                      </a:r>
                      <a:endParaRPr kumimoji="1" lang="ja-JP" altLang="en-US" sz="24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370547"/>
                  </a:ext>
                </a:extLst>
              </a:tr>
              <a:tr h="414632">
                <a:tc>
                  <a:txBody>
                    <a:bodyPr/>
                    <a:lstStyle/>
                    <a:p>
                      <a:pPr algn="ctr"/>
                      <a:r>
                        <a:rPr kumimoji="1" lang="en-US" altLang="ja-JP" sz="2400" b="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400" b="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400" dirty="0">
                          <a:solidFill>
                            <a:schemeClr val="tx1">
                              <a:lumMod val="65000"/>
                              <a:lumOff val="35000"/>
                            </a:schemeClr>
                          </a:solidFill>
                          <a:latin typeface="Meiryo UI" panose="020B0604030504040204" pitchFamily="50" charset="-128"/>
                          <a:ea typeface="Meiryo UI" panose="020B0604030504040204" pitchFamily="50" charset="-128"/>
                        </a:rPr>
                        <a:t>4</a:t>
                      </a:r>
                      <a:endParaRPr kumimoji="1" lang="ja-JP" altLang="en-US" sz="24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6446147"/>
                  </a:ext>
                </a:extLst>
              </a:tr>
              <a:tr h="414632">
                <a:tc>
                  <a:txBody>
                    <a:bodyPr/>
                    <a:lstStyle/>
                    <a:p>
                      <a:pPr algn="ctr"/>
                      <a:r>
                        <a:rPr kumimoji="1" lang="en-US" altLang="ja-JP" sz="2400" b="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400" b="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400" dirty="0">
                          <a:solidFill>
                            <a:schemeClr val="tx1">
                              <a:lumMod val="65000"/>
                              <a:lumOff val="35000"/>
                            </a:schemeClr>
                          </a:solidFill>
                          <a:latin typeface="Meiryo UI" panose="020B0604030504040204" pitchFamily="50" charset="-128"/>
                          <a:ea typeface="Meiryo UI" panose="020B0604030504040204" pitchFamily="50" charset="-128"/>
                        </a:rPr>
                        <a:t>3</a:t>
                      </a:r>
                      <a:endParaRPr kumimoji="1" lang="ja-JP" altLang="en-US" sz="24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05999338"/>
                  </a:ext>
                </a:extLst>
              </a:tr>
            </a:tbl>
          </a:graphicData>
        </a:graphic>
      </p:graphicFrame>
      <p:cxnSp>
        <p:nvCxnSpPr>
          <p:cNvPr id="7" name="直線コネクタ 6">
            <a:extLst>
              <a:ext uri="{FF2B5EF4-FFF2-40B4-BE49-F238E27FC236}">
                <a16:creationId xmlns:a16="http://schemas.microsoft.com/office/drawing/2014/main" id="{6B9F9952-AF46-6995-EE30-2E4AB7226114}"/>
              </a:ext>
            </a:extLst>
          </p:cNvPr>
          <p:cNvCxnSpPr>
            <a:cxnSpLocks/>
          </p:cNvCxnSpPr>
          <p:nvPr/>
        </p:nvCxnSpPr>
        <p:spPr>
          <a:xfrm>
            <a:off x="2538810" y="2056729"/>
            <a:ext cx="595" cy="1548466"/>
          </a:xfrm>
          <a:prstGeom prst="line">
            <a:avLst/>
          </a:prstGeom>
          <a:ln w="47625">
            <a:solidFill>
              <a:srgbClr val="2E9EAC"/>
            </a:solidFill>
          </a:ln>
        </p:spPr>
        <p:style>
          <a:lnRef idx="1">
            <a:schemeClr val="accent1"/>
          </a:lnRef>
          <a:fillRef idx="0">
            <a:schemeClr val="accent1"/>
          </a:fillRef>
          <a:effectRef idx="0">
            <a:schemeClr val="accent1"/>
          </a:effectRef>
          <a:fontRef idx="minor">
            <a:schemeClr val="tx1"/>
          </a:fontRef>
        </p:style>
      </p:cxnSp>
      <p:graphicFrame>
        <p:nvGraphicFramePr>
          <p:cNvPr id="39" name="表 16">
            <a:extLst>
              <a:ext uri="{FF2B5EF4-FFF2-40B4-BE49-F238E27FC236}">
                <a16:creationId xmlns:a16="http://schemas.microsoft.com/office/drawing/2014/main" id="{E3D30189-E4B8-BFB3-82C9-B0E00DB8359E}"/>
              </a:ext>
            </a:extLst>
          </p:cNvPr>
          <p:cNvGraphicFramePr>
            <a:graphicFrameLocks noGrp="1"/>
          </p:cNvGraphicFramePr>
          <p:nvPr/>
        </p:nvGraphicFramePr>
        <p:xfrm>
          <a:off x="6299869" y="2188171"/>
          <a:ext cx="1419558" cy="399572"/>
        </p:xfrm>
        <a:graphic>
          <a:graphicData uri="http://schemas.openxmlformats.org/drawingml/2006/table">
            <a:tbl>
              <a:tblPr firstRow="1" bandRow="1">
                <a:tableStyleId>{5940675A-B579-460E-94D1-54222C63F5DA}</a:tableStyleId>
              </a:tblPr>
              <a:tblGrid>
                <a:gridCol w="473186">
                  <a:extLst>
                    <a:ext uri="{9D8B030D-6E8A-4147-A177-3AD203B41FA5}">
                      <a16:colId xmlns:a16="http://schemas.microsoft.com/office/drawing/2014/main" val="1832190701"/>
                    </a:ext>
                  </a:extLst>
                </a:gridCol>
                <a:gridCol w="473186">
                  <a:extLst>
                    <a:ext uri="{9D8B030D-6E8A-4147-A177-3AD203B41FA5}">
                      <a16:colId xmlns:a16="http://schemas.microsoft.com/office/drawing/2014/main" val="2269293706"/>
                    </a:ext>
                  </a:extLst>
                </a:gridCol>
                <a:gridCol w="473186">
                  <a:extLst>
                    <a:ext uri="{9D8B030D-6E8A-4147-A177-3AD203B41FA5}">
                      <a16:colId xmlns:a16="http://schemas.microsoft.com/office/drawing/2014/main" val="3952456918"/>
                    </a:ext>
                  </a:extLst>
                </a:gridCol>
              </a:tblGrid>
              <a:tr h="399572">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bl>
          </a:graphicData>
        </a:graphic>
      </p:graphicFrame>
      <p:sp>
        <p:nvSpPr>
          <p:cNvPr id="41" name="テキスト ボックス 40">
            <a:extLst>
              <a:ext uri="{FF2B5EF4-FFF2-40B4-BE49-F238E27FC236}">
                <a16:creationId xmlns:a16="http://schemas.microsoft.com/office/drawing/2014/main" id="{48031B01-264E-A74C-BB86-F662984CCC9F}"/>
              </a:ext>
            </a:extLst>
          </p:cNvPr>
          <p:cNvSpPr txBox="1"/>
          <p:nvPr/>
        </p:nvSpPr>
        <p:spPr>
          <a:xfrm rot="5400000">
            <a:off x="6715169" y="1649225"/>
            <a:ext cx="504520" cy="523220"/>
          </a:xfrm>
          <a:prstGeom prst="rect">
            <a:avLst/>
          </a:prstGeom>
          <a:noFill/>
        </p:spPr>
        <p:txBody>
          <a:bodyPr wrap="square" rtlCol="0">
            <a:spAutoFit/>
          </a:bodyPr>
          <a:lstStyle/>
          <a:p>
            <a:r>
              <a:rPr kumimoji="1" lang="en-US" altLang="ja-JP" sz="28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BAF9FDE1-A2BF-FBA1-3933-42BD2CFF401C}"/>
              </a:ext>
            </a:extLst>
          </p:cNvPr>
          <p:cNvSpPr txBox="1"/>
          <p:nvPr/>
        </p:nvSpPr>
        <p:spPr>
          <a:xfrm rot="5400000">
            <a:off x="5582130" y="1669006"/>
            <a:ext cx="504520" cy="523220"/>
          </a:xfrm>
          <a:prstGeom prst="rect">
            <a:avLst/>
          </a:prstGeom>
          <a:noFill/>
        </p:spPr>
        <p:txBody>
          <a:bodyPr wrap="square" rtlCol="0">
            <a:spAutoFit/>
          </a:bodyPr>
          <a:lstStyle/>
          <a:p>
            <a:r>
              <a:rPr kumimoji="1" lang="en-US" altLang="ja-JP" sz="28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B922F8D8-9BBF-5115-B969-DFEF0A900619}"/>
              </a:ext>
            </a:extLst>
          </p:cNvPr>
          <p:cNvSpPr txBox="1"/>
          <p:nvPr/>
        </p:nvSpPr>
        <p:spPr>
          <a:xfrm>
            <a:off x="5372586" y="1262401"/>
            <a:ext cx="891804" cy="400110"/>
          </a:xfrm>
          <a:prstGeom prst="rect">
            <a:avLst/>
          </a:prstGeom>
          <a:noFill/>
        </p:spPr>
        <p:txBody>
          <a:bodyPr wrap="square" rtlCol="0">
            <a:spAutoFit/>
          </a:bodyPr>
          <a:lstStyle/>
          <a:p>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0</a:t>
            </a:r>
            <a:endPar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45" name="テキスト ボックス 44">
            <a:extLst>
              <a:ext uri="{FF2B5EF4-FFF2-40B4-BE49-F238E27FC236}">
                <a16:creationId xmlns:a16="http://schemas.microsoft.com/office/drawing/2014/main" id="{463CC9E1-D3FF-0EBA-7669-6F0ED171E6FD}"/>
              </a:ext>
            </a:extLst>
          </p:cNvPr>
          <p:cNvSpPr txBox="1"/>
          <p:nvPr/>
        </p:nvSpPr>
        <p:spPr>
          <a:xfrm>
            <a:off x="5360139" y="2245649"/>
            <a:ext cx="903485" cy="400110"/>
          </a:xfrm>
          <a:prstGeom prst="rect">
            <a:avLst/>
          </a:prstGeom>
          <a:noFill/>
        </p:spPr>
        <p:txBody>
          <a:bodyPr wrap="square" rtlCol="0">
            <a:spAutoFit/>
          </a:bodyPr>
          <a:lstStyle/>
          <a:p>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graphicFrame>
        <p:nvGraphicFramePr>
          <p:cNvPr id="66" name="表 16">
            <a:extLst>
              <a:ext uri="{FF2B5EF4-FFF2-40B4-BE49-F238E27FC236}">
                <a16:creationId xmlns:a16="http://schemas.microsoft.com/office/drawing/2014/main" id="{AA57E112-F040-F3B4-51BA-A80E0394AE38}"/>
              </a:ext>
            </a:extLst>
          </p:cNvPr>
          <p:cNvGraphicFramePr>
            <a:graphicFrameLocks noGrp="1"/>
          </p:cNvGraphicFramePr>
          <p:nvPr/>
        </p:nvGraphicFramePr>
        <p:xfrm>
          <a:off x="6775752" y="4325859"/>
          <a:ext cx="1085331" cy="365760"/>
        </p:xfrm>
        <a:graphic>
          <a:graphicData uri="http://schemas.openxmlformats.org/drawingml/2006/table">
            <a:tbl>
              <a:tblPr firstRow="1" bandRow="1">
                <a:tableStyleId>{5940675A-B579-460E-94D1-54222C63F5DA}</a:tableStyleId>
              </a:tblPr>
              <a:tblGrid>
                <a:gridCol w="361777">
                  <a:extLst>
                    <a:ext uri="{9D8B030D-6E8A-4147-A177-3AD203B41FA5}">
                      <a16:colId xmlns:a16="http://schemas.microsoft.com/office/drawing/2014/main" val="1832190701"/>
                    </a:ext>
                  </a:extLst>
                </a:gridCol>
                <a:gridCol w="361777">
                  <a:extLst>
                    <a:ext uri="{9D8B030D-6E8A-4147-A177-3AD203B41FA5}">
                      <a16:colId xmlns:a16="http://schemas.microsoft.com/office/drawing/2014/main" val="2269293706"/>
                    </a:ext>
                  </a:extLst>
                </a:gridCol>
                <a:gridCol w="361777">
                  <a:extLst>
                    <a:ext uri="{9D8B030D-6E8A-4147-A177-3AD203B41FA5}">
                      <a16:colId xmlns:a16="http://schemas.microsoft.com/office/drawing/2014/main" val="3952456918"/>
                    </a:ext>
                  </a:extLst>
                </a:gridCol>
              </a:tblGrid>
              <a:tr h="31437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bl>
          </a:graphicData>
        </a:graphic>
      </p:graphicFrame>
      <p:sp>
        <p:nvSpPr>
          <p:cNvPr id="68" name="テキスト ボックス 67">
            <a:extLst>
              <a:ext uri="{FF2B5EF4-FFF2-40B4-BE49-F238E27FC236}">
                <a16:creationId xmlns:a16="http://schemas.microsoft.com/office/drawing/2014/main" id="{683A5C89-77A6-3DE1-1127-566DDADE7505}"/>
              </a:ext>
            </a:extLst>
          </p:cNvPr>
          <p:cNvSpPr txBox="1"/>
          <p:nvPr/>
        </p:nvSpPr>
        <p:spPr>
          <a:xfrm rot="5400000">
            <a:off x="7051341" y="4713056"/>
            <a:ext cx="504520" cy="523220"/>
          </a:xfrm>
          <a:prstGeom prst="rect">
            <a:avLst/>
          </a:prstGeom>
          <a:noFill/>
        </p:spPr>
        <p:txBody>
          <a:bodyPr wrap="square" rtlCol="0">
            <a:spAutoFit/>
          </a:bodyPr>
          <a:lstStyle/>
          <a:p>
            <a:r>
              <a:rPr kumimoji="1" lang="en-US" altLang="ja-JP" sz="28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69" name="テキスト ボックス 68">
            <a:extLst>
              <a:ext uri="{FF2B5EF4-FFF2-40B4-BE49-F238E27FC236}">
                <a16:creationId xmlns:a16="http://schemas.microsoft.com/office/drawing/2014/main" id="{E7FBF5D3-79B8-76B9-BA01-1EBA74D5B3B4}"/>
              </a:ext>
            </a:extLst>
          </p:cNvPr>
          <p:cNvSpPr txBox="1"/>
          <p:nvPr/>
        </p:nvSpPr>
        <p:spPr>
          <a:xfrm rot="5400000">
            <a:off x="5921397" y="4717273"/>
            <a:ext cx="504520" cy="523220"/>
          </a:xfrm>
          <a:prstGeom prst="rect">
            <a:avLst/>
          </a:prstGeom>
          <a:noFill/>
        </p:spPr>
        <p:txBody>
          <a:bodyPr wrap="square" rtlCol="0">
            <a:spAutoFit/>
          </a:bodyPr>
          <a:lstStyle/>
          <a:p>
            <a:r>
              <a:rPr kumimoji="1" lang="en-US" altLang="ja-JP" sz="28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0" name="テキスト ボックス 69">
            <a:extLst>
              <a:ext uri="{FF2B5EF4-FFF2-40B4-BE49-F238E27FC236}">
                <a16:creationId xmlns:a16="http://schemas.microsoft.com/office/drawing/2014/main" id="{3369E4B4-F119-C1E3-3F3F-E8DF390D13DC}"/>
              </a:ext>
            </a:extLst>
          </p:cNvPr>
          <p:cNvSpPr txBox="1"/>
          <p:nvPr/>
        </p:nvSpPr>
        <p:spPr>
          <a:xfrm>
            <a:off x="5617260" y="4301129"/>
            <a:ext cx="1536814" cy="400110"/>
          </a:xfrm>
          <a:prstGeom prst="rect">
            <a:avLst/>
          </a:prstGeom>
          <a:noFill/>
        </p:spPr>
        <p:txBody>
          <a:bodyPr wrap="square" rtlCol="0">
            <a:spAutoFit/>
          </a:bodyPr>
          <a:lstStyle/>
          <a:p>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graphicFrame>
        <p:nvGraphicFramePr>
          <p:cNvPr id="72" name="表 16">
            <a:extLst>
              <a:ext uri="{FF2B5EF4-FFF2-40B4-BE49-F238E27FC236}">
                <a16:creationId xmlns:a16="http://schemas.microsoft.com/office/drawing/2014/main" id="{C6BE3983-385C-5875-097E-4AF1DCD7A484}"/>
              </a:ext>
            </a:extLst>
          </p:cNvPr>
          <p:cNvGraphicFramePr>
            <a:graphicFrameLocks noGrp="1"/>
          </p:cNvGraphicFramePr>
          <p:nvPr/>
        </p:nvGraphicFramePr>
        <p:xfrm>
          <a:off x="6775752" y="5240692"/>
          <a:ext cx="1085331" cy="365760"/>
        </p:xfrm>
        <a:graphic>
          <a:graphicData uri="http://schemas.openxmlformats.org/drawingml/2006/table">
            <a:tbl>
              <a:tblPr firstRow="1" bandRow="1">
                <a:tableStyleId>{5940675A-B579-460E-94D1-54222C63F5DA}</a:tableStyleId>
              </a:tblPr>
              <a:tblGrid>
                <a:gridCol w="361777">
                  <a:extLst>
                    <a:ext uri="{9D8B030D-6E8A-4147-A177-3AD203B41FA5}">
                      <a16:colId xmlns:a16="http://schemas.microsoft.com/office/drawing/2014/main" val="1832190701"/>
                    </a:ext>
                  </a:extLst>
                </a:gridCol>
                <a:gridCol w="361777">
                  <a:extLst>
                    <a:ext uri="{9D8B030D-6E8A-4147-A177-3AD203B41FA5}">
                      <a16:colId xmlns:a16="http://schemas.microsoft.com/office/drawing/2014/main" val="2269293706"/>
                    </a:ext>
                  </a:extLst>
                </a:gridCol>
                <a:gridCol w="361777">
                  <a:extLst>
                    <a:ext uri="{9D8B030D-6E8A-4147-A177-3AD203B41FA5}">
                      <a16:colId xmlns:a16="http://schemas.microsoft.com/office/drawing/2014/main" val="3952456918"/>
                    </a:ext>
                  </a:extLst>
                </a:gridCol>
              </a:tblGrid>
              <a:tr h="31437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bl>
          </a:graphicData>
        </a:graphic>
      </p:graphicFrame>
      <p:sp>
        <p:nvSpPr>
          <p:cNvPr id="73" name="テキスト ボックス 72">
            <a:extLst>
              <a:ext uri="{FF2B5EF4-FFF2-40B4-BE49-F238E27FC236}">
                <a16:creationId xmlns:a16="http://schemas.microsoft.com/office/drawing/2014/main" id="{E0EF0122-D728-9D06-C0FB-751001F29BFE}"/>
              </a:ext>
            </a:extLst>
          </p:cNvPr>
          <p:cNvSpPr txBox="1"/>
          <p:nvPr/>
        </p:nvSpPr>
        <p:spPr>
          <a:xfrm>
            <a:off x="5572780" y="5240692"/>
            <a:ext cx="1536814" cy="400110"/>
          </a:xfrm>
          <a:prstGeom prst="rect">
            <a:avLst/>
          </a:prstGeom>
          <a:noFill/>
        </p:spPr>
        <p:txBody>
          <a:bodyPr wrap="square" rtlCol="0">
            <a:spAutoFit/>
          </a:bodyPr>
          <a:lstStyle/>
          <a:p>
            <a:r>
              <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2" name="タイトル 1">
            <a:extLst>
              <a:ext uri="{FF2B5EF4-FFF2-40B4-BE49-F238E27FC236}">
                <a16:creationId xmlns:a16="http://schemas.microsoft.com/office/drawing/2014/main" id="{60B10340-F092-1AF0-E142-1EF56FEDF07A}"/>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全体像</a:t>
            </a:r>
          </a:p>
        </p:txBody>
      </p:sp>
      <p:sp>
        <p:nvSpPr>
          <p:cNvPr id="3" name="正方形/長方形 2">
            <a:extLst>
              <a:ext uri="{FF2B5EF4-FFF2-40B4-BE49-F238E27FC236}">
                <a16:creationId xmlns:a16="http://schemas.microsoft.com/office/drawing/2014/main" id="{416A592B-F2D6-EAE4-08A7-934AA0346E71}"/>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1A3C35C-1F36-8D1E-BBDC-5E7FCBB04CAE}"/>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7445DC5-4A77-B0F7-D061-EC9ABC3E408F}"/>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9865F87-4B8F-23F1-9244-74D7AA85A826}"/>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6</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14D61012-8321-8A55-6EE5-F29BE8432138}"/>
              </a:ext>
            </a:extLst>
          </p:cNvPr>
          <p:cNvSpPr txBox="1">
            <a:spLocks/>
          </p:cNvSpPr>
          <p:nvPr/>
        </p:nvSpPr>
        <p:spPr>
          <a:xfrm>
            <a:off x="4718848" y="5019544"/>
            <a:ext cx="948535" cy="504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BERT</a:t>
            </a:r>
            <a:endParaRPr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Tree>
    <p:extLst>
      <p:ext uri="{BB962C8B-B14F-4D97-AF65-F5344CB8AC3E}">
        <p14:creationId xmlns:p14="http://schemas.microsoft.com/office/powerpoint/2010/main" val="168689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1126702" y="1579723"/>
            <a:ext cx="10917446" cy="5120323"/>
          </a:xfrm>
        </p:spPr>
        <p:txBody>
          <a:bodyPr numCol="1">
            <a:normAutofit/>
          </a:bodyPr>
          <a:lstStyle/>
          <a:p>
            <a:pPr marL="0" indent="0">
              <a:lnSpc>
                <a:spcPct val="12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閲覧データから各ページにおける各操作の操作回数、閲覧時間を求める </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2600" dirty="0">
                <a:solidFill>
                  <a:schemeClr val="accent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行動特徴ベクトル</a:t>
            </a:r>
            <a:endParaRPr lang="en-US" altLang="ja-JP" sz="2600" dirty="0">
              <a:solidFill>
                <a:schemeClr val="accent1"/>
              </a:solidFill>
              <a:latin typeface="メイリオ" panose="020B0604030504040204" pitchFamily="50" charset="-128"/>
              <a:ea typeface="メイリオ" panose="020B0604030504040204" pitchFamily="50" charset="-128"/>
            </a:endParaRPr>
          </a:p>
          <a:p>
            <a:pPr marL="0" indent="0">
              <a:lnSpc>
                <a:spcPct val="125000"/>
              </a:lnSpc>
              <a:buNone/>
            </a:pPr>
            <a:endParaRPr lang="en-US" altLang="ja-JP" sz="100"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lang="ja-JP" altLang="en-US" dirty="0">
                <a:solidFill>
                  <a:schemeClr val="accent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行動特徴ベクトル </a:t>
            </a: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のみを使用</a:t>
            </a:r>
            <a:endParaRPr lang="en-US" altLang="ja-JP" sz="1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次元数はページ数</a:t>
            </a:r>
            <a:r>
              <a:rPr lang="en-US" altLang="ja-JP" sz="2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×(12 (</a:t>
            </a:r>
            <a:r>
              <a:rPr lang="ja-JP" altLang="en-US" sz="2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a:t>
            </a:r>
            <a:r>
              <a:rPr lang="en-US" altLang="ja-JP" sz="2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+ 1 (</a:t>
            </a:r>
            <a:r>
              <a:rPr lang="ja-JP" altLang="en-US" sz="2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ページ閲覧時間</a:t>
            </a:r>
            <a:r>
              <a:rPr lang="en-US" altLang="ja-JP" sz="22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p>
          <a:p>
            <a:pPr marL="0" indent="0">
              <a:lnSpc>
                <a:spcPct val="125000"/>
              </a:lnSpc>
              <a:buNone/>
            </a:pPr>
            <a:endParaRPr lang="en-US" altLang="ja-JP" sz="1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学生ごとに</a:t>
            </a:r>
            <a:r>
              <a:rPr lang="ja-JP" altLang="en-US" sz="2600" dirty="0">
                <a:solidFill>
                  <a:srgbClr val="D45F6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閲覧時間の長いページの情報を多く含む</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コンテンツベクトル</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sz="26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 </a:t>
            </a:r>
            <a:r>
              <a:rPr lang="ja-JP" altLang="en-US"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endParaRPr lang="en-US" altLang="ja-JP" sz="2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endParaRPr lang="en-US" altLang="ja-JP" sz="3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r>
              <a:rPr lang="ja-JP" altLang="en-US" dirty="0">
                <a:solidFill>
                  <a:schemeClr val="accent1"/>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行動特徴ベクトル </a:t>
            </a: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と</a:t>
            </a:r>
            <a:r>
              <a:rPr lang="ja-JP" altLang="en-US" dirty="0">
                <a:solidFill>
                  <a:srgbClr val="BD253B"/>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r>
              <a:rPr lang="ja-JP" altLang="en-US"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を使用</a:t>
            </a:r>
            <a:endParaRPr lang="en-US" altLang="ja-JP"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a:p>
            <a:pPr marL="0" indent="0">
              <a:lnSpc>
                <a:spcPct val="125000"/>
              </a:lnSpc>
              <a:buNone/>
            </a:pPr>
            <a:endParaRPr lang="en-US" altLang="ja-JP" sz="1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4" name="正方形/長方形 3">
            <a:extLst>
              <a:ext uri="{FF2B5EF4-FFF2-40B4-BE49-F238E27FC236}">
                <a16:creationId xmlns:a16="http://schemas.microsoft.com/office/drawing/2014/main" id="{C9646F06-6D87-17B7-E338-F4B351639438}"/>
              </a:ext>
            </a:extLst>
          </p:cNvPr>
          <p:cNvSpPr/>
          <p:nvPr/>
        </p:nvSpPr>
        <p:spPr>
          <a:xfrm>
            <a:off x="986118" y="2882563"/>
            <a:ext cx="5109882" cy="779507"/>
          </a:xfrm>
          <a:prstGeom prst="rect">
            <a:avLst/>
          </a:prstGeom>
          <a:no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スコア予測手法</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8">
            <a:extLst>
              <a:ext uri="{FF2B5EF4-FFF2-40B4-BE49-F238E27FC236}">
                <a16:creationId xmlns:a16="http://schemas.microsoft.com/office/drawing/2014/main" id="{C3A16CF3-4A0A-7F62-11FE-45FDD032E041}"/>
              </a:ext>
            </a:extLst>
          </p:cNvPr>
          <p:cNvGraphicFramePr>
            <a:graphicFrameLocks noGrp="1"/>
          </p:cNvGraphicFramePr>
          <p:nvPr>
            <p:extLst>
              <p:ext uri="{D42A27DB-BD31-4B8C-83A1-F6EECF244321}">
                <p14:modId xmlns:p14="http://schemas.microsoft.com/office/powerpoint/2010/main" val="3834236849"/>
              </p:ext>
            </p:extLst>
          </p:nvPr>
        </p:nvGraphicFramePr>
        <p:xfrm>
          <a:off x="6501874" y="2189006"/>
          <a:ext cx="5621297" cy="1300384"/>
        </p:xfrm>
        <a:graphic>
          <a:graphicData uri="http://schemas.openxmlformats.org/drawingml/2006/table">
            <a:tbl>
              <a:tblPr firstRow="1" bandRow="1">
                <a:tableStyleId>{C083E6E3-FA7D-4D7B-A595-EF9225AFEA82}</a:tableStyleId>
              </a:tblPr>
              <a:tblGrid>
                <a:gridCol w="966135">
                  <a:extLst>
                    <a:ext uri="{9D8B030D-6E8A-4147-A177-3AD203B41FA5}">
                      <a16:colId xmlns:a16="http://schemas.microsoft.com/office/drawing/2014/main" val="518648578"/>
                    </a:ext>
                  </a:extLst>
                </a:gridCol>
                <a:gridCol w="966135">
                  <a:extLst>
                    <a:ext uri="{9D8B030D-6E8A-4147-A177-3AD203B41FA5}">
                      <a16:colId xmlns:a16="http://schemas.microsoft.com/office/drawing/2014/main" val="186362012"/>
                    </a:ext>
                  </a:extLst>
                </a:gridCol>
                <a:gridCol w="983362">
                  <a:extLst>
                    <a:ext uri="{9D8B030D-6E8A-4147-A177-3AD203B41FA5}">
                      <a16:colId xmlns:a16="http://schemas.microsoft.com/office/drawing/2014/main" val="3360804794"/>
                    </a:ext>
                  </a:extLst>
                </a:gridCol>
                <a:gridCol w="451349">
                  <a:extLst>
                    <a:ext uri="{9D8B030D-6E8A-4147-A177-3AD203B41FA5}">
                      <a16:colId xmlns:a16="http://schemas.microsoft.com/office/drawing/2014/main" val="62459838"/>
                    </a:ext>
                  </a:extLst>
                </a:gridCol>
                <a:gridCol w="1127158">
                  <a:extLst>
                    <a:ext uri="{9D8B030D-6E8A-4147-A177-3AD203B41FA5}">
                      <a16:colId xmlns:a16="http://schemas.microsoft.com/office/drawing/2014/main" val="3593707532"/>
                    </a:ext>
                  </a:extLst>
                </a:gridCol>
                <a:gridCol w="1127158">
                  <a:extLst>
                    <a:ext uri="{9D8B030D-6E8A-4147-A177-3AD203B41FA5}">
                      <a16:colId xmlns:a16="http://schemas.microsoft.com/office/drawing/2014/main" val="1795657827"/>
                    </a:ext>
                  </a:extLst>
                </a:gridCol>
              </a:tblGrid>
              <a:tr h="507904">
                <a:tc>
                  <a:txBody>
                    <a:bodyPr/>
                    <a:lstStyle/>
                    <a:p>
                      <a:pPr algn="ctr"/>
                      <a:r>
                        <a:rPr kumimoji="1" lang="en-US" altLang="ja-JP" sz="1800" dirty="0" err="1">
                          <a:solidFill>
                            <a:schemeClr val="tx1">
                              <a:lumMod val="65000"/>
                              <a:lumOff val="35000"/>
                            </a:schemeClr>
                          </a:solidFill>
                        </a:rPr>
                        <a:t>userID</a:t>
                      </a:r>
                      <a:endParaRPr kumimoji="1" lang="ja-JP" altLang="en-US" sz="1800" dirty="0">
                        <a:solidFill>
                          <a:schemeClr val="tx1">
                            <a:lumMod val="65000"/>
                            <a:lumOff val="35000"/>
                          </a:schemeClr>
                        </a:solidFill>
                      </a:endParaRPr>
                    </a:p>
                  </a:txBody>
                  <a:tcPr anchor="ctr"/>
                </a:tc>
                <a:tc>
                  <a:txBody>
                    <a:bodyPr/>
                    <a:lstStyle/>
                    <a:p>
                      <a:pPr algn="ctr"/>
                      <a:r>
                        <a:rPr kumimoji="1" lang="en-US" altLang="ja-JP" sz="1800" dirty="0">
                          <a:solidFill>
                            <a:schemeClr val="tx1">
                              <a:lumMod val="65000"/>
                              <a:lumOff val="35000"/>
                            </a:schemeClr>
                          </a:solidFill>
                        </a:rPr>
                        <a:t>Open1</a:t>
                      </a:r>
                      <a:endParaRPr kumimoji="1" lang="ja-JP" altLang="en-US" sz="1800" dirty="0">
                        <a:solidFill>
                          <a:schemeClr val="tx1">
                            <a:lumMod val="65000"/>
                            <a:lumOff val="35000"/>
                          </a:schemeClr>
                        </a:solidFill>
                      </a:endParaRPr>
                    </a:p>
                  </a:txBody>
                  <a:tcPr anchor="ctr"/>
                </a:tc>
                <a:tc>
                  <a:txBody>
                    <a:bodyPr/>
                    <a:lstStyle/>
                    <a:p>
                      <a:pPr algn="ctr"/>
                      <a:r>
                        <a:rPr kumimoji="1" lang="en-US" altLang="ja-JP" sz="1800" dirty="0">
                          <a:solidFill>
                            <a:schemeClr val="tx1">
                              <a:lumMod val="65000"/>
                              <a:lumOff val="35000"/>
                            </a:schemeClr>
                          </a:solidFill>
                        </a:rPr>
                        <a:t>Close1</a:t>
                      </a:r>
                      <a:endParaRPr kumimoji="1" lang="ja-JP" altLang="en-US" sz="1800" dirty="0">
                        <a:solidFill>
                          <a:schemeClr val="tx1">
                            <a:lumMod val="65000"/>
                            <a:lumOff val="35000"/>
                          </a:schemeClr>
                        </a:solidFill>
                      </a:endParaRPr>
                    </a:p>
                  </a:txBody>
                  <a:tcPr anchor="ctr"/>
                </a:tc>
                <a:tc>
                  <a:txBody>
                    <a:bodyPr/>
                    <a:lstStyle/>
                    <a:p>
                      <a:pPr algn="ctr"/>
                      <a:endParaRPr kumimoji="1" lang="ja-JP" altLang="en-US" sz="1800" dirty="0">
                        <a:solidFill>
                          <a:schemeClr val="tx1">
                            <a:lumMod val="65000"/>
                            <a:lumOff val="35000"/>
                          </a:schemeClr>
                        </a:solidFill>
                      </a:endParaRPr>
                    </a:p>
                  </a:txBody>
                  <a:tcPr anchor="ctr"/>
                </a:tc>
                <a:tc>
                  <a:txBody>
                    <a:bodyPr/>
                    <a:lstStyle/>
                    <a:p>
                      <a:pPr algn="ctr"/>
                      <a:r>
                        <a:rPr kumimoji="1" lang="en-US" altLang="ja-JP" sz="1800" dirty="0">
                          <a:solidFill>
                            <a:schemeClr val="tx1">
                              <a:lumMod val="65000"/>
                              <a:lumOff val="35000"/>
                            </a:schemeClr>
                          </a:solidFill>
                        </a:rPr>
                        <a:t>Next15</a:t>
                      </a:r>
                      <a:endParaRPr kumimoji="1" lang="ja-JP" altLang="en-US" sz="1800" dirty="0">
                        <a:solidFill>
                          <a:schemeClr val="tx1">
                            <a:lumMod val="65000"/>
                            <a:lumOff val="35000"/>
                          </a:schemeClr>
                        </a:solidFill>
                      </a:endParaRPr>
                    </a:p>
                  </a:txBody>
                  <a:tcPr anchor="ctr"/>
                </a:tc>
                <a:tc>
                  <a:txBody>
                    <a:bodyPr/>
                    <a:lstStyle/>
                    <a:p>
                      <a:pPr algn="ctr"/>
                      <a:r>
                        <a:rPr kumimoji="1" lang="en-US" altLang="ja-JP" sz="1800" dirty="0">
                          <a:solidFill>
                            <a:schemeClr val="tx1">
                              <a:lumMod val="65000"/>
                              <a:lumOff val="35000"/>
                            </a:schemeClr>
                          </a:solidFill>
                        </a:rPr>
                        <a:t>Prev15</a:t>
                      </a:r>
                      <a:endParaRPr kumimoji="1" lang="ja-JP" altLang="en-US" sz="1800" dirty="0">
                        <a:solidFill>
                          <a:schemeClr val="tx1">
                            <a:lumMod val="65000"/>
                            <a:lumOff val="35000"/>
                          </a:schemeClr>
                        </a:solidFill>
                      </a:endParaRPr>
                    </a:p>
                  </a:txBody>
                  <a:tcPr anchor="ctr"/>
                </a:tc>
                <a:extLst>
                  <a:ext uri="{0D108BD9-81ED-4DB2-BD59-A6C34878D82A}">
                    <a16:rowId xmlns:a16="http://schemas.microsoft.com/office/drawing/2014/main" val="770024340"/>
                  </a:ext>
                </a:extLst>
              </a:tr>
              <a:tr h="333971">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extLst>
                  <a:ext uri="{0D108BD9-81ED-4DB2-BD59-A6C34878D82A}">
                    <a16:rowId xmlns:a16="http://schemas.microsoft.com/office/drawing/2014/main" val="3944544888"/>
                  </a:ext>
                </a:extLst>
              </a:tr>
              <a:tr h="333971">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2</a:t>
                      </a:r>
                      <a:endParaRPr kumimoji="1" lang="ja-JP" altLang="en-US" sz="2000" dirty="0"/>
                    </a:p>
                  </a:txBody>
                  <a:tcPr/>
                </a:tc>
                <a:extLst>
                  <a:ext uri="{0D108BD9-81ED-4DB2-BD59-A6C34878D82A}">
                    <a16:rowId xmlns:a16="http://schemas.microsoft.com/office/drawing/2014/main" val="4094530088"/>
                  </a:ext>
                </a:extLst>
              </a:tr>
            </a:tbl>
          </a:graphicData>
        </a:graphic>
      </p:graphicFrame>
      <p:sp>
        <p:nvSpPr>
          <p:cNvPr id="12" name="テキスト ボックス 11">
            <a:extLst>
              <a:ext uri="{FF2B5EF4-FFF2-40B4-BE49-F238E27FC236}">
                <a16:creationId xmlns:a16="http://schemas.microsoft.com/office/drawing/2014/main" id="{31C0773A-AC68-BFB6-24C4-2DE4ECEF8E91}"/>
              </a:ext>
            </a:extLst>
          </p:cNvPr>
          <p:cNvSpPr txBox="1"/>
          <p:nvPr/>
        </p:nvSpPr>
        <p:spPr>
          <a:xfrm>
            <a:off x="9364281" y="2234331"/>
            <a:ext cx="346975" cy="527679"/>
          </a:xfrm>
          <a:prstGeom prst="rect">
            <a:avLst/>
          </a:prstGeom>
          <a:noFill/>
        </p:spPr>
        <p:txBody>
          <a:bodyPr wrap="square" rtlCol="0">
            <a:spAutoFit/>
          </a:bodyPr>
          <a:lstStyle/>
          <a:p>
            <a:r>
              <a:rPr kumimoji="1" lang="en-US" altLang="ja-JP" sz="28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28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3" name="コンテンツ プレースホルダー 2">
            <a:extLst>
              <a:ext uri="{FF2B5EF4-FFF2-40B4-BE49-F238E27FC236}">
                <a16:creationId xmlns:a16="http://schemas.microsoft.com/office/drawing/2014/main" id="{61ACF510-9DB2-2C9F-D730-FEAFA5E4AC0B}"/>
              </a:ext>
            </a:extLst>
          </p:cNvPr>
          <p:cNvSpPr txBox="1">
            <a:spLocks/>
          </p:cNvSpPr>
          <p:nvPr/>
        </p:nvSpPr>
        <p:spPr>
          <a:xfrm>
            <a:off x="9389043" y="3560264"/>
            <a:ext cx="2572551" cy="55748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sz="2000" dirty="0">
                <a:solidFill>
                  <a:schemeClr val="bg2">
                    <a:lumMod val="50000"/>
                  </a:schemeClr>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↑行動特徴ベクトル</a:t>
            </a:r>
            <a:endParaRPr lang="en-US" altLang="ja-JP" sz="2000" dirty="0">
              <a:solidFill>
                <a:schemeClr val="bg2">
                  <a:lumMod val="50000"/>
                </a:schemeClr>
              </a:solidFill>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84FA0614-420B-B7D3-3237-D4422F698EAC}"/>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2A269B1-EF17-AC2A-0EBB-221578080D88}"/>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7</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95F76478-3135-DA66-6CCD-875B78A5EB76}"/>
              </a:ext>
            </a:extLst>
          </p:cNvPr>
          <p:cNvSpPr/>
          <p:nvPr/>
        </p:nvSpPr>
        <p:spPr>
          <a:xfrm>
            <a:off x="986118" y="5648084"/>
            <a:ext cx="8722050" cy="800835"/>
          </a:xfrm>
          <a:prstGeom prst="rect">
            <a:avLst/>
          </a:prstGeom>
          <a:no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左中かっこ 6">
            <a:extLst>
              <a:ext uri="{FF2B5EF4-FFF2-40B4-BE49-F238E27FC236}">
                <a16:creationId xmlns:a16="http://schemas.microsoft.com/office/drawing/2014/main" id="{41B8D22F-B21D-D56B-AC8D-8686E89E5FBB}"/>
              </a:ext>
            </a:extLst>
          </p:cNvPr>
          <p:cNvSpPr/>
          <p:nvPr/>
        </p:nvSpPr>
        <p:spPr>
          <a:xfrm rot="10800000" flipH="1">
            <a:off x="709357" y="1690688"/>
            <a:ext cx="45719" cy="2002908"/>
          </a:xfrm>
          <a:prstGeom prst="leftBrace">
            <a:avLst/>
          </a:prstGeom>
          <a:ln>
            <a:solidFill>
              <a:srgbClr val="2E9EA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8E0B4921-65A1-DA8C-C1AD-DF2CB04F2537}"/>
              </a:ext>
            </a:extLst>
          </p:cNvPr>
          <p:cNvSpPr/>
          <p:nvPr/>
        </p:nvSpPr>
        <p:spPr>
          <a:xfrm rot="10800000" flipH="1">
            <a:off x="686497" y="4457581"/>
            <a:ext cx="45719" cy="1990860"/>
          </a:xfrm>
          <a:prstGeom prst="leftBrace">
            <a:avLst/>
          </a:prstGeom>
          <a:ln>
            <a:solidFill>
              <a:srgbClr val="D35F5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E6405AC-129F-91C0-75DD-AFC75D62963C}"/>
              </a:ext>
            </a:extLst>
          </p:cNvPr>
          <p:cNvSpPr txBox="1"/>
          <p:nvPr/>
        </p:nvSpPr>
        <p:spPr>
          <a:xfrm>
            <a:off x="68828" y="1682221"/>
            <a:ext cx="553998" cy="2227993"/>
          </a:xfrm>
          <a:prstGeom prst="rect">
            <a:avLst/>
          </a:prstGeom>
          <a:noFill/>
        </p:spPr>
        <p:txBody>
          <a:bodyPr vert="eaVert" wrap="square" rtlCol="0">
            <a:spAutoFit/>
          </a:bodyPr>
          <a:lstStyle/>
          <a:p>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ベースライン</a:t>
            </a:r>
          </a:p>
        </p:txBody>
      </p:sp>
      <p:sp>
        <p:nvSpPr>
          <p:cNvPr id="18" name="テキスト ボックス 17">
            <a:extLst>
              <a:ext uri="{FF2B5EF4-FFF2-40B4-BE49-F238E27FC236}">
                <a16:creationId xmlns:a16="http://schemas.microsoft.com/office/drawing/2014/main" id="{2FDEE95C-95C1-1E06-3756-210D0D478746}"/>
              </a:ext>
            </a:extLst>
          </p:cNvPr>
          <p:cNvSpPr txBox="1"/>
          <p:nvPr/>
        </p:nvSpPr>
        <p:spPr>
          <a:xfrm>
            <a:off x="68828" y="4486876"/>
            <a:ext cx="553998" cy="2227993"/>
          </a:xfrm>
          <a:prstGeom prst="rect">
            <a:avLst/>
          </a:prstGeom>
          <a:noFill/>
        </p:spPr>
        <p:txBody>
          <a:bodyPr vert="eaVert" wrap="square" rtlCol="0">
            <a:spAutoFit/>
          </a:bodyPr>
          <a:lstStyle/>
          <a:p>
            <a:r>
              <a:rPr kumimoji="1" lang="ja-JP" altLang="en-US" sz="2400" dirty="0">
                <a:solidFill>
                  <a:srgbClr val="BD253B"/>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提案手法</a:t>
            </a:r>
          </a:p>
        </p:txBody>
      </p:sp>
    </p:spTree>
    <p:extLst>
      <p:ext uri="{BB962C8B-B14F-4D97-AF65-F5344CB8AC3E}">
        <p14:creationId xmlns:p14="http://schemas.microsoft.com/office/powerpoint/2010/main" val="109717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normAutofit/>
          </a:bodyPr>
          <a:lstStyle/>
          <a:p>
            <a:r>
              <a:rPr kumimoji="1" lang="ja-JP" altLang="en-US" dirty="0">
                <a:solidFill>
                  <a:srgbClr val="2E9EAC"/>
                </a:solidFill>
                <a:latin typeface="源真ゴシック Regular" panose="020B0302020203020207" pitchFamily="50" charset="-128"/>
                <a:ea typeface="源真ゴシック Regular" panose="020B0302020203020207" pitchFamily="50" charset="-128"/>
                <a:cs typeface="源真ゴシック Regular" panose="020B0302020203020207" pitchFamily="50" charset="-128"/>
              </a:rPr>
              <a:t>閲覧コンテンツベクトル</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0FC0FB5-E5E2-840A-5ED0-F2C5390BC7B9}"/>
              </a:ext>
            </a:extLst>
          </p:cNvPr>
          <p:cNvSpPr/>
          <p:nvPr/>
        </p:nvSpPr>
        <p:spPr>
          <a:xfrm>
            <a:off x="11353800" y="6579276"/>
            <a:ext cx="83820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34D2332-DB25-1720-F901-CA313731A354}"/>
              </a:ext>
            </a:extLst>
          </p:cNvPr>
          <p:cNvSpPr txBox="1"/>
          <p:nvPr/>
        </p:nvSpPr>
        <p:spPr>
          <a:xfrm>
            <a:off x="10859134" y="6457017"/>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8</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CF8A14FA-0F64-A67E-55F2-95F79970A881}"/>
              </a:ext>
            </a:extLst>
          </p:cNvPr>
          <p:cNvSpPr txBox="1"/>
          <p:nvPr/>
        </p:nvSpPr>
        <p:spPr>
          <a:xfrm>
            <a:off x="4083636" y="2155790"/>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3962DA77-42B3-6328-048D-D63706F6D83B}"/>
              </a:ext>
            </a:extLst>
          </p:cNvPr>
          <p:cNvSpPr txBox="1"/>
          <p:nvPr/>
        </p:nvSpPr>
        <p:spPr>
          <a:xfrm>
            <a:off x="4100583" y="4491967"/>
            <a:ext cx="1244461" cy="1200329"/>
          </a:xfrm>
          <a:prstGeom prst="rect">
            <a:avLst/>
          </a:prstGeom>
          <a:noFill/>
        </p:spPr>
        <p:txBody>
          <a:bodyPr wrap="square" rtlCol="0">
            <a:spAutoFit/>
          </a:bodyPr>
          <a:lstStyle/>
          <a:p>
            <a:r>
              <a:rPr kumimoji="1" lang="en-US" altLang="ja-JP" sz="72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72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pic>
        <p:nvPicPr>
          <p:cNvPr id="35" name="図 34">
            <a:extLst>
              <a:ext uri="{FF2B5EF4-FFF2-40B4-BE49-F238E27FC236}">
                <a16:creationId xmlns:a16="http://schemas.microsoft.com/office/drawing/2014/main" id="{75C1DF02-D529-D91E-04CF-8DED3D22D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675" y="2136078"/>
            <a:ext cx="1244462" cy="936378"/>
          </a:xfrm>
          <a:prstGeom prst="rect">
            <a:avLst/>
          </a:prstGeom>
        </p:spPr>
      </p:pic>
      <p:pic>
        <p:nvPicPr>
          <p:cNvPr id="37" name="図 36">
            <a:extLst>
              <a:ext uri="{FF2B5EF4-FFF2-40B4-BE49-F238E27FC236}">
                <a16:creationId xmlns:a16="http://schemas.microsoft.com/office/drawing/2014/main" id="{B1F87C89-2238-BE3E-46C6-820FD97EF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28" y="4421140"/>
            <a:ext cx="1244462" cy="936378"/>
          </a:xfrm>
          <a:prstGeom prst="rect">
            <a:avLst/>
          </a:prstGeom>
        </p:spPr>
      </p:pic>
      <p:sp>
        <p:nvSpPr>
          <p:cNvPr id="38" name="テキスト ボックス 37">
            <a:extLst>
              <a:ext uri="{FF2B5EF4-FFF2-40B4-BE49-F238E27FC236}">
                <a16:creationId xmlns:a16="http://schemas.microsoft.com/office/drawing/2014/main" id="{B20123FC-06BE-6722-EB53-344E23F95D1D}"/>
              </a:ext>
            </a:extLst>
          </p:cNvPr>
          <p:cNvSpPr txBox="1"/>
          <p:nvPr/>
        </p:nvSpPr>
        <p:spPr>
          <a:xfrm>
            <a:off x="602539" y="1754852"/>
            <a:ext cx="1125914" cy="461665"/>
          </a:xfrm>
          <a:prstGeom prst="rect">
            <a:avLst/>
          </a:prstGeom>
          <a:noFill/>
          <a:ln>
            <a:noFill/>
          </a:ln>
        </p:spPr>
        <p:txBody>
          <a:bodyPr wrap="square" rtlCol="0">
            <a:spAutoFit/>
          </a:bodyPr>
          <a:lstStyle/>
          <a:p>
            <a:r>
              <a:rPr lang="en-US" altLang="ja-JP"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a:t>
            </a:r>
            <a:r>
              <a:rPr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39" name="テキスト ボックス 38">
            <a:extLst>
              <a:ext uri="{FF2B5EF4-FFF2-40B4-BE49-F238E27FC236}">
                <a16:creationId xmlns:a16="http://schemas.microsoft.com/office/drawing/2014/main" id="{2C5A5863-F760-38C4-2D65-9EFB25A9BBDC}"/>
              </a:ext>
            </a:extLst>
          </p:cNvPr>
          <p:cNvSpPr txBox="1"/>
          <p:nvPr/>
        </p:nvSpPr>
        <p:spPr>
          <a:xfrm>
            <a:off x="585808" y="3969999"/>
            <a:ext cx="1125914" cy="461665"/>
          </a:xfrm>
          <a:prstGeom prst="rect">
            <a:avLst/>
          </a:prstGeom>
          <a:noFill/>
          <a:ln>
            <a:noFill/>
          </a:ln>
        </p:spPr>
        <p:txBody>
          <a:bodyPr wrap="square" rtlCol="0">
            <a:spAutoFit/>
          </a:bodyPr>
          <a:lstStyle/>
          <a:p>
            <a:r>
              <a:rPr lang="en-US" altLang="ja-JP"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a:t>
            </a:r>
            <a:r>
              <a:rPr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endParaRPr kumimoji="1"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grpSp>
        <p:nvGrpSpPr>
          <p:cNvPr id="51" name="グループ化 50">
            <a:extLst>
              <a:ext uri="{FF2B5EF4-FFF2-40B4-BE49-F238E27FC236}">
                <a16:creationId xmlns:a16="http://schemas.microsoft.com/office/drawing/2014/main" id="{00C5137C-96A9-A666-C960-685F90477BE3}"/>
              </a:ext>
            </a:extLst>
          </p:cNvPr>
          <p:cNvGrpSpPr/>
          <p:nvPr/>
        </p:nvGrpSpPr>
        <p:grpSpPr>
          <a:xfrm>
            <a:off x="1992782" y="2095844"/>
            <a:ext cx="1294501" cy="1443813"/>
            <a:chOff x="1777634" y="2095844"/>
            <a:chExt cx="1294501" cy="1443813"/>
          </a:xfrm>
        </p:grpSpPr>
        <p:sp>
          <p:nvSpPr>
            <p:cNvPr id="10" name="テキスト ボックス 9">
              <a:extLst>
                <a:ext uri="{FF2B5EF4-FFF2-40B4-BE49-F238E27FC236}">
                  <a16:creationId xmlns:a16="http://schemas.microsoft.com/office/drawing/2014/main" id="{00053141-DDB7-E671-7101-652F289694D1}"/>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25" name="直線コネクタ 24">
              <a:extLst>
                <a:ext uri="{FF2B5EF4-FFF2-40B4-BE49-F238E27FC236}">
                  <a16:creationId xmlns:a16="http://schemas.microsoft.com/office/drawing/2014/main" id="{2787AB76-7882-C911-CB6E-3033227B6DED}"/>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ACA3526-EB44-A31B-C308-7BD878F472AC}"/>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矢印: 上向き折線 48">
              <a:extLst>
                <a:ext uri="{FF2B5EF4-FFF2-40B4-BE49-F238E27FC236}">
                  <a16:creationId xmlns:a16="http://schemas.microsoft.com/office/drawing/2014/main" id="{7D934FAC-2DCF-61C0-D39D-7C97A0CFD255}"/>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50" name="表 16">
            <a:extLst>
              <a:ext uri="{FF2B5EF4-FFF2-40B4-BE49-F238E27FC236}">
                <a16:creationId xmlns:a16="http://schemas.microsoft.com/office/drawing/2014/main" id="{01055A63-570B-446F-5C2C-4D78E8D534C9}"/>
              </a:ext>
            </a:extLst>
          </p:cNvPr>
          <p:cNvGraphicFramePr>
            <a:graphicFrameLocks noGrp="1"/>
          </p:cNvGraphicFramePr>
          <p:nvPr/>
        </p:nvGraphicFramePr>
        <p:xfrm>
          <a:off x="3555191" y="2060366"/>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9393">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939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153217"/>
                  </a:ext>
                </a:extLst>
              </a:tr>
            </a:tbl>
          </a:graphicData>
        </a:graphic>
      </p:graphicFrame>
      <p:grpSp>
        <p:nvGrpSpPr>
          <p:cNvPr id="52" name="グループ化 51">
            <a:extLst>
              <a:ext uri="{FF2B5EF4-FFF2-40B4-BE49-F238E27FC236}">
                <a16:creationId xmlns:a16="http://schemas.microsoft.com/office/drawing/2014/main" id="{1BEC8718-87A4-DD2C-9B00-864E48D79603}"/>
              </a:ext>
            </a:extLst>
          </p:cNvPr>
          <p:cNvGrpSpPr/>
          <p:nvPr/>
        </p:nvGrpSpPr>
        <p:grpSpPr>
          <a:xfrm>
            <a:off x="1986206" y="4309035"/>
            <a:ext cx="1294501" cy="1443813"/>
            <a:chOff x="1777634" y="2095844"/>
            <a:chExt cx="1294501" cy="1443813"/>
          </a:xfrm>
        </p:grpSpPr>
        <p:sp>
          <p:nvSpPr>
            <p:cNvPr id="53" name="テキスト ボックス 52">
              <a:extLst>
                <a:ext uri="{FF2B5EF4-FFF2-40B4-BE49-F238E27FC236}">
                  <a16:creationId xmlns:a16="http://schemas.microsoft.com/office/drawing/2014/main" id="{E5D8E75E-939F-7C11-17BB-3F81634E2AF1}"/>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54" name="直線コネクタ 53">
              <a:extLst>
                <a:ext uri="{FF2B5EF4-FFF2-40B4-BE49-F238E27FC236}">
                  <a16:creationId xmlns:a16="http://schemas.microsoft.com/office/drawing/2014/main" id="{6D8F6D18-3DDD-02A8-AD25-01777F520272}"/>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FF93843-9EE0-9488-040F-81EFF0A3F5D3}"/>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6" name="矢印: 上向き折線 55">
              <a:extLst>
                <a:ext uri="{FF2B5EF4-FFF2-40B4-BE49-F238E27FC236}">
                  <a16:creationId xmlns:a16="http://schemas.microsoft.com/office/drawing/2014/main" id="{768EBA9A-0C73-A31D-828D-B9F6EE7D1BD7}"/>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04811F84-0FE2-84E3-5A7C-C54ABAF2C93E}"/>
              </a:ext>
            </a:extLst>
          </p:cNvPr>
          <p:cNvGrpSpPr/>
          <p:nvPr/>
        </p:nvGrpSpPr>
        <p:grpSpPr>
          <a:xfrm>
            <a:off x="5426297" y="2088483"/>
            <a:ext cx="1294501" cy="1443813"/>
            <a:chOff x="1777634" y="2095844"/>
            <a:chExt cx="1294501" cy="1443813"/>
          </a:xfrm>
        </p:grpSpPr>
        <p:sp>
          <p:nvSpPr>
            <p:cNvPr id="58" name="テキスト ボックス 57">
              <a:extLst>
                <a:ext uri="{FF2B5EF4-FFF2-40B4-BE49-F238E27FC236}">
                  <a16:creationId xmlns:a16="http://schemas.microsoft.com/office/drawing/2014/main" id="{99705FE2-C06B-FE16-7744-C93DD20B427A}"/>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59" name="直線コネクタ 58">
              <a:extLst>
                <a:ext uri="{FF2B5EF4-FFF2-40B4-BE49-F238E27FC236}">
                  <a16:creationId xmlns:a16="http://schemas.microsoft.com/office/drawing/2014/main" id="{A175ACE9-8EB3-ED03-8797-BFA052AFF8B8}"/>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BECDA52-699C-266A-063C-9EC24E57F5FD}"/>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1" name="矢印: 上向き折線 60">
              <a:extLst>
                <a:ext uri="{FF2B5EF4-FFF2-40B4-BE49-F238E27FC236}">
                  <a16:creationId xmlns:a16="http://schemas.microsoft.com/office/drawing/2014/main" id="{CB3F3403-0E4E-B4D0-8A4B-50AF2A3DB3AB}"/>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C281DBCD-02B4-2E4F-862F-4BDF011D53B5}"/>
              </a:ext>
            </a:extLst>
          </p:cNvPr>
          <p:cNvGrpSpPr/>
          <p:nvPr/>
        </p:nvGrpSpPr>
        <p:grpSpPr>
          <a:xfrm>
            <a:off x="5426296" y="4309035"/>
            <a:ext cx="1294501" cy="1443813"/>
            <a:chOff x="1777634" y="2095844"/>
            <a:chExt cx="1294501" cy="1443813"/>
          </a:xfrm>
        </p:grpSpPr>
        <p:sp>
          <p:nvSpPr>
            <p:cNvPr id="63" name="テキスト ボックス 62">
              <a:extLst>
                <a:ext uri="{FF2B5EF4-FFF2-40B4-BE49-F238E27FC236}">
                  <a16:creationId xmlns:a16="http://schemas.microsoft.com/office/drawing/2014/main" id="{E7A2D962-5B82-BC26-6925-32347EDF8A5D}"/>
                </a:ext>
              </a:extLst>
            </p:cNvPr>
            <p:cNvSpPr txBox="1"/>
            <p:nvPr/>
          </p:nvSpPr>
          <p:spPr>
            <a:xfrm>
              <a:off x="1777634" y="2095844"/>
              <a:ext cx="1244462" cy="812833"/>
            </a:xfrm>
            <a:prstGeom prst="rect">
              <a:avLst/>
            </a:prstGeom>
            <a:noFill/>
            <a:ln>
              <a:solidFill>
                <a:schemeClr val="tx1">
                  <a:lumMod val="50000"/>
                  <a:lumOff val="50000"/>
                </a:schemeClr>
              </a:solidFill>
            </a:ln>
          </p:spPr>
          <p:txBody>
            <a:bodyPr wrap="square" rtlCol="0">
              <a:spAutoFit/>
            </a:bodyPr>
            <a:lstStyle/>
            <a:p>
              <a:endParaRPr kumimoji="1" lang="ja-JP" altLang="en-US" dirty="0"/>
            </a:p>
          </p:txBody>
        </p:sp>
        <p:cxnSp>
          <p:nvCxnSpPr>
            <p:cNvPr id="64" name="直線コネクタ 63">
              <a:extLst>
                <a:ext uri="{FF2B5EF4-FFF2-40B4-BE49-F238E27FC236}">
                  <a16:creationId xmlns:a16="http://schemas.microsoft.com/office/drawing/2014/main" id="{DBFC65EA-A1E9-C0B1-15C5-A308AC862587}"/>
                </a:ext>
              </a:extLst>
            </p:cNvPr>
            <p:cNvCxnSpPr>
              <a:cxnSpLocks/>
            </p:cNvCxnSpPr>
            <p:nvPr/>
          </p:nvCxnSpPr>
          <p:spPr>
            <a:xfrm flipV="1">
              <a:off x="1991476" y="2407158"/>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00A5FE5-78E9-50F0-654E-EBDA965C3AF3}"/>
                </a:ext>
              </a:extLst>
            </p:cNvPr>
            <p:cNvCxnSpPr>
              <a:cxnSpLocks/>
            </p:cNvCxnSpPr>
            <p:nvPr/>
          </p:nvCxnSpPr>
          <p:spPr>
            <a:xfrm flipV="1">
              <a:off x="2000440" y="2631274"/>
              <a:ext cx="81677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6" name="矢印: 上向き折線 65">
              <a:extLst>
                <a:ext uri="{FF2B5EF4-FFF2-40B4-BE49-F238E27FC236}">
                  <a16:creationId xmlns:a16="http://schemas.microsoft.com/office/drawing/2014/main" id="{2B8C1064-6FCA-F63B-B655-58FA74FBDB42}"/>
                </a:ext>
              </a:extLst>
            </p:cNvPr>
            <p:cNvSpPr/>
            <p:nvPr/>
          </p:nvSpPr>
          <p:spPr>
            <a:xfrm rot="5400000">
              <a:off x="2495448" y="2962969"/>
              <a:ext cx="568398" cy="584977"/>
            </a:xfrm>
            <a:prstGeom prst="bentUpArrow">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67" name="表 16">
            <a:extLst>
              <a:ext uri="{FF2B5EF4-FFF2-40B4-BE49-F238E27FC236}">
                <a16:creationId xmlns:a16="http://schemas.microsoft.com/office/drawing/2014/main" id="{9233D888-1DA3-C309-7553-2457F2B4A47F}"/>
              </a:ext>
            </a:extLst>
          </p:cNvPr>
          <p:cNvGraphicFramePr>
            <a:graphicFrameLocks noGrp="1"/>
          </p:cNvGraphicFramePr>
          <p:nvPr/>
        </p:nvGraphicFramePr>
        <p:xfrm>
          <a:off x="3563443" y="4284770"/>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227259"/>
                  </a:ext>
                </a:extLst>
              </a:tr>
            </a:tbl>
          </a:graphicData>
        </a:graphic>
      </p:graphicFrame>
      <p:graphicFrame>
        <p:nvGraphicFramePr>
          <p:cNvPr id="68" name="表 16">
            <a:extLst>
              <a:ext uri="{FF2B5EF4-FFF2-40B4-BE49-F238E27FC236}">
                <a16:creationId xmlns:a16="http://schemas.microsoft.com/office/drawing/2014/main" id="{AAD95F9D-DAA1-6724-89A0-753E1BE5FDBD}"/>
              </a:ext>
            </a:extLst>
          </p:cNvPr>
          <p:cNvGraphicFramePr>
            <a:graphicFrameLocks noGrp="1"/>
          </p:cNvGraphicFramePr>
          <p:nvPr/>
        </p:nvGraphicFramePr>
        <p:xfrm>
          <a:off x="6952821" y="2069333"/>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136797"/>
                  </a:ext>
                </a:extLst>
              </a:tr>
            </a:tbl>
          </a:graphicData>
        </a:graphic>
      </p:graphicFrame>
      <p:graphicFrame>
        <p:nvGraphicFramePr>
          <p:cNvPr id="69" name="表 16">
            <a:extLst>
              <a:ext uri="{FF2B5EF4-FFF2-40B4-BE49-F238E27FC236}">
                <a16:creationId xmlns:a16="http://schemas.microsoft.com/office/drawing/2014/main" id="{F5CDB6C5-AE20-90B8-C833-20C983407DD9}"/>
              </a:ext>
            </a:extLst>
          </p:cNvPr>
          <p:cNvGraphicFramePr>
            <a:graphicFrameLocks noGrp="1"/>
          </p:cNvGraphicFramePr>
          <p:nvPr/>
        </p:nvGraphicFramePr>
        <p:xfrm>
          <a:off x="6943860" y="4301533"/>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130903"/>
                  </a:ext>
                </a:extLst>
              </a:tr>
            </a:tbl>
          </a:graphicData>
        </a:graphic>
      </p:graphicFrame>
      <p:sp>
        <p:nvSpPr>
          <p:cNvPr id="70" name="テキスト ボックス 69">
            <a:extLst>
              <a:ext uri="{FF2B5EF4-FFF2-40B4-BE49-F238E27FC236}">
                <a16:creationId xmlns:a16="http://schemas.microsoft.com/office/drawing/2014/main" id="{4292C349-023C-5822-0A16-0EE0F09E0FBC}"/>
              </a:ext>
            </a:extLst>
          </p:cNvPr>
          <p:cNvSpPr txBox="1"/>
          <p:nvPr/>
        </p:nvSpPr>
        <p:spPr>
          <a:xfrm>
            <a:off x="8171676" y="2289545"/>
            <a:ext cx="1011494" cy="1015663"/>
          </a:xfrm>
          <a:prstGeom prst="rect">
            <a:avLst/>
          </a:prstGeom>
          <a:noFill/>
        </p:spPr>
        <p:txBody>
          <a:bodyPr wrap="square" rtlCol="0">
            <a:spAutoFit/>
          </a:bodyPr>
          <a:lstStyle/>
          <a:p>
            <a:r>
              <a:rPr kumimoji="1" lang="ja-JP" altLang="en-US" sz="60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p>
        </p:txBody>
      </p:sp>
      <p:sp>
        <p:nvSpPr>
          <p:cNvPr id="71" name="テキスト ボックス 70">
            <a:extLst>
              <a:ext uri="{FF2B5EF4-FFF2-40B4-BE49-F238E27FC236}">
                <a16:creationId xmlns:a16="http://schemas.microsoft.com/office/drawing/2014/main" id="{5B6E81E8-95AD-4334-39AB-85EEF3715BB2}"/>
              </a:ext>
            </a:extLst>
          </p:cNvPr>
          <p:cNvSpPr txBox="1"/>
          <p:nvPr/>
        </p:nvSpPr>
        <p:spPr>
          <a:xfrm>
            <a:off x="8167740" y="4536863"/>
            <a:ext cx="1011494" cy="1015663"/>
          </a:xfrm>
          <a:prstGeom prst="rect">
            <a:avLst/>
          </a:prstGeom>
          <a:noFill/>
        </p:spPr>
        <p:txBody>
          <a:bodyPr wrap="square" rtlCol="0">
            <a:spAutoFit/>
          </a:bodyPr>
          <a:lstStyle/>
          <a:p>
            <a:r>
              <a:rPr kumimoji="1" lang="ja-JP" altLang="en-US" sz="60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t>
            </a:r>
          </a:p>
        </p:txBody>
      </p:sp>
      <p:sp>
        <p:nvSpPr>
          <p:cNvPr id="72" name="テキスト ボックス 71">
            <a:extLst>
              <a:ext uri="{FF2B5EF4-FFF2-40B4-BE49-F238E27FC236}">
                <a16:creationId xmlns:a16="http://schemas.microsoft.com/office/drawing/2014/main" id="{B9907948-0046-ADC2-A44E-8A7F0C9BCF02}"/>
              </a:ext>
            </a:extLst>
          </p:cNvPr>
          <p:cNvSpPr txBox="1"/>
          <p:nvPr/>
        </p:nvSpPr>
        <p:spPr>
          <a:xfrm>
            <a:off x="8192628" y="3006647"/>
            <a:ext cx="829581" cy="461665"/>
          </a:xfrm>
          <a:prstGeom prst="rect">
            <a:avLst/>
          </a:prstGeom>
          <a:noFill/>
        </p:spPr>
        <p:txBody>
          <a:bodyPr wrap="square" rtlCol="0">
            <a:spAutoFit/>
          </a:bodyPr>
          <a:lstStyle/>
          <a:p>
            <a:r>
              <a:rPr lang="en-US" altLang="ja-JP"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sum</a:t>
            </a:r>
            <a:endParaRPr kumimoji="1"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73" name="テキスト ボックス 72">
            <a:extLst>
              <a:ext uri="{FF2B5EF4-FFF2-40B4-BE49-F238E27FC236}">
                <a16:creationId xmlns:a16="http://schemas.microsoft.com/office/drawing/2014/main" id="{CBD79DE7-2917-ED37-F980-D36D5CD5FB24}"/>
              </a:ext>
            </a:extLst>
          </p:cNvPr>
          <p:cNvSpPr txBox="1"/>
          <p:nvPr/>
        </p:nvSpPr>
        <p:spPr>
          <a:xfrm>
            <a:off x="8673487" y="1410469"/>
            <a:ext cx="3563697" cy="830997"/>
          </a:xfrm>
          <a:prstGeom prst="rect">
            <a:avLst/>
          </a:prstGeom>
          <a:noFill/>
        </p:spPr>
        <p:txBody>
          <a:bodyPr wrap="square" rtlCol="0">
            <a:spAutoFit/>
          </a:bodyPr>
          <a:lstStyle/>
          <a:p>
            <a:r>
              <a:rPr kumimoji="1" lang="en-US" altLang="ja-JP"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A</a:t>
            </a:r>
            <a:r>
              <a:rPr kumimoji="1" lang="ja-JP" altLang="en-US" sz="2400" dirty="0">
                <a:solidFill>
                  <a:schemeClr val="accent6"/>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　　　　　　　　</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p>
        </p:txBody>
      </p:sp>
      <p:sp>
        <p:nvSpPr>
          <p:cNvPr id="74" name="テキスト ボックス 73">
            <a:extLst>
              <a:ext uri="{FF2B5EF4-FFF2-40B4-BE49-F238E27FC236}">
                <a16:creationId xmlns:a16="http://schemas.microsoft.com/office/drawing/2014/main" id="{611B1FEE-1947-AAA6-2B2C-12B9DE78E748}"/>
              </a:ext>
            </a:extLst>
          </p:cNvPr>
          <p:cNvSpPr txBox="1"/>
          <p:nvPr/>
        </p:nvSpPr>
        <p:spPr>
          <a:xfrm>
            <a:off x="8638991" y="3753688"/>
            <a:ext cx="3598193" cy="830997"/>
          </a:xfrm>
          <a:prstGeom prst="rect">
            <a:avLst/>
          </a:prstGeom>
          <a:noFill/>
        </p:spPr>
        <p:txBody>
          <a:bodyPr wrap="square" rtlCol="0">
            <a:spAutoFit/>
          </a:bodyPr>
          <a:lstStyle/>
          <a:p>
            <a:r>
              <a:rPr lang="en-US" altLang="ja-JP"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B</a:t>
            </a:r>
            <a:r>
              <a:rPr kumimoji="1" lang="ja-JP" altLang="en-US" sz="2400" dirty="0">
                <a:solidFill>
                  <a:schemeClr val="accent2"/>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さん</a:t>
            </a:r>
            <a:r>
              <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の　　　　　　　　</a:t>
            </a:r>
            <a:r>
              <a:rPr kumimoji="1" lang="ja-JP" altLang="en-US" sz="2400" dirty="0">
                <a:solidFill>
                  <a:srgbClr val="D35F5F"/>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閲覧コンテンツベクトル</a:t>
            </a:r>
          </a:p>
        </p:txBody>
      </p:sp>
      <p:graphicFrame>
        <p:nvGraphicFramePr>
          <p:cNvPr id="75" name="表 16">
            <a:extLst>
              <a:ext uri="{FF2B5EF4-FFF2-40B4-BE49-F238E27FC236}">
                <a16:creationId xmlns:a16="http://schemas.microsoft.com/office/drawing/2014/main" id="{48C0BA2D-65FF-5374-9CB3-327F4F9EC7B1}"/>
              </a:ext>
            </a:extLst>
          </p:cNvPr>
          <p:cNvGraphicFramePr>
            <a:graphicFrameLocks noGrp="1"/>
          </p:cNvGraphicFramePr>
          <p:nvPr/>
        </p:nvGraphicFramePr>
        <p:xfrm>
          <a:off x="9955998" y="2239662"/>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938405"/>
                  </a:ext>
                </a:extLst>
              </a:tr>
            </a:tbl>
          </a:graphicData>
        </a:graphic>
      </p:graphicFrame>
      <p:graphicFrame>
        <p:nvGraphicFramePr>
          <p:cNvPr id="76" name="表 16">
            <a:extLst>
              <a:ext uri="{FF2B5EF4-FFF2-40B4-BE49-F238E27FC236}">
                <a16:creationId xmlns:a16="http://schemas.microsoft.com/office/drawing/2014/main" id="{FA7DB315-40FE-ADA6-8003-B489C08F53D0}"/>
              </a:ext>
            </a:extLst>
          </p:cNvPr>
          <p:cNvGraphicFramePr>
            <a:graphicFrameLocks noGrp="1"/>
          </p:cNvGraphicFramePr>
          <p:nvPr/>
        </p:nvGraphicFramePr>
        <p:xfrm>
          <a:off x="9964966" y="4687019"/>
          <a:ext cx="343593" cy="1463040"/>
        </p:xfrm>
        <a:graphic>
          <a:graphicData uri="http://schemas.openxmlformats.org/drawingml/2006/table">
            <a:tbl>
              <a:tblPr firstRow="1" bandRow="1">
                <a:tableStyleId>{5940675A-B579-460E-94D1-54222C63F5DA}</a:tableStyleId>
              </a:tblPr>
              <a:tblGrid>
                <a:gridCol w="343593">
                  <a:extLst>
                    <a:ext uri="{9D8B030D-6E8A-4147-A177-3AD203B41FA5}">
                      <a16:colId xmlns:a16="http://schemas.microsoft.com/office/drawing/2014/main" val="1832190701"/>
                    </a:ext>
                  </a:extLst>
                </a:gridCol>
              </a:tblGrid>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731521"/>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655362"/>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990049"/>
                  </a:ext>
                </a:extLst>
              </a:tr>
              <a:tr h="324867">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059355"/>
                  </a:ext>
                </a:extLst>
              </a:tr>
            </a:tbl>
          </a:graphicData>
        </a:graphic>
      </p:graphicFrame>
      <p:sp>
        <p:nvSpPr>
          <p:cNvPr id="77" name="テキスト ボックス 76">
            <a:extLst>
              <a:ext uri="{FF2B5EF4-FFF2-40B4-BE49-F238E27FC236}">
                <a16:creationId xmlns:a16="http://schemas.microsoft.com/office/drawing/2014/main" id="{BC6B9FB1-8FE0-88B1-FFAA-96804861A5DA}"/>
              </a:ext>
            </a:extLst>
          </p:cNvPr>
          <p:cNvSpPr txBox="1"/>
          <p:nvPr/>
        </p:nvSpPr>
        <p:spPr>
          <a:xfrm>
            <a:off x="8203165" y="5241554"/>
            <a:ext cx="1054889" cy="461665"/>
          </a:xfrm>
          <a:prstGeom prst="rect">
            <a:avLst/>
          </a:prstGeom>
          <a:noFill/>
        </p:spPr>
        <p:txBody>
          <a:bodyPr wrap="square" rtlCol="0">
            <a:spAutoFit/>
          </a:bodyPr>
          <a:lstStyle/>
          <a:p>
            <a:r>
              <a:rPr lang="en-US" altLang="ja-JP"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sum</a:t>
            </a:r>
            <a:endParaRPr kumimoji="1" lang="ja-JP" altLang="en-US" sz="2400" dirty="0">
              <a:solidFill>
                <a:srgbClr val="2E9EAC"/>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78" name="テキスト ボックス 77">
            <a:extLst>
              <a:ext uri="{FF2B5EF4-FFF2-40B4-BE49-F238E27FC236}">
                <a16:creationId xmlns:a16="http://schemas.microsoft.com/office/drawing/2014/main" id="{E7477CF3-1743-A627-25C8-4D454D6D63F9}"/>
              </a:ext>
            </a:extLst>
          </p:cNvPr>
          <p:cNvSpPr txBox="1"/>
          <p:nvPr/>
        </p:nvSpPr>
        <p:spPr>
          <a:xfrm>
            <a:off x="2864374" y="1596807"/>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0" name="テキスト ボックス 79">
            <a:extLst>
              <a:ext uri="{FF2B5EF4-FFF2-40B4-BE49-F238E27FC236}">
                <a16:creationId xmlns:a16="http://schemas.microsoft.com/office/drawing/2014/main" id="{0097018A-8529-217D-F241-C4128A4BC8EF}"/>
              </a:ext>
            </a:extLst>
          </p:cNvPr>
          <p:cNvSpPr txBox="1"/>
          <p:nvPr/>
        </p:nvSpPr>
        <p:spPr>
          <a:xfrm>
            <a:off x="2870186" y="3829168"/>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5" name="テキスト ボックス 84">
            <a:extLst>
              <a:ext uri="{FF2B5EF4-FFF2-40B4-BE49-F238E27FC236}">
                <a16:creationId xmlns:a16="http://schemas.microsoft.com/office/drawing/2014/main" id="{62859F4A-7E0F-00FA-80A3-93187CECA220}"/>
              </a:ext>
            </a:extLst>
          </p:cNvPr>
          <p:cNvSpPr txBox="1"/>
          <p:nvPr/>
        </p:nvSpPr>
        <p:spPr>
          <a:xfrm>
            <a:off x="6144990" y="1585580"/>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87" name="テキスト ボックス 86">
            <a:extLst>
              <a:ext uri="{FF2B5EF4-FFF2-40B4-BE49-F238E27FC236}">
                <a16:creationId xmlns:a16="http://schemas.microsoft.com/office/drawing/2014/main" id="{20CFB140-C93B-1794-4A33-12D3EBD8D3B4}"/>
              </a:ext>
            </a:extLst>
          </p:cNvPr>
          <p:cNvSpPr txBox="1"/>
          <p:nvPr/>
        </p:nvSpPr>
        <p:spPr>
          <a:xfrm>
            <a:off x="6154198" y="3838621"/>
            <a:ext cx="1980344" cy="400110"/>
          </a:xfrm>
          <a:prstGeom prst="rect">
            <a:avLst/>
          </a:prstGeom>
          <a:noFill/>
        </p:spPr>
        <p:txBody>
          <a:bodyPr wrap="square" rtlCol="0">
            <a:spAutoFit/>
          </a:bodyPr>
          <a:lstStyle/>
          <a:p>
            <a:r>
              <a:rPr kumimoji="1" lang="ja-JP" altLang="en-US"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ページベクトル</a:t>
            </a:r>
          </a:p>
        </p:txBody>
      </p:sp>
      <p:sp>
        <p:nvSpPr>
          <p:cNvPr id="7" name="四角形: 角を丸くする 6">
            <a:extLst>
              <a:ext uri="{FF2B5EF4-FFF2-40B4-BE49-F238E27FC236}">
                <a16:creationId xmlns:a16="http://schemas.microsoft.com/office/drawing/2014/main" id="{7F7B97B0-D5DD-961B-6B2A-9C46E7B8FF8D}"/>
              </a:ext>
            </a:extLst>
          </p:cNvPr>
          <p:cNvSpPr/>
          <p:nvPr/>
        </p:nvSpPr>
        <p:spPr>
          <a:xfrm>
            <a:off x="1755402" y="1563467"/>
            <a:ext cx="6327381" cy="2179431"/>
          </a:xfrm>
          <a:prstGeom prst="roundRect">
            <a:avLst/>
          </a:prstGeom>
          <a:noFill/>
          <a:ln>
            <a:solidFill>
              <a:srgbClr val="D45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9F39E0A6-021D-018B-977F-C67CAEA2F8E9}"/>
              </a:ext>
            </a:extLst>
          </p:cNvPr>
          <p:cNvSpPr/>
          <p:nvPr/>
        </p:nvSpPr>
        <p:spPr>
          <a:xfrm>
            <a:off x="1764370" y="3759816"/>
            <a:ext cx="6327381" cy="2179431"/>
          </a:xfrm>
          <a:prstGeom prst="roundRect">
            <a:avLst/>
          </a:prstGeom>
          <a:noFill/>
          <a:ln>
            <a:solidFill>
              <a:srgbClr val="D45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29C68E9-77B0-6824-9B47-C5001B86D101}"/>
              </a:ext>
            </a:extLst>
          </p:cNvPr>
          <p:cNvSpPr txBox="1"/>
          <p:nvPr/>
        </p:nvSpPr>
        <p:spPr>
          <a:xfrm>
            <a:off x="2994202" y="2626662"/>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4" name="テキスト ボックス 13">
            <a:extLst>
              <a:ext uri="{FF2B5EF4-FFF2-40B4-BE49-F238E27FC236}">
                <a16:creationId xmlns:a16="http://schemas.microsoft.com/office/drawing/2014/main" id="{5A458AB5-80AB-DA20-85D5-19BA44059F74}"/>
              </a:ext>
            </a:extLst>
          </p:cNvPr>
          <p:cNvSpPr txBox="1"/>
          <p:nvPr/>
        </p:nvSpPr>
        <p:spPr>
          <a:xfrm>
            <a:off x="2985238" y="4840951"/>
            <a:ext cx="537882"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1</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5" name="テキスト ボックス 14">
            <a:extLst>
              <a:ext uri="{FF2B5EF4-FFF2-40B4-BE49-F238E27FC236}">
                <a16:creationId xmlns:a16="http://schemas.microsoft.com/office/drawing/2014/main" id="{147AE2A4-0A0B-A7C0-8BDD-DF850176C426}"/>
              </a:ext>
            </a:extLst>
          </p:cNvPr>
          <p:cNvSpPr txBox="1"/>
          <p:nvPr/>
        </p:nvSpPr>
        <p:spPr>
          <a:xfrm>
            <a:off x="6420986" y="2619421"/>
            <a:ext cx="537882"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6" name="テキスト ボックス 15">
            <a:extLst>
              <a:ext uri="{FF2B5EF4-FFF2-40B4-BE49-F238E27FC236}">
                <a16:creationId xmlns:a16="http://schemas.microsoft.com/office/drawing/2014/main" id="{FD000021-FA10-E3E5-766F-A65CEDC4959F}"/>
              </a:ext>
            </a:extLst>
          </p:cNvPr>
          <p:cNvSpPr txBox="1"/>
          <p:nvPr/>
        </p:nvSpPr>
        <p:spPr>
          <a:xfrm>
            <a:off x="6412023" y="4851629"/>
            <a:ext cx="537882" cy="338554"/>
          </a:xfrm>
          <a:prstGeom prst="rect">
            <a:avLst/>
          </a:prstGeom>
          <a:noFill/>
        </p:spPr>
        <p:txBody>
          <a:bodyPr wrap="square" rtlCol="0">
            <a:spAutoFit/>
          </a:bodyPr>
          <a:lstStyle/>
          <a:p>
            <a:r>
              <a:rPr lang="en-US" altLang="ja-JP"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N</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4" name="テキスト ボックス 3">
            <a:extLst>
              <a:ext uri="{FF2B5EF4-FFF2-40B4-BE49-F238E27FC236}">
                <a16:creationId xmlns:a16="http://schemas.microsoft.com/office/drawing/2014/main" id="{3DC1317C-2A27-DA00-5D0E-A6BB7C9DAC79}"/>
              </a:ext>
            </a:extLst>
          </p:cNvPr>
          <p:cNvSpPr txBox="1"/>
          <p:nvPr/>
        </p:nvSpPr>
        <p:spPr>
          <a:xfrm>
            <a:off x="602539" y="5899900"/>
            <a:ext cx="11246223" cy="461665"/>
          </a:xfrm>
          <a:prstGeom prst="rect">
            <a:avLst/>
          </a:prstGeom>
          <a:noFill/>
        </p:spPr>
        <p:txBody>
          <a:bodyPr wrap="square" rtlCol="0">
            <a:spAutoFit/>
          </a:bodyPr>
          <a:lstStyle/>
          <a:p>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事前学習済</a:t>
            </a:r>
            <a:r>
              <a:rPr lang="en-US" altLang="ja-JP"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Sentence-BERT</a:t>
            </a:r>
            <a:r>
              <a:rPr lang="en-US" altLang="ja-JP" sz="20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[3]</a:t>
            </a:r>
            <a:r>
              <a:rPr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rPr>
              <a:t>でベクトル化</a:t>
            </a:r>
            <a:endParaRPr kumimoji="1" lang="ja-JP" altLang="en-US" sz="24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
        <p:nvSpPr>
          <p:cNvPr id="12" name="テキスト ボックス 11">
            <a:extLst>
              <a:ext uri="{FF2B5EF4-FFF2-40B4-BE49-F238E27FC236}">
                <a16:creationId xmlns:a16="http://schemas.microsoft.com/office/drawing/2014/main" id="{D2B763B8-19A9-6383-668B-B4053CF5EB5F}"/>
              </a:ext>
            </a:extLst>
          </p:cNvPr>
          <p:cNvSpPr txBox="1"/>
          <p:nvPr/>
        </p:nvSpPr>
        <p:spPr>
          <a:xfrm>
            <a:off x="602538" y="6339372"/>
            <a:ext cx="11246223" cy="276999"/>
          </a:xfrm>
          <a:prstGeom prst="rect">
            <a:avLst/>
          </a:prstGeom>
          <a:noFill/>
        </p:spPr>
        <p:txBody>
          <a:bodyPr wrap="square" rtlCol="0">
            <a:spAutoFit/>
          </a:bodyPr>
          <a:lstStyle/>
          <a:p>
            <a:pPr algn="l"/>
            <a:r>
              <a:rPr lang="en-US" altLang="ja-JP" sz="1200" b="0" i="0" u="none" strike="noStrike" baseline="0" dirty="0">
                <a:solidFill>
                  <a:schemeClr val="tx1">
                    <a:lumMod val="65000"/>
                    <a:lumOff val="35000"/>
                  </a:schemeClr>
                </a:solidFill>
                <a:latin typeface="LMRoman10-Regular"/>
              </a:rPr>
              <a:t>[3] https://huggingface.co/sonoisa/sentence-bert-base-ja-mean-tokens-v2. last accessed</a:t>
            </a:r>
            <a:r>
              <a:rPr lang="ja-JP" altLang="en-US" sz="1200" b="0" i="0" u="none" strike="noStrike" baseline="0" dirty="0">
                <a:solidFill>
                  <a:schemeClr val="tx1">
                    <a:lumMod val="65000"/>
                    <a:lumOff val="35000"/>
                  </a:schemeClr>
                </a:solidFill>
                <a:latin typeface="LMRoman10-Regular"/>
              </a:rPr>
              <a:t> </a:t>
            </a:r>
            <a:r>
              <a:rPr lang="en-US" altLang="ja-JP" sz="1200" b="0" i="0" u="none" strike="noStrike" baseline="0" dirty="0">
                <a:solidFill>
                  <a:schemeClr val="tx1">
                    <a:lumMod val="65000"/>
                    <a:lumOff val="35000"/>
                  </a:schemeClr>
                </a:solidFill>
                <a:latin typeface="LMRoman10-Regular"/>
              </a:rPr>
              <a:t>on 11 January, 2023.</a:t>
            </a:r>
            <a:endParaRPr kumimoji="1" lang="ja-JP" altLang="en-US" sz="1600" dirty="0">
              <a:solidFill>
                <a:schemeClr val="tx1">
                  <a:lumMod val="65000"/>
                  <a:lumOff val="35000"/>
                </a:schemeClr>
              </a:solidFill>
              <a:latin typeface="源真ゴシック Normal" panose="020B0202020203020207" pitchFamily="50" charset="-128"/>
              <a:ea typeface="源真ゴシック Normal" panose="020B0202020203020207" pitchFamily="50" charset="-128"/>
              <a:cs typeface="源真ゴシック Normal" panose="020B0202020203020207" pitchFamily="50" charset="-128"/>
            </a:endParaRPr>
          </a:p>
        </p:txBody>
      </p:sp>
    </p:spTree>
    <p:extLst>
      <p:ext uri="{BB962C8B-B14F-4D97-AF65-F5344CB8AC3E}">
        <p14:creationId xmlns:p14="http://schemas.microsoft.com/office/powerpoint/2010/main" val="160077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7" grpId="0"/>
      <p:bldP spid="7"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18807</TotalTime>
  <Words>1522</Words>
  <Application>Microsoft Office PowerPoint</Application>
  <PresentationFormat>ワイド画面</PresentationFormat>
  <Paragraphs>486</Paragraphs>
  <Slides>20</Slides>
  <Notes>20</Notes>
  <HiddenSlides>5</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20</vt:i4>
      </vt:variant>
    </vt:vector>
  </HeadingPairs>
  <TitlesOfParts>
    <vt:vector size="33" baseType="lpstr">
      <vt:lpstr>LMRoman10-Regular</vt:lpstr>
      <vt:lpstr>Meiryo UI</vt:lpstr>
      <vt:lpstr>NotoSansJP</vt:lpstr>
      <vt:lpstr>メイリオ</vt:lpstr>
      <vt:lpstr>源真ゴシック Medium</vt:lpstr>
      <vt:lpstr>源真ゴシック Normal</vt:lpstr>
      <vt:lpstr>源真ゴシック Regular</vt:lpstr>
      <vt:lpstr>游ゴシック</vt:lpstr>
      <vt:lpstr>游ゴシック Light</vt:lpstr>
      <vt:lpstr>Arial</vt:lpstr>
      <vt:lpstr>Segoe UI Black</vt:lpstr>
      <vt:lpstr>Office テーマ</vt:lpstr>
      <vt:lpstr>デザインの設定</vt:lpstr>
      <vt:lpstr>電子教材の閲覧データとコンテンツ内容を用いた学習者のスコア予測</vt:lpstr>
      <vt:lpstr>背景</vt:lpstr>
      <vt:lpstr>講義画面</vt:lpstr>
      <vt:lpstr>閲覧データを使用した先行研究</vt:lpstr>
      <vt:lpstr>アプローチ</vt:lpstr>
      <vt:lpstr>使用データ</vt:lpstr>
      <vt:lpstr>全体像</vt:lpstr>
      <vt:lpstr>スコア予測手法</vt:lpstr>
      <vt:lpstr>閲覧コンテンツベクトル</vt:lpstr>
      <vt:lpstr>閲覧コンテンツベクトル</vt:lpstr>
      <vt:lpstr>閲覧コンテンツベクトル</vt:lpstr>
      <vt:lpstr>閲覧コンテンツベクトル</vt:lpstr>
      <vt:lpstr>評価</vt:lpstr>
      <vt:lpstr>結果</vt:lpstr>
      <vt:lpstr>結果</vt:lpstr>
      <vt:lpstr>まとめ</vt:lpstr>
      <vt:lpstr>結果(P10の補足)</vt:lpstr>
      <vt:lpstr>operation </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電子教材の閲覧データと コンテンツを用いた理解度推定</dc:title>
  <dc:creator>小岸 沙也加</dc:creator>
  <cp:lastModifiedBy>小岸 沙也加</cp:lastModifiedBy>
  <cp:revision>198</cp:revision>
  <cp:lastPrinted>2023-01-28T15:20:42Z</cp:lastPrinted>
  <dcterms:created xsi:type="dcterms:W3CDTF">2022-06-14T05:05:05Z</dcterms:created>
  <dcterms:modified xsi:type="dcterms:W3CDTF">2023-04-19T09:48:02Z</dcterms:modified>
</cp:coreProperties>
</file>