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48" r:id="rId2"/>
    <p:sldId id="343" r:id="rId3"/>
    <p:sldId id="315" r:id="rId4"/>
    <p:sldId id="319" r:id="rId5"/>
    <p:sldId id="321" r:id="rId6"/>
    <p:sldId id="338" r:id="rId7"/>
    <p:sldId id="339" r:id="rId8"/>
    <p:sldId id="320" r:id="rId9"/>
    <p:sldId id="352" r:id="rId10"/>
    <p:sldId id="277" r:id="rId11"/>
    <p:sldId id="279" r:id="rId12"/>
    <p:sldId id="351" r:id="rId13"/>
    <p:sldId id="350" r:id="rId14"/>
    <p:sldId id="333" r:id="rId15"/>
    <p:sldId id="306" r:id="rId16"/>
    <p:sldId id="307" r:id="rId17"/>
    <p:sldId id="334" r:id="rId18"/>
    <p:sldId id="309" r:id="rId19"/>
    <p:sldId id="310" r:id="rId20"/>
    <p:sldId id="332" r:id="rId21"/>
    <p:sldId id="264" r:id="rId22"/>
    <p:sldId id="302" r:id="rId23"/>
    <p:sldId id="266" r:id="rId24"/>
    <p:sldId id="303" r:id="rId25"/>
    <p:sldId id="304" r:id="rId26"/>
    <p:sldId id="30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755"/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9"/>
    <p:restoredTop sz="86472"/>
  </p:normalViewPr>
  <p:slideViewPr>
    <p:cSldViewPr snapToGrid="0" snapToObjects="1">
      <p:cViewPr varScale="1">
        <p:scale>
          <a:sx n="99" d="100"/>
          <a:sy n="99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-8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46E05-C34E-0B4C-AC70-06C9A0F8643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8F2E-ED3E-5C4F-BA5F-05350B11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7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36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" TargetMode="External"/><Relationship Id="rId7" Type="http://schemas.openxmlformats.org/officeDocument/2006/relationships/hyperlink" Target="https://www.google.com/finance/" TargetMode="External"/><Relationship Id="rId2" Type="http://schemas.openxmlformats.org/officeDocument/2006/relationships/hyperlink" Target="https://core-econ.org/the-economy/?lang=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ed.stlouisfed.org/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calendly.com/rajiv_sethi/office-hours?month=2020-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blun.github.io/Globalinc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1700..latest&amp;country=USA~GBR~JPN~ITA~CHN~I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earliest..latest&amp;country=KOR~RUS~ARG~BWA~BRA~NG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Living Standards Across Time and Space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15</a:t>
            </a:r>
            <a:r>
              <a:rPr lang="en-US"/>
              <a:t>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COVID-19 Growth Rates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Suppose cases grow at rate </a:t>
                </a:r>
                <a:r>
                  <a:rPr lang="en-US" i="1" dirty="0"/>
                  <a:t>g</a:t>
                </a:r>
                <a:r>
                  <a:rPr lang="en-US" dirty="0"/>
                  <a:t> daily</a:t>
                </a:r>
              </a:p>
              <a:p>
                <a:pPr lvl="0">
                  <a:buSzPts val="2400"/>
                </a:pPr>
                <a:r>
                  <a:rPr lang="en-US" dirty="0"/>
                  <a:t>With </a:t>
                </a:r>
                <a:r>
                  <a:rPr lang="en-US" i="1" dirty="0"/>
                  <a:t>n</a:t>
                </a:r>
                <a:r>
                  <a:rPr lang="en-US" dirty="0"/>
                  <a:t> cases today,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cases tomorrow (why?)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cases after </a:t>
                </a:r>
                <a:r>
                  <a:rPr lang="en-US" i="1" dirty="0"/>
                  <a:t>t</a:t>
                </a:r>
                <a:r>
                  <a:rPr lang="en-US" dirty="0"/>
                  <a:t> days</a:t>
                </a:r>
              </a:p>
              <a:p>
                <a:pPr marL="228600" indent="-228600"/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about 41.42%,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28600" indent="-228600"/>
                <a:r>
                  <a:rPr lang="en-US" dirty="0"/>
                  <a:t>At this growth rate </a:t>
                </a:r>
                <a:r>
                  <a:rPr lang="en-US" dirty="0">
                    <a:solidFill>
                      <a:srgbClr val="FF0000"/>
                    </a:solidFill>
                  </a:rPr>
                  <a:t>cases double every two days</a:t>
                </a:r>
              </a:p>
              <a:p>
                <a:pPr marL="228600" indent="-228600"/>
                <a:r>
                  <a:rPr lang="en-US" dirty="0"/>
                  <a:t>100 cases grows to 1,131 in a week, over 46,000 in a month</a:t>
                </a:r>
              </a:p>
              <a:p>
                <a:pPr marL="228600" indent="-228600"/>
                <a:r>
                  <a:rPr lang="en-US" dirty="0"/>
                  <a:t>Eventually growth slows because more recover or succumb</a:t>
                </a:r>
              </a:p>
              <a:p>
                <a:pPr marL="228600" indent="-228600"/>
                <a:r>
                  <a:rPr lang="en-US" dirty="0"/>
                  <a:t>Assuming recovery comes with </a:t>
                </a:r>
                <a:r>
                  <a:rPr lang="en-US" dirty="0">
                    <a:solidFill>
                      <a:srgbClr val="FF0000"/>
                    </a:solidFill>
                  </a:rPr>
                  <a:t>immunity</a:t>
                </a:r>
                <a:endParaRPr lang="en-US" dirty="0"/>
              </a:p>
              <a:p>
                <a:pPr marL="457200" lvl="0" indent="-304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583971-B6A9-9549-A0AF-1C67AA79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Suppose we want to see how much an economy grew over a many years</a:t>
                </a:r>
              </a:p>
              <a:p>
                <a:pPr marL="457200" indent="-457200"/>
                <a:r>
                  <a:rPr lang="en-US" dirty="0"/>
                  <a:t>Each year the growth rate would have been different</a:t>
                </a:r>
              </a:p>
              <a:p>
                <a:pPr marL="457200" indent="-457200"/>
                <a:r>
                  <a:rPr lang="en-US" dirty="0"/>
                  <a:t>Simply averaging annual growth rates can be very misleading</a:t>
                </a:r>
              </a:p>
              <a:p>
                <a:pPr marL="457200" indent="-457200"/>
                <a:r>
                  <a:rPr lang="en-US" dirty="0"/>
                  <a:t>For example, 42% growth a year is more than 100% after two years</a:t>
                </a:r>
              </a:p>
              <a:p>
                <a:pPr marL="457200" indent="-457200"/>
                <a:r>
                  <a:rPr lang="en-US" dirty="0"/>
                  <a:t>But zero growth, then 84% has the same average, much less </a:t>
                </a:r>
                <a:r>
                  <a:rPr lang="en-US" dirty="0">
                    <a:solidFill>
                      <a:srgbClr val="F55755"/>
                    </a:solidFill>
                  </a:rPr>
                  <a:t>cumulative</a:t>
                </a:r>
              </a:p>
              <a:p>
                <a:pPr marL="457200" indent="-457200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periods, initial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final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aseline="-25000" dirty="0"/>
              </a:p>
              <a:p>
                <a:pPr marL="457200" indent="-457200"/>
                <a:r>
                  <a:rPr lang="en-US" dirty="0"/>
                  <a:t>We need to find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Data for Real GDP (2012 dollars) available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pPr marL="457200" indent="-457200"/>
                <a:r>
                  <a:rPr lang="en-US" dirty="0"/>
                  <a:t>Consider three years 2018, 2019, 2020</a:t>
                </a:r>
              </a:p>
              <a:p>
                <a:pPr marL="457200" indent="-457200"/>
                <a:r>
                  <a:rPr lang="en-US" dirty="0"/>
                  <a:t>What was the growth rate of real GDP in 2019? </a:t>
                </a:r>
              </a:p>
              <a:p>
                <a:pPr marL="457200" indent="-457200"/>
                <a:r>
                  <a:rPr lang="en-US" dirty="0"/>
                  <a:t>What was the growth rate of real GDP in 2020?</a:t>
                </a:r>
              </a:p>
              <a:p>
                <a:pPr marL="457200" indent="-457200"/>
                <a:r>
                  <a:rPr lang="en-US" dirty="0"/>
                  <a:t>What about the compound growth rate over the decade, 2011-2020?</a:t>
                </a:r>
              </a:p>
              <a:p>
                <a:pPr marL="457200" indent="-457200"/>
                <a:r>
                  <a:rPr lang="en-US" dirty="0"/>
                  <a:t>Note: Initial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value in 2010, final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value in 2020</a:t>
                </a:r>
              </a:p>
              <a:p>
                <a:pPr marL="457200" indent="-457200"/>
                <a:r>
                  <a:rPr lang="en-US" dirty="0"/>
                  <a:t>Number of years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A technology is a process that uses resources (</a:t>
            </a:r>
            <a:r>
              <a:rPr lang="en-US" sz="2400" dirty="0">
                <a:solidFill>
                  <a:srgbClr val="FF0000"/>
                </a:solidFill>
              </a:rPr>
              <a:t>inputs</a:t>
            </a:r>
            <a:r>
              <a:rPr lang="en-US" sz="2400" dirty="0"/>
              <a:t>) to produce </a:t>
            </a:r>
            <a:r>
              <a:rPr lang="en-US" sz="2400" dirty="0">
                <a:solidFill>
                  <a:srgbClr val="FF0000"/>
                </a:solidFill>
              </a:rPr>
              <a:t>outputs</a:t>
            </a:r>
            <a:r>
              <a:rPr lang="en-US" sz="2400" dirty="0"/>
              <a:t> </a:t>
            </a:r>
          </a:p>
          <a:p>
            <a:pPr marL="457200" indent="-457200"/>
            <a:r>
              <a:rPr lang="en-US" sz="2400" dirty="0"/>
              <a:t>Progress occurs when output can be produced with fewer resources</a:t>
            </a:r>
          </a:p>
          <a:p>
            <a:pPr marL="457200" indent="-457200"/>
            <a:r>
              <a:rPr lang="en-US" sz="2400" dirty="0"/>
              <a:t>Also involves the production of new kinds of goods and services</a:t>
            </a:r>
          </a:p>
          <a:p>
            <a:pPr marL="457200" indent="-457200"/>
            <a:r>
              <a:rPr lang="en-US" sz="2400" dirty="0"/>
              <a:t>Scientific advances facilitate technological progress</a:t>
            </a:r>
          </a:p>
          <a:p>
            <a:pPr marL="457200" indent="-457200"/>
            <a:r>
              <a:rPr lang="en-US" sz="2400" dirty="0"/>
              <a:t>This allows an increase in living standards</a:t>
            </a:r>
          </a:p>
          <a:p>
            <a:pPr marL="457200" indent="-457200"/>
            <a:r>
              <a:rPr lang="en-US" sz="2400" dirty="0"/>
              <a:t>Example 1: productivity of labor in producing light</a:t>
            </a:r>
          </a:p>
          <a:p>
            <a:pPr marL="457200" indent="-457200"/>
            <a:r>
              <a:rPr lang="en-US" sz="2400" dirty="0"/>
              <a:t>Example 2: increased speed with which information travels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8" y="0"/>
            <a:ext cx="10193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With rapid growth comes environmental impact</a:t>
            </a:r>
          </a:p>
          <a:p>
            <a:pPr marL="457200" indent="-457200"/>
            <a:r>
              <a:rPr lang="en-US" sz="2400" dirty="0"/>
              <a:t>Example: Fossil fuel combustion has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regional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global</a:t>
            </a:r>
            <a:r>
              <a:rPr lang="en-US" sz="2400" dirty="0"/>
              <a:t> effects</a:t>
            </a:r>
          </a:p>
          <a:p>
            <a:pPr marL="457200" indent="-457200"/>
            <a:r>
              <a:rPr lang="en-US" sz="2400" dirty="0"/>
              <a:t>Local effects: greater </a:t>
            </a:r>
            <a:r>
              <a:rPr lang="en-US" sz="2400" dirty="0">
                <a:solidFill>
                  <a:srgbClr val="F55755"/>
                </a:solidFill>
              </a:rPr>
              <a:t>air pollution</a:t>
            </a:r>
            <a:r>
              <a:rPr lang="en-US" sz="2400" dirty="0"/>
              <a:t>, breathing disorders</a:t>
            </a:r>
          </a:p>
          <a:p>
            <a:pPr marL="457200" indent="-457200"/>
            <a:r>
              <a:rPr lang="en-US" sz="2400" dirty="0"/>
              <a:t>Regional effects: </a:t>
            </a:r>
            <a:r>
              <a:rPr lang="en-US" sz="2400" dirty="0">
                <a:solidFill>
                  <a:srgbClr val="F55755"/>
                </a:solidFill>
              </a:rPr>
              <a:t>acid rain </a:t>
            </a:r>
            <a:r>
              <a:rPr lang="en-US" sz="2400" dirty="0"/>
              <a:t>affects agriculture and marine life in lakes</a:t>
            </a:r>
          </a:p>
          <a:p>
            <a:pPr marL="457200" indent="-457200"/>
            <a:r>
              <a:rPr lang="en-US" sz="2400" dirty="0"/>
              <a:t>Global effects: greater carbon concentration, </a:t>
            </a:r>
            <a:r>
              <a:rPr lang="en-US" sz="2400" dirty="0">
                <a:solidFill>
                  <a:srgbClr val="F55755"/>
                </a:solidFill>
              </a:rPr>
              <a:t>climate change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Readings and Office Hours:</a:t>
            </a:r>
          </a:p>
          <a:p>
            <a:pPr marL="457200" indent="-457200"/>
            <a:r>
              <a:rPr lang="en-US" dirty="0"/>
              <a:t>Textbook: </a:t>
            </a:r>
            <a:r>
              <a:rPr lang="en-US" dirty="0">
                <a:hlinkClick r:id="rId2"/>
              </a:rPr>
              <a:t>The Economy</a:t>
            </a:r>
            <a:endParaRPr lang="en-US" dirty="0"/>
          </a:p>
          <a:p>
            <a:pPr marL="457200" indent="-457200"/>
            <a:r>
              <a:rPr lang="en-US" sz="2400" dirty="0"/>
              <a:t>Supplementary Readings: </a:t>
            </a:r>
            <a:r>
              <a:rPr lang="en-US" sz="2400" dirty="0">
                <a:hlinkClick r:id="rId3"/>
              </a:rPr>
              <a:t>CORE Insights</a:t>
            </a:r>
            <a:endParaRPr lang="en-US" sz="2400" dirty="0"/>
          </a:p>
          <a:p>
            <a:pPr marL="457200" indent="-457200"/>
            <a:r>
              <a:rPr lang="en-US" sz="2400" dirty="0"/>
              <a:t>Office Hours: By </a:t>
            </a:r>
            <a:r>
              <a:rPr lang="en-US" dirty="0">
                <a:hlinkClick r:id="rId4"/>
              </a:rPr>
              <a:t>appointment</a:t>
            </a:r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Sources:</a:t>
            </a:r>
          </a:p>
          <a:p>
            <a:pPr marL="457200" indent="-457200"/>
            <a:r>
              <a:rPr lang="en-US" sz="2400" dirty="0">
                <a:hlinkClick r:id="rId5"/>
              </a:rPr>
              <a:t>Our World in </a:t>
            </a:r>
            <a:r>
              <a:rPr lang="en-US" dirty="0">
                <a:hlinkClick r:id="rId5"/>
              </a:rPr>
              <a:t>D</a:t>
            </a:r>
            <a:r>
              <a:rPr lang="en-US" sz="2400" dirty="0">
                <a:hlinkClick r:id="rId5"/>
              </a:rPr>
              <a:t>ata</a:t>
            </a:r>
            <a:endParaRPr lang="en-US" sz="2400" dirty="0"/>
          </a:p>
          <a:p>
            <a:pPr marL="457200" indent="-457200"/>
            <a:r>
              <a:rPr lang="en-US" dirty="0">
                <a:hlinkClick r:id="rId6"/>
              </a:rPr>
              <a:t>Federal Reserve Economic Data</a:t>
            </a:r>
            <a:endParaRPr lang="en-US" dirty="0"/>
          </a:p>
          <a:p>
            <a:pPr marL="457200" indent="-457200"/>
            <a:r>
              <a:rPr lang="en-US" sz="2400" dirty="0">
                <a:hlinkClick r:id="rId7"/>
              </a:rPr>
              <a:t>Google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1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GDP per capita just tells us about average income in a country</a:t>
            </a:r>
          </a:p>
          <a:p>
            <a:pPr marL="457200" indent="-457200"/>
            <a:r>
              <a:rPr lang="en-US" sz="2400" dirty="0"/>
              <a:t>This may be very unequally distributed</a:t>
            </a:r>
          </a:p>
          <a:p>
            <a:pPr marL="457200" indent="-457200"/>
            <a:r>
              <a:rPr lang="en-US" sz="2400" dirty="0"/>
              <a:t>A simple way to measure inequality: average income within </a:t>
            </a:r>
            <a:r>
              <a:rPr lang="en-US" sz="2400" dirty="0">
                <a:solidFill>
                  <a:schemeClr val="accent1"/>
                </a:solidFill>
              </a:rPr>
              <a:t>deciles</a:t>
            </a:r>
          </a:p>
          <a:p>
            <a:pPr marL="457200" indent="-457200"/>
            <a:r>
              <a:rPr lang="en-US" sz="2400" dirty="0"/>
              <a:t>Top 10%, next 10%, … bottom 10%</a:t>
            </a:r>
          </a:p>
          <a:p>
            <a:pPr marL="457200" indent="-457200"/>
            <a:r>
              <a:rPr lang="en-US" sz="2400" dirty="0"/>
              <a:t>In 2014 Singapore had highest average income, Liberia lowest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Singapore had $67,436, bottom decile $3,652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Liberia had $994, bottom decile $17</a:t>
            </a:r>
          </a:p>
          <a:p>
            <a:pPr marL="457200" indent="-457200"/>
            <a:r>
              <a:rPr lang="en-GB" sz="2400" dirty="0"/>
              <a:t>Average income and inequality can be seen in </a:t>
            </a:r>
            <a:r>
              <a:rPr lang="en-GB" sz="2400" dirty="0">
                <a:solidFill>
                  <a:schemeClr val="accent1"/>
                </a:solidFill>
              </a:rPr>
              <a:t>skyscraper graphs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Data for skyscraper graph is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/>
            <a:r>
              <a:rPr lang="en-US" dirty="0"/>
              <a:t>Consider United States in 1980 and 2014</a:t>
            </a:r>
          </a:p>
          <a:p>
            <a:pPr marL="457200" indent="-457200"/>
            <a:r>
              <a:rPr lang="en-US" dirty="0"/>
              <a:t>What is the ratio of top to bottom decile mean income in these years? </a:t>
            </a:r>
          </a:p>
          <a:p>
            <a:pPr marL="457200" indent="-457200"/>
            <a:r>
              <a:rPr lang="en-US" dirty="0"/>
              <a:t>Has inequality increased or decreased?</a:t>
            </a:r>
          </a:p>
          <a:p>
            <a:pPr marL="457200" indent="-457200"/>
            <a:r>
              <a:rPr lang="en-US" dirty="0"/>
              <a:t>By what percentage has the ratio changed over this period? </a:t>
            </a:r>
          </a:p>
          <a:p>
            <a:pPr marL="457200" indent="-457200"/>
            <a:r>
              <a:rPr lang="en-US" dirty="0"/>
              <a:t>Over which period did inequality change most rapidly?</a:t>
            </a:r>
          </a:p>
          <a:p>
            <a:pPr marL="457200" indent="-457200"/>
            <a:r>
              <a:rPr lang="en-US" dirty="0"/>
              <a:t>Other </a:t>
            </a:r>
            <a:r>
              <a:rPr lang="en-US" dirty="0">
                <a:solidFill>
                  <a:srgbClr val="F55755"/>
                </a:solidFill>
              </a:rPr>
              <a:t>inequality measures </a:t>
            </a:r>
            <a:r>
              <a:rPr lang="en-US" dirty="0"/>
              <a:t>(Lorenz curve, Gini coefficient) later in course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The State of the Economy</a:t>
            </a:r>
          </a:p>
          <a:p>
            <a:pPr marL="457200" indent="-457200"/>
            <a:r>
              <a:rPr lang="en-US" sz="2400" dirty="0"/>
              <a:t>The Measurement of Production</a:t>
            </a:r>
          </a:p>
          <a:p>
            <a:pPr marL="457200" indent="-457200"/>
            <a:r>
              <a:rPr lang="en-US" sz="2400" dirty="0"/>
              <a:t>Economic Growth</a:t>
            </a:r>
          </a:p>
          <a:p>
            <a:pPr marL="457200" indent="-457200"/>
            <a:r>
              <a:rPr lang="en-US" sz="2400" dirty="0"/>
              <a:t>History’s Hockey Sticks</a:t>
            </a:r>
          </a:p>
          <a:p>
            <a:pPr marL="457200" indent="-457200"/>
            <a:r>
              <a:rPr lang="en-US" sz="2400" dirty="0"/>
              <a:t>Technological Progress</a:t>
            </a:r>
          </a:p>
          <a:p>
            <a:pPr marL="457200" indent="-457200"/>
            <a:r>
              <a:rPr lang="en-US" sz="2400" dirty="0"/>
              <a:t>Environmental Impacts</a:t>
            </a:r>
          </a:p>
          <a:p>
            <a:pPr marL="457200" indent="-457200"/>
            <a:r>
              <a:rPr lang="en-US" sz="2400" dirty="0"/>
              <a:t>Inequality Across Space and Time</a:t>
            </a:r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1.1 to 1.5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Main measure is </a:t>
            </a:r>
            <a:r>
              <a:rPr lang="en-US" sz="2400" dirty="0">
                <a:solidFill>
                  <a:srgbClr val="FF0000"/>
                </a:solidFill>
              </a:rPr>
              <a:t>Gross Domestic Product</a:t>
            </a:r>
            <a:r>
              <a:rPr lang="en-US" sz="2400" dirty="0"/>
              <a:t> (GDP)</a:t>
            </a:r>
          </a:p>
          <a:p>
            <a:pPr marL="457200" indent="-457200"/>
            <a:r>
              <a:rPr lang="en-US" sz="2400" dirty="0"/>
              <a:t>Value of total goods/services produced over given period of time</a:t>
            </a:r>
          </a:p>
          <a:p>
            <a:pPr marL="457200" indent="-457200"/>
            <a:r>
              <a:rPr lang="en-US" sz="2400" dirty="0"/>
              <a:t>When divided by the population: </a:t>
            </a:r>
            <a:r>
              <a:rPr lang="en-US" sz="2400" dirty="0">
                <a:solidFill>
                  <a:srgbClr val="FF0000"/>
                </a:solidFill>
              </a:rPr>
              <a:t>GDP per capita</a:t>
            </a:r>
            <a:endParaRPr lang="en-US" sz="2400" dirty="0"/>
          </a:p>
          <a:p>
            <a:pPr marL="457200" indent="-457200"/>
            <a:r>
              <a:rPr lang="en-US" sz="2400" dirty="0"/>
              <a:t>When valued at the prices at which they are sold: </a:t>
            </a:r>
            <a:r>
              <a:rPr lang="en-US" sz="2400" dirty="0">
                <a:solidFill>
                  <a:srgbClr val="FF0000"/>
                </a:solidFill>
              </a:rPr>
              <a:t>Nominal GDP</a:t>
            </a:r>
          </a:p>
          <a:p>
            <a:pPr marL="457200" indent="-457200"/>
            <a:r>
              <a:rPr lang="en-US" sz="2400" dirty="0"/>
              <a:t>If one year’s prices are used to value output in all years: </a:t>
            </a:r>
            <a:r>
              <a:rPr lang="en-US" sz="2400" dirty="0">
                <a:solidFill>
                  <a:srgbClr val="FF0000"/>
                </a:solidFill>
              </a:rPr>
              <a:t>Real GDP</a:t>
            </a:r>
          </a:p>
          <a:p>
            <a:pPr marL="457200" indent="-457200"/>
            <a:r>
              <a:rPr lang="en-US" sz="2400" dirty="0"/>
              <a:t>The year whose prices are used to compute Real GDP: </a:t>
            </a:r>
            <a:r>
              <a:rPr lang="en-US" sz="2400" dirty="0">
                <a:solidFill>
                  <a:srgbClr val="FF0000"/>
                </a:solidFill>
              </a:rPr>
              <a:t>base year</a:t>
            </a:r>
          </a:p>
          <a:p>
            <a:pPr marL="457200" indent="-457200"/>
            <a:r>
              <a:rPr lang="en-US" sz="2400" dirty="0"/>
              <a:t>Nominal GDP grows when more is produced and/or prices rise</a:t>
            </a:r>
          </a:p>
          <a:p>
            <a:pPr marL="457200" indent="-457200"/>
            <a:r>
              <a:rPr lang="en-US" sz="2400" dirty="0"/>
              <a:t>Real GDP only grows when actual production grows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History’s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Real GDP per capita in most of the world was flat for centuries</a:t>
            </a:r>
          </a:p>
          <a:p>
            <a:pPr marL="457200" indent="-457200"/>
            <a:r>
              <a:rPr lang="en-US" sz="2400" dirty="0"/>
              <a:t>Then, starting in Britain around 1700, rapid and sustained growth</a:t>
            </a:r>
          </a:p>
          <a:p>
            <a:pPr marL="457200" indent="-457200"/>
            <a:r>
              <a:rPr lang="en-US" sz="2400" dirty="0"/>
              <a:t>In Japan, growth starts to take off around 1870</a:t>
            </a:r>
          </a:p>
          <a:p>
            <a:pPr marL="457200" indent="-457200"/>
            <a:r>
              <a:rPr lang="en-US" sz="2400" dirty="0"/>
              <a:t>In China and India, latter part of the 20</a:t>
            </a:r>
            <a:r>
              <a:rPr lang="en-US" sz="2400" baseline="30000" dirty="0"/>
              <a:t>th</a:t>
            </a:r>
            <a:r>
              <a:rPr lang="en-US" sz="2400" dirty="0"/>
              <a:t> century</a:t>
            </a:r>
          </a:p>
          <a:p>
            <a:pPr marL="457200" indent="-457200"/>
            <a:r>
              <a:rPr lang="en-US" sz="2400" dirty="0"/>
              <a:t>Graphs reveal a sequence of </a:t>
            </a:r>
            <a:r>
              <a:rPr lang="en-US" sz="2400" dirty="0">
                <a:solidFill>
                  <a:srgbClr val="FF0000"/>
                </a:solidFill>
              </a:rPr>
              <a:t>hockey sticks</a:t>
            </a:r>
            <a:endParaRPr lang="en-US" sz="2400" dirty="0"/>
          </a:p>
          <a:p>
            <a:pPr marL="457200" indent="-457200"/>
            <a:r>
              <a:rPr lang="en-US" sz="2400" dirty="0"/>
              <a:t>With wide variation across countries in rates of growth </a:t>
            </a:r>
          </a:p>
        </p:txBody>
      </p:sp>
    </p:spTree>
    <p:extLst>
      <p:ext uri="{BB962C8B-B14F-4D97-AF65-F5344CB8AC3E}">
        <p14:creationId xmlns:p14="http://schemas.microsoft.com/office/powerpoint/2010/main" val="10316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C73E17-A077-5D4E-83BB-411BAF6898A5}"/>
              </a:ext>
            </a:extLst>
          </p:cNvPr>
          <p:cNvSpPr/>
          <p:nvPr/>
        </p:nvSpPr>
        <p:spPr>
          <a:xfrm>
            <a:off x="9877991" y="5866219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7EB42A-4C35-4346-9B38-BE9ED9E65A42}"/>
              </a:ext>
            </a:extLst>
          </p:cNvPr>
          <p:cNvSpPr/>
          <p:nvPr/>
        </p:nvSpPr>
        <p:spPr>
          <a:xfrm>
            <a:off x="9877991" y="5686925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The growth rate of any quantity over a given time period defined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r>
                  <a:rPr lang="en-US" dirty="0"/>
                  <a:t>Often expressed as a percentage, may be positive or negative</a:t>
                </a:r>
              </a:p>
              <a:p>
                <a:pPr marL="457200" indent="-457200"/>
                <a:r>
                  <a:rPr lang="en-US" dirty="0"/>
                  <a:t>Example: 30 credits at start of semester, took 12 more during semester</a:t>
                </a:r>
              </a:p>
              <a:p>
                <a:pPr marL="457200" indent="-457200"/>
                <a:r>
                  <a:rPr lang="en-US" dirty="0"/>
                  <a:t>What is the growth rate of your total credits over the semester?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42−30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0.40=40%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 of GDP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What was Real US GDP growth in 2020? </a:t>
                </a:r>
              </a:p>
              <a:p>
                <a:pPr marL="457200" indent="-457200"/>
                <a:r>
                  <a:rPr lang="en-US" dirty="0"/>
                  <a:t>Data from </a:t>
                </a:r>
                <a:r>
                  <a:rPr lang="en-US" dirty="0">
                    <a:hlinkClick r:id="rId2"/>
                  </a:rPr>
                  <a:t>FRED</a:t>
                </a:r>
                <a:r>
                  <a:rPr lang="en-US" dirty="0"/>
                  <a:t> (need 2019 and 2020 Real GDP)</a:t>
                </a:r>
              </a:p>
              <a:p>
                <a:pPr marL="457200" indent="-457200"/>
                <a:r>
                  <a:rPr lang="en-US" dirty="0"/>
                  <a:t>2020 Real GDP was $18.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509143</m:t>
                    </m:r>
                  </m:oMath>
                </a14:m>
                <a:r>
                  <a:rPr lang="en-US" dirty="0"/>
                  <a:t> trillion </a:t>
                </a:r>
              </a:p>
              <a:p>
                <a:pPr marL="457200" indent="-457200"/>
                <a:r>
                  <a:rPr lang="en-US" dirty="0"/>
                  <a:t>2019 Real GDP was $19.036052 trillion</a:t>
                </a:r>
              </a:p>
              <a:p>
                <a:pPr marL="457200" indent="-457200"/>
                <a:r>
                  <a:rPr lang="en-US" dirty="0"/>
                  <a:t>Both measured in 2012 dollars</a:t>
                </a:r>
              </a:p>
              <a:p>
                <a:pPr marL="457200" indent="-457200"/>
                <a:r>
                  <a:rPr lang="en-US" dirty="0"/>
                  <a:t>What was the growth rate?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18.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509143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19.036052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19.036052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912</Words>
  <Application>Microsoft Macintosh PowerPoint</Application>
  <PresentationFormat>Widescreen</PresentationFormat>
  <Paragraphs>129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Palatino Linotype</vt:lpstr>
      <vt:lpstr>Palatino Linotype Regular</vt:lpstr>
      <vt:lpstr>Source Sans Pro Black</vt:lpstr>
      <vt:lpstr>Source Sans Pro Semibold</vt:lpstr>
      <vt:lpstr>Office Theme</vt:lpstr>
      <vt:lpstr>Living Standards Across Time and Space</vt:lpstr>
      <vt:lpstr>Preliminaries</vt:lpstr>
      <vt:lpstr>Overview</vt:lpstr>
      <vt:lpstr>Measuring Production</vt:lpstr>
      <vt:lpstr>History’s Hockey Sticks</vt:lpstr>
      <vt:lpstr>PowerPoint Presentation</vt:lpstr>
      <vt:lpstr>PowerPoint Presentation</vt:lpstr>
      <vt:lpstr>Measuring Growth</vt:lpstr>
      <vt:lpstr>Measuring Growth of GDP</vt:lpstr>
      <vt:lpstr>COVID-19 Growth Rates</vt:lpstr>
      <vt:lpstr>PowerPoint Presentation</vt:lpstr>
      <vt:lpstr>Compound Growth Rates</vt:lpstr>
      <vt:lpstr>Working with Data</vt:lpstr>
      <vt:lpstr>Technology</vt:lpstr>
      <vt:lpstr>PowerPoint Presentation</vt:lpstr>
      <vt:lpstr>PowerPoint Presentation</vt:lpstr>
      <vt:lpstr>Environment</vt:lpstr>
      <vt:lpstr>PowerPoint Presentation</vt:lpstr>
      <vt:lpstr>PowerPoint Presentation</vt:lpstr>
      <vt:lpstr>Measuring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78</cp:revision>
  <dcterms:created xsi:type="dcterms:W3CDTF">2017-10-09T10:02:31Z</dcterms:created>
  <dcterms:modified xsi:type="dcterms:W3CDTF">2023-01-19T16:52:56Z</dcterms:modified>
</cp:coreProperties>
</file>