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8" r:id="rId2"/>
    <p:sldId id="315" r:id="rId3"/>
    <p:sldId id="316" r:id="rId4"/>
    <p:sldId id="319" r:id="rId5"/>
    <p:sldId id="332" r:id="rId6"/>
    <p:sldId id="333" r:id="rId7"/>
    <p:sldId id="334" r:id="rId8"/>
    <p:sldId id="354" r:id="rId9"/>
    <p:sldId id="353" r:id="rId10"/>
    <p:sldId id="355" r:id="rId11"/>
    <p:sldId id="336" r:id="rId12"/>
    <p:sldId id="35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124"/>
  </p:normalViewPr>
  <p:slideViewPr>
    <p:cSldViewPr snapToGrid="0" snapToObjects="1">
      <p:cViewPr varScale="1">
        <p:scale>
          <a:sx n="107" d="100"/>
          <a:sy n="107" d="100"/>
        </p:scale>
        <p:origin x="840" y="176"/>
      </p:cViewPr>
      <p:guideLst/>
    </p:cSldViewPr>
  </p:slideViewPr>
  <p:outlineViewPr>
    <p:cViewPr>
      <p:scale>
        <a:sx n="33" d="100"/>
        <a:sy n="33" d="100"/>
      </p:scale>
      <p:origin x="0" y="-117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98658-9C43-6442-897A-DECE6CC3733D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612D4-E7AE-494C-ADB2-FC58695C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612D4-E7AE-494C-ADB2-FC58695C6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CCBEB372-AF32-C642-9DDD-239D8704FBC0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 Regular"/>
          <a:ea typeface="Palatino Linotype Regular"/>
          <a:cs typeface="Palatino Linotype Regular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Specialization and Trade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1749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3ED0B1-0689-F14B-B085-F950ABF0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24607"/>
              </p:ext>
            </p:extLst>
          </p:nvPr>
        </p:nvGraphicFramePr>
        <p:xfrm>
          <a:off x="838198" y="2215212"/>
          <a:ext cx="10515604" cy="2427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508">
                  <a:extLst>
                    <a:ext uri="{9D8B030D-6E8A-4147-A177-3AD203B41FA5}">
                      <a16:colId xmlns:a16="http://schemas.microsoft.com/office/drawing/2014/main" val="1497781945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1564615678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895102279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4124483766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3260106524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1991356923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1192909820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254756991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3948864200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378665712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776624806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999352704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016749457"/>
                    </a:ext>
                  </a:extLst>
                </a:gridCol>
              </a:tblGrid>
              <a:tr h="303447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Greta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Carlos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Price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Trade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extLst>
                  <a:ext uri="{0D108BD9-81ED-4DB2-BD59-A6C34878D82A}">
                    <a16:rowId xmlns:a16="http://schemas.microsoft.com/office/drawing/2014/main" val="2651463252"/>
                  </a:ext>
                </a:extLst>
              </a:tr>
              <a:tr h="30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extLst>
                  <a:ext uri="{0D108BD9-81ED-4DB2-BD59-A6C34878D82A}">
                    <a16:rowId xmlns:a16="http://schemas.microsoft.com/office/drawing/2014/main" val="3716340002"/>
                  </a:ext>
                </a:extLst>
              </a:tr>
              <a:tr h="30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49818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Only Apples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1,250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2,250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83168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Only Wheat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70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14926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Mixture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40%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60%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25%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75%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750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45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52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Specialization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4544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Trade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630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370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extLst>
                  <a:ext uri="{0D108BD9-81ED-4DB2-BD59-A6C34878D82A}">
                    <a16:rowId xmlns:a16="http://schemas.microsoft.com/office/drawing/2014/main" val="42191466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230C3F4-2FF3-B642-998C-89C435CA7078}"/>
              </a:ext>
            </a:extLst>
          </p:cNvPr>
          <p:cNvSpPr/>
          <p:nvPr/>
        </p:nvSpPr>
        <p:spPr>
          <a:xfrm>
            <a:off x="2917371" y="5590448"/>
            <a:ext cx="6357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See spreadsheets (incomplete and complete) for details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9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and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Specialization can leave both parties better off</a:t>
            </a:r>
          </a:p>
          <a:p>
            <a:pPr marL="457200" indent="-457200"/>
            <a:r>
              <a:rPr lang="en-US" sz="2400" dirty="0"/>
              <a:t>Even if one of them is more productive at all tasks</a:t>
            </a:r>
          </a:p>
          <a:p>
            <a:pPr marL="457200" indent="-457200"/>
            <a:r>
              <a:rPr lang="en-US" sz="2400" dirty="0"/>
              <a:t>But the benefits of specialization require trade</a:t>
            </a:r>
          </a:p>
          <a:p>
            <a:pPr marL="457200" indent="-457200"/>
            <a:r>
              <a:rPr lang="en-US" sz="2400" dirty="0"/>
              <a:t>Usually accomplished through </a:t>
            </a:r>
            <a:r>
              <a:rPr lang="en-US" sz="2400" dirty="0">
                <a:solidFill>
                  <a:srgbClr val="F6726E"/>
                </a:solidFill>
              </a:rPr>
              <a:t>markets</a:t>
            </a:r>
          </a:p>
          <a:p>
            <a:pPr marL="457200" indent="-457200"/>
            <a:r>
              <a:rPr lang="en-US" sz="2400" dirty="0"/>
              <a:t>Specialization also raises productivity through </a:t>
            </a:r>
            <a:r>
              <a:rPr lang="en-US" sz="2400" dirty="0">
                <a:solidFill>
                  <a:srgbClr val="F6726E"/>
                </a:solidFill>
              </a:rPr>
              <a:t>learning by doing</a:t>
            </a:r>
          </a:p>
          <a:p>
            <a:pPr marL="457200" indent="-457200"/>
            <a:r>
              <a:rPr lang="en-US" sz="2400" dirty="0"/>
              <a:t>And better matching of talents to tasks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 Greta-Carlos example involves </a:t>
            </a:r>
            <a:r>
              <a:rPr lang="en-US" dirty="0">
                <a:solidFill>
                  <a:srgbClr val="F6726E"/>
                </a:solidFill>
              </a:rPr>
              <a:t>complete specialization</a:t>
            </a:r>
          </a:p>
          <a:p>
            <a:pPr marL="457200" indent="-457200"/>
            <a:r>
              <a:rPr lang="en-US" dirty="0"/>
              <a:t>But what if complete specialization results in lower output of one good?</a:t>
            </a:r>
          </a:p>
          <a:p>
            <a:pPr marL="457200" indent="-457200"/>
            <a:r>
              <a:rPr lang="en-US" dirty="0"/>
              <a:t>Suppose Greta spends 60% of her time on apples, 40% on wheat</a:t>
            </a:r>
          </a:p>
          <a:p>
            <a:pPr marL="457200" indent="-457200"/>
            <a:r>
              <a:rPr lang="en-US" dirty="0"/>
              <a:t>And Carlos spends 50% of his time on apples, 50% on wheat</a:t>
            </a:r>
          </a:p>
          <a:p>
            <a:pPr marL="457200" indent="-457200"/>
            <a:r>
              <a:rPr lang="en-US" dirty="0"/>
              <a:t>Under self-sufficiency how many apples are produced?</a:t>
            </a:r>
          </a:p>
          <a:p>
            <a:pPr marL="457200" indent="-457200"/>
            <a:r>
              <a:rPr lang="en-US" dirty="0"/>
              <a:t>How many are produced under complete specialization? </a:t>
            </a:r>
          </a:p>
          <a:p>
            <a:pPr marL="457200" indent="-457200"/>
            <a:r>
              <a:rPr lang="en-US" dirty="0"/>
              <a:t>Can we improve on self-sufficiency with </a:t>
            </a:r>
            <a:r>
              <a:rPr lang="en-US" dirty="0">
                <a:solidFill>
                  <a:srgbClr val="F6726E"/>
                </a:solidFill>
              </a:rPr>
              <a:t>incomplete specialization</a:t>
            </a:r>
            <a:r>
              <a:rPr lang="en-US" dirty="0"/>
              <a:t>? </a:t>
            </a:r>
          </a:p>
          <a:p>
            <a:pPr marL="457200" indent="-457200"/>
            <a:r>
              <a:rPr lang="en-US" dirty="0"/>
              <a:t>At what </a:t>
            </a:r>
            <a:r>
              <a:rPr lang="en-US" dirty="0">
                <a:solidFill>
                  <a:srgbClr val="F6726E"/>
                </a:solidFill>
              </a:rPr>
              <a:t>prices</a:t>
            </a:r>
            <a:r>
              <a:rPr lang="en-US" dirty="0"/>
              <a:t> and </a:t>
            </a:r>
            <a:r>
              <a:rPr lang="en-US" dirty="0">
                <a:solidFill>
                  <a:srgbClr val="F6726E"/>
                </a:solidFill>
              </a:rPr>
              <a:t>quantities</a:t>
            </a:r>
            <a:r>
              <a:rPr lang="en-US" dirty="0"/>
              <a:t> can </a:t>
            </a:r>
            <a:r>
              <a:rPr lang="en-US" dirty="0">
                <a:solidFill>
                  <a:srgbClr val="F6726E"/>
                </a:solidFill>
              </a:rPr>
              <a:t>trade</a:t>
            </a:r>
            <a:r>
              <a:rPr lang="en-US" dirty="0"/>
              <a:t> occur? 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5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/>
              <a:t>Absolute and Comparative Advantage</a:t>
            </a:r>
          </a:p>
          <a:p>
            <a:pPr marL="457200" indent="-457200"/>
            <a:r>
              <a:rPr lang="en-US" sz="2400" dirty="0"/>
              <a:t>Specialization and the Gains from Trade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dirty="0"/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Reading: </a:t>
            </a:r>
            <a:r>
              <a:rPr lang="en-US" sz="2400" i="1" dirty="0">
                <a:solidFill>
                  <a:srgbClr val="FF0000"/>
                </a:solidFill>
              </a:rPr>
              <a:t>The Economy</a:t>
            </a:r>
            <a:r>
              <a:rPr lang="en-US" sz="2400" i="1" dirty="0"/>
              <a:t> </a:t>
            </a:r>
            <a:r>
              <a:rPr lang="en-US" sz="2400" dirty="0"/>
              <a:t>Units 1.6 to 1.8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and Trade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75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Much of what we consume is produced in bits and pieces</a:t>
            </a:r>
          </a:p>
          <a:p>
            <a:pPr marL="457200" indent="-457200"/>
            <a:r>
              <a:rPr lang="en-US" sz="2400" dirty="0"/>
              <a:t>Different </a:t>
            </a:r>
            <a:r>
              <a:rPr lang="en-US" sz="2400" dirty="0">
                <a:solidFill>
                  <a:srgbClr val="F6726E"/>
                </a:solidFill>
              </a:rPr>
              <a:t>components</a:t>
            </a:r>
            <a:r>
              <a:rPr lang="en-US" sz="2400" dirty="0"/>
              <a:t> made in different parts of the world</a:t>
            </a:r>
          </a:p>
          <a:p>
            <a:pPr marL="457200" indent="-457200"/>
            <a:r>
              <a:rPr lang="en-US" sz="2400" dirty="0"/>
              <a:t>Designed, manufactured, and assembled by different teams</a:t>
            </a:r>
          </a:p>
          <a:p>
            <a:pPr marL="457200" indent="-457200"/>
            <a:r>
              <a:rPr lang="en-US" sz="2400" dirty="0"/>
              <a:t>Each team is specialized in a particular operation</a:t>
            </a:r>
          </a:p>
          <a:p>
            <a:pPr marL="457200" indent="-457200"/>
            <a:r>
              <a:rPr lang="en-US" sz="2400" dirty="0"/>
              <a:t>All part of what are called </a:t>
            </a:r>
            <a:r>
              <a:rPr lang="en-US" sz="2400" dirty="0">
                <a:solidFill>
                  <a:srgbClr val="F6726E"/>
                </a:solidFill>
              </a:rPr>
              <a:t>global supply chains</a:t>
            </a:r>
          </a:p>
          <a:p>
            <a:pPr marL="457200" indent="-457200"/>
            <a:r>
              <a:rPr lang="en-US" sz="2400" dirty="0"/>
              <a:t>Allowing for production on a massive scale</a:t>
            </a:r>
          </a:p>
          <a:p>
            <a:pPr marL="457200" indent="-457200"/>
            <a:r>
              <a:rPr lang="en-US" sz="2400" dirty="0"/>
              <a:t>Adam Smith (1776) observed early emergence of this process</a:t>
            </a:r>
          </a:p>
        </p:txBody>
      </p:sp>
    </p:spTree>
    <p:extLst>
      <p:ext uri="{BB962C8B-B14F-4D97-AF65-F5344CB8AC3E}">
        <p14:creationId xmlns:p14="http://schemas.microsoft.com/office/powerpoint/2010/main" val="311663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888"/>
            <a:ext cx="10515600" cy="59007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i="1" dirty="0"/>
          </a:p>
          <a:p>
            <a:pPr marL="0" indent="0" algn="just">
              <a:buNone/>
            </a:pPr>
            <a:r>
              <a:rPr lang="en-US" sz="2400" i="1" dirty="0"/>
              <a:t>One man draws out the wire, another straights it, a third cuts it, a fourth points it, a fifth grinds it at the top for receiving, the head; to make the head requires two or three distinct operations; to put it on is a peculiar business, to whiten the pins is another; it is even a trade by itself to put them into the paper; and the important business of making a pin is, in this manner, divided into about eighteen distinct operations… I have seen a small manufactory of this kind where ten men only were employed… Those ten persons… could make among them upwards of forty-eight thousand pins in a day. Each person, therefore, making a tenth part of forty-eight thousand pins, might be considered as making four thousand eight hundred pins in a day. But if they had all wrought separately and independently… they certainly could not each of them have made twenty, perhaps not one pin in a day</a:t>
            </a:r>
          </a:p>
          <a:p>
            <a:pPr marL="0" indent="0" algn="just">
              <a:buNone/>
            </a:pPr>
            <a:endParaRPr lang="en-US" sz="2400" i="1" dirty="0"/>
          </a:p>
          <a:p>
            <a:pPr marL="0" indent="0" algn="r">
              <a:buNone/>
            </a:pPr>
            <a:r>
              <a:rPr lang="en-US" sz="2400" b="1" dirty="0"/>
              <a:t>Adam Smith (1776)</a:t>
            </a:r>
          </a:p>
        </p:txBody>
      </p:sp>
    </p:spTree>
    <p:extLst>
      <p:ext uri="{BB962C8B-B14F-4D97-AF65-F5344CB8AC3E}">
        <p14:creationId xmlns:p14="http://schemas.microsoft.com/office/powerpoint/2010/main" val="147534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2406"/>
            <a:ext cx="10515600" cy="194627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Greta has an </a:t>
            </a:r>
            <a:r>
              <a:rPr lang="en-US" sz="2400" dirty="0">
                <a:solidFill>
                  <a:srgbClr val="F6726E"/>
                </a:solidFill>
              </a:rPr>
              <a:t>absolute advantage </a:t>
            </a:r>
            <a:r>
              <a:rPr lang="en-US" sz="2400" dirty="0"/>
              <a:t>in producing both goods</a:t>
            </a:r>
          </a:p>
          <a:p>
            <a:pPr marL="457200" indent="-457200"/>
            <a:r>
              <a:rPr lang="en-US" sz="2400" dirty="0"/>
              <a:t>But Carlos has a </a:t>
            </a:r>
            <a:r>
              <a:rPr lang="en-US" sz="2400" dirty="0">
                <a:solidFill>
                  <a:srgbClr val="F6726E"/>
                </a:solidFill>
              </a:rPr>
              <a:t>comparative advantage </a:t>
            </a:r>
            <a:r>
              <a:rPr lang="en-US" sz="2400" dirty="0"/>
              <a:t>in producing apples</a:t>
            </a:r>
          </a:p>
          <a:p>
            <a:pPr marL="457200" indent="-457200"/>
            <a:r>
              <a:rPr lang="en-US" sz="2400" dirty="0"/>
              <a:t>He can produce more apples for each pound of wheat given up</a:t>
            </a:r>
          </a:p>
          <a:p>
            <a:pPr marL="457200" indent="-457200"/>
            <a:r>
              <a:rPr lang="en-US" sz="2400" dirty="0"/>
              <a:t>And Greta has has a </a:t>
            </a:r>
            <a:r>
              <a:rPr lang="en-US" sz="2400" dirty="0">
                <a:solidFill>
                  <a:srgbClr val="F6726E"/>
                </a:solidFill>
              </a:rPr>
              <a:t>comparative advantage </a:t>
            </a:r>
            <a:r>
              <a:rPr lang="en-US" sz="2400" dirty="0"/>
              <a:t>in producing wheat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86D309-4572-6641-8C1D-158E30033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74349"/>
              </p:ext>
            </p:extLst>
          </p:nvPr>
        </p:nvGraphicFramePr>
        <p:xfrm>
          <a:off x="2226732" y="1690688"/>
          <a:ext cx="8128000" cy="19462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759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alatino Linotype Regular"/>
                        <a:ea typeface="Source Sans Pro Light" charset="0"/>
                        <a:cs typeface="Source Sans Pro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Production if 100% of time is spent on one good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Greta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1250 apples or 50 pounds of wheat</a:t>
                      </a:r>
                    </a:p>
                  </a:txBody>
                  <a:tcPr anchor="ctr"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Carlos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1000 apples or 20 pounds of wheat</a:t>
                      </a:r>
                    </a:p>
                  </a:txBody>
                  <a:tcPr anchor="ctr"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8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32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Suppose Greta and Carlos are each </a:t>
            </a:r>
            <a:r>
              <a:rPr lang="en-US" sz="2400" dirty="0">
                <a:solidFill>
                  <a:srgbClr val="F6726E"/>
                </a:solidFill>
              </a:rPr>
              <a:t>self-sufficient</a:t>
            </a:r>
          </a:p>
          <a:p>
            <a:pPr marL="457200" indent="-457200"/>
            <a:r>
              <a:rPr lang="en-US" sz="2400" dirty="0"/>
              <a:t>Greta spends 40% of her time on apples, 60% on wheat</a:t>
            </a:r>
          </a:p>
          <a:p>
            <a:pPr marL="457200" indent="-457200"/>
            <a:r>
              <a:rPr lang="en-US" sz="2400" dirty="0"/>
              <a:t>Carlos spends 25% of his time on apples, 75% on wheat</a:t>
            </a:r>
          </a:p>
          <a:p>
            <a:pPr marL="457200" indent="-457200"/>
            <a:r>
              <a:rPr lang="en-US" sz="2400" dirty="0"/>
              <a:t>How much of each good does each person produce?</a:t>
            </a:r>
          </a:p>
          <a:p>
            <a:pPr marL="457200" indent="-457200"/>
            <a:r>
              <a:rPr lang="en-US" sz="2400" dirty="0"/>
              <a:t>How much of each good is produced in the economy? 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F02824-1E4D-DC43-9CE8-1DF7AF2EF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31770"/>
              </p:ext>
            </p:extLst>
          </p:nvPr>
        </p:nvGraphicFramePr>
        <p:xfrm>
          <a:off x="1200150" y="2438400"/>
          <a:ext cx="9791703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733">
                  <a:extLst>
                    <a:ext uri="{9D8B030D-6E8A-4147-A177-3AD203B41FA5}">
                      <a16:colId xmlns:a16="http://schemas.microsoft.com/office/drawing/2014/main" val="1971712577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1189104007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510389429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713188773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818513210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871681812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2308173739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1496083225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895385154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1058136477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92678972"/>
                    </a:ext>
                  </a:extLst>
                </a:gridCol>
              </a:tblGrid>
              <a:tr h="330200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Greta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Carlos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41898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653472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80235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Only Apples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1,250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2,250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03809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Only Wheat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33062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Mixture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40%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60%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75%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Palatino Linotype" panose="02040502050505030304" pitchFamily="18" charset="0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15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16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from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32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Suppose each produces according to </a:t>
            </a:r>
            <a:r>
              <a:rPr lang="en-US" sz="2400" dirty="0">
                <a:solidFill>
                  <a:srgbClr val="F6726E"/>
                </a:solidFill>
              </a:rPr>
              <a:t>comparative advantage</a:t>
            </a:r>
          </a:p>
          <a:p>
            <a:pPr marL="457200" indent="-457200"/>
            <a:r>
              <a:rPr lang="en-US" sz="2400" dirty="0"/>
              <a:t>How much of each good is produced in the economy? </a:t>
            </a:r>
          </a:p>
          <a:p>
            <a:pPr marL="457200" indent="-457200"/>
            <a:r>
              <a:rPr lang="en-US" dirty="0"/>
              <a:t>If </a:t>
            </a:r>
            <a:r>
              <a:rPr lang="en-US" dirty="0">
                <a:solidFill>
                  <a:srgbClr val="F6726E"/>
                </a:solidFill>
              </a:rPr>
              <a:t>total output </a:t>
            </a:r>
            <a:r>
              <a:rPr lang="en-US" dirty="0"/>
              <a:t>is greater for both goods under specialization</a:t>
            </a:r>
          </a:p>
          <a:p>
            <a:pPr marL="457200" indent="-457200"/>
            <a:r>
              <a:rPr lang="en-US" dirty="0"/>
              <a:t>There </a:t>
            </a:r>
            <a:r>
              <a:rPr lang="en-US" i="1" dirty="0"/>
              <a:t>must</a:t>
            </a:r>
            <a:r>
              <a:rPr lang="en-US" dirty="0"/>
              <a:t> be a </a:t>
            </a:r>
            <a:r>
              <a:rPr lang="en-US" dirty="0">
                <a:solidFill>
                  <a:srgbClr val="F6726E"/>
                </a:solidFill>
              </a:rPr>
              <a:t>price</a:t>
            </a:r>
            <a:r>
              <a:rPr lang="en-US" dirty="0"/>
              <a:t> at which they could profitably trade </a:t>
            </a:r>
          </a:p>
          <a:p>
            <a:pPr marL="457200" indent="-457200"/>
            <a:r>
              <a:rPr lang="en-US" dirty="0"/>
              <a:t>Example: 34 apples per unit of wheat, 18 units of wheat traded</a:t>
            </a:r>
          </a:p>
          <a:p>
            <a:pPr marL="457200" indent="-457200"/>
            <a:r>
              <a:rPr lang="en-US" sz="2400" dirty="0"/>
              <a:t>At different prices, distribution of </a:t>
            </a:r>
            <a:r>
              <a:rPr lang="en-US" sz="2400" dirty="0">
                <a:solidFill>
                  <a:srgbClr val="F6726E"/>
                </a:solidFill>
              </a:rPr>
              <a:t>gains from trade </a:t>
            </a:r>
            <a:r>
              <a:rPr lang="en-US" sz="2400" dirty="0"/>
              <a:t>vary</a:t>
            </a:r>
          </a:p>
          <a:p>
            <a:pPr marL="457200" indent="-457200"/>
            <a:r>
              <a:rPr lang="en-US" dirty="0"/>
              <a:t>What is lowest price (apples per wheat unit) at which trade can occur? </a:t>
            </a:r>
          </a:p>
          <a:p>
            <a:pPr marL="457200" indent="-457200"/>
            <a:r>
              <a:rPr lang="en-US" dirty="0"/>
              <a:t>What is highest price (apples per wheat unit) at which trade can occur?</a:t>
            </a:r>
          </a:p>
          <a:p>
            <a:pPr marL="457200" indent="-457200"/>
            <a:r>
              <a:rPr lang="en-US" sz="2400" dirty="0"/>
              <a:t>Who gains the most in each case?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827</Words>
  <Application>Microsoft Macintosh PowerPoint</Application>
  <PresentationFormat>Widescreen</PresentationFormat>
  <Paragraphs>209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Palatino Linotype</vt:lpstr>
      <vt:lpstr>Palatino Linotype Regular</vt:lpstr>
      <vt:lpstr>Source Sans Pro Black</vt:lpstr>
      <vt:lpstr>Source Sans Pro Semibold</vt:lpstr>
      <vt:lpstr>Office Theme</vt:lpstr>
      <vt:lpstr>Specialization and Trade</vt:lpstr>
      <vt:lpstr>Overview</vt:lpstr>
      <vt:lpstr>Specialization and Trade</vt:lpstr>
      <vt:lpstr>Specialization</vt:lpstr>
      <vt:lpstr>PowerPoint Presentation</vt:lpstr>
      <vt:lpstr>Comparative Advantage</vt:lpstr>
      <vt:lpstr>Self-Sufficiency</vt:lpstr>
      <vt:lpstr>PowerPoint Presentation</vt:lpstr>
      <vt:lpstr>Gains from Specialization</vt:lpstr>
      <vt:lpstr>PowerPoint Presentation</vt:lpstr>
      <vt:lpstr>Specialization and Trade</vt:lpstr>
      <vt:lpstr>Incomplete Specialization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77</cp:revision>
  <dcterms:created xsi:type="dcterms:W3CDTF">2017-10-09T10:02:31Z</dcterms:created>
  <dcterms:modified xsi:type="dcterms:W3CDTF">2023-01-25T16:14:20Z</dcterms:modified>
</cp:coreProperties>
</file>