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48" r:id="rId2"/>
    <p:sldId id="369" r:id="rId3"/>
    <p:sldId id="318" r:id="rId4"/>
    <p:sldId id="321" r:id="rId5"/>
    <p:sldId id="360" r:id="rId6"/>
    <p:sldId id="357" r:id="rId7"/>
    <p:sldId id="259" r:id="rId8"/>
    <p:sldId id="260" r:id="rId9"/>
    <p:sldId id="261" r:id="rId10"/>
    <p:sldId id="262" r:id="rId11"/>
    <p:sldId id="263" r:id="rId12"/>
    <p:sldId id="335" r:id="rId13"/>
    <p:sldId id="265" r:id="rId14"/>
    <p:sldId id="336" r:id="rId15"/>
    <p:sldId id="267" r:id="rId16"/>
    <p:sldId id="268" r:id="rId17"/>
    <p:sldId id="366" r:id="rId18"/>
    <p:sldId id="358" r:id="rId19"/>
    <p:sldId id="269" r:id="rId20"/>
    <p:sldId id="337" r:id="rId21"/>
    <p:sldId id="363" r:id="rId22"/>
    <p:sldId id="271" r:id="rId23"/>
    <p:sldId id="364" r:id="rId24"/>
    <p:sldId id="272" r:id="rId25"/>
    <p:sldId id="338" r:id="rId26"/>
    <p:sldId id="339" r:id="rId27"/>
    <p:sldId id="275" r:id="rId28"/>
    <p:sldId id="367" r:id="rId29"/>
    <p:sldId id="361" r:id="rId30"/>
    <p:sldId id="276" r:id="rId31"/>
    <p:sldId id="277" r:id="rId32"/>
    <p:sldId id="278" r:id="rId33"/>
    <p:sldId id="362" r:id="rId34"/>
    <p:sldId id="280" r:id="rId35"/>
    <p:sldId id="368" r:id="rId36"/>
    <p:sldId id="365" r:id="rId37"/>
    <p:sldId id="286" r:id="rId38"/>
    <p:sldId id="287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6E"/>
    <a:srgbClr val="FEF2E1"/>
    <a:srgbClr val="FCB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4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09896-9F37-8949-B478-36BBCBCD5339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A4D84-4DB6-074C-9BA5-5CFCDDE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3" y="2952750"/>
            <a:ext cx="3429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Light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i="0" dirty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135313"/>
            <a:ext cx="10515600" cy="922337"/>
          </a:xfrm>
        </p:spPr>
        <p:txBody>
          <a:bodyPr>
            <a:noAutofit/>
          </a:bodyPr>
          <a:lstStyle>
            <a:lvl1pPr marL="0" indent="0" algn="r">
              <a:buNone/>
              <a:defRPr sz="2000"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2pPr>
            <a:lvl3pPr marL="9144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3pPr>
            <a:lvl4pPr marL="13716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4pPr>
            <a:lvl5pPr marL="18288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 userDrawn="1"/>
        </p:nvSpPr>
        <p:spPr>
          <a:xfrm flipV="1">
            <a:off x="838201" y="979487"/>
            <a:ext cx="3933824" cy="4881563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latino Linotype" panose="0204050205050503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</a:defRPr>
            </a:lvl1pPr>
            <a:lvl2pPr>
              <a:defRPr sz="2800" b="0" i="0">
                <a:solidFill>
                  <a:schemeClr val="tx1"/>
                </a:solidFill>
              </a:defRPr>
            </a:lvl2pPr>
            <a:lvl3pPr>
              <a:defRPr sz="2400" b="0" i="0">
                <a:solidFill>
                  <a:schemeClr val="tx1"/>
                </a:solidFill>
              </a:defRPr>
            </a:lvl3pPr>
            <a:lvl4pPr>
              <a:defRPr sz="2000" b="0" i="0">
                <a:solidFill>
                  <a:schemeClr val="tx1"/>
                </a:solidFill>
              </a:defRPr>
            </a:lvl4pPr>
            <a:lvl5pPr>
              <a:defRPr sz="2000" b="0" i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accent1"/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ExtraLight" charset="0"/>
                <a:cs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>
                <a:solidFill>
                  <a:schemeClr val="accent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ExtraLight" charset="0"/>
                <a:cs typeface="Palatino Linotype" panose="020405020505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 userDrawn="1"/>
        </p:nvCxnSpPr>
        <p:spPr>
          <a:xfrm>
            <a:off x="831850" y="5339557"/>
            <a:ext cx="1051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94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7950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94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950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838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fld id="{CCBEB372-AF32-C642-9DDD-239D8704FBC0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fld id="{5BF25CBE-6512-DE45-840C-F6E21029A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4" r:id="rId5"/>
    <p:sldLayoutId id="2147483655" r:id="rId6"/>
    <p:sldLayoutId id="2147483662" r:id="rId7"/>
    <p:sldLayoutId id="2147483663" r:id="rId8"/>
    <p:sldLayoutId id="2147483653" r:id="rId9"/>
    <p:sldLayoutId id="2147483661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F6726E"/>
          </a:solidFill>
          <a:latin typeface="Palatino Linotype" panose="02040502050505030304" pitchFamily="18" charset="0"/>
          <a:ea typeface="Source Sans Pro" charset="0"/>
          <a:cs typeface="Palatino Linotype" panose="0204050205050503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Technologies and Costs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1749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d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4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4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f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9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4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4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3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4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7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4-d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8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Production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81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How do we choose among undominated technologies?</a:t>
            </a:r>
          </a:p>
          <a:p>
            <a:pPr marL="457200" indent="-457200"/>
            <a:r>
              <a:rPr lang="en-US" dirty="0"/>
              <a:t>Depends on input prices</a:t>
            </a:r>
          </a:p>
          <a:p>
            <a:pPr marL="457200" indent="-457200"/>
            <a:r>
              <a:rPr lang="en-US" dirty="0"/>
              <a:t>Given a </a:t>
            </a:r>
            <a:r>
              <a:rPr lang="en-US" dirty="0">
                <a:solidFill>
                  <a:srgbClr val="FF0000"/>
                </a:solidFill>
              </a:rPr>
              <a:t>budget</a:t>
            </a:r>
            <a:r>
              <a:rPr lang="en-US" dirty="0"/>
              <a:t>, we can draw line through affordable input combinations</a:t>
            </a:r>
          </a:p>
          <a:p>
            <a:pPr marL="457200" indent="-457200"/>
            <a:r>
              <a:rPr lang="en-US" dirty="0"/>
              <a:t>These are all input combinations that cost the same to purchase</a:t>
            </a:r>
          </a:p>
          <a:p>
            <a:pPr marL="457200" indent="-457200"/>
            <a:r>
              <a:rPr lang="en-US" dirty="0"/>
              <a:t>The line through these points is called an </a:t>
            </a:r>
            <a:r>
              <a:rPr lang="en-US" dirty="0" err="1">
                <a:solidFill>
                  <a:srgbClr val="FF0000"/>
                </a:solidFill>
              </a:rPr>
              <a:t>isocost</a:t>
            </a:r>
            <a:r>
              <a:rPr lang="en-US" dirty="0">
                <a:solidFill>
                  <a:srgbClr val="FF0000"/>
                </a:solidFill>
              </a:rPr>
              <a:t> line</a:t>
            </a:r>
          </a:p>
          <a:p>
            <a:pPr marL="457200" indent="-457200"/>
            <a:r>
              <a:rPr lang="en-US" dirty="0"/>
              <a:t>Above this line are more expensive input combinations</a:t>
            </a:r>
          </a:p>
          <a:p>
            <a:pPr marL="457200" indent="-457200"/>
            <a:r>
              <a:rPr lang="en-US" dirty="0"/>
              <a:t>Below the line are cheaper combinations</a:t>
            </a:r>
          </a:p>
          <a:p>
            <a:pPr marL="457200" indent="-457200"/>
            <a:r>
              <a:rPr lang="en-US" dirty="0" err="1"/>
              <a:t>Isocost</a:t>
            </a:r>
            <a:r>
              <a:rPr lang="en-US" dirty="0"/>
              <a:t> lines for different budgets are </a:t>
            </a:r>
            <a:r>
              <a:rPr lang="en-US" dirty="0">
                <a:solidFill>
                  <a:srgbClr val="FF0000"/>
                </a:solidFill>
              </a:rPr>
              <a:t>parallel</a:t>
            </a:r>
          </a:p>
          <a:p>
            <a:pPr marL="457200" indent="-457200"/>
            <a:r>
              <a:rPr lang="en-US" dirty="0"/>
              <a:t>Suppose </a:t>
            </a:r>
            <a:r>
              <a:rPr lang="en-US" dirty="0">
                <a:solidFill>
                  <a:srgbClr val="FF0000"/>
                </a:solidFill>
              </a:rPr>
              <a:t>wage rate </a:t>
            </a:r>
            <a:r>
              <a:rPr lang="en-US" dirty="0"/>
              <a:t>is 10 and </a:t>
            </a:r>
            <a:r>
              <a:rPr lang="en-US" dirty="0">
                <a:solidFill>
                  <a:srgbClr val="FF0000"/>
                </a:solidFill>
              </a:rPr>
              <a:t>coal price </a:t>
            </a:r>
            <a:r>
              <a:rPr lang="en-US" dirty="0"/>
              <a:t>is 20, what can we buy for 80?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4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3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Inputs and outputs</a:t>
            </a:r>
          </a:p>
          <a:p>
            <a:pPr marL="457200" indent="-457200"/>
            <a:r>
              <a:rPr lang="en-US" dirty="0"/>
              <a:t>Dominated technologies</a:t>
            </a:r>
          </a:p>
          <a:p>
            <a:pPr marL="457200" indent="-457200"/>
            <a:r>
              <a:rPr lang="en-US" dirty="0"/>
              <a:t>Input costs and technology</a:t>
            </a:r>
          </a:p>
          <a:p>
            <a:pPr marL="457200" indent="-457200"/>
            <a:r>
              <a:rPr lang="en-US" dirty="0"/>
              <a:t>Responses to changes in input prices</a:t>
            </a:r>
          </a:p>
          <a:p>
            <a:pPr marL="457200" indent="-457200"/>
            <a:r>
              <a:rPr lang="en-US" dirty="0"/>
              <a:t>Understanding the industrial revolution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rgbClr val="FF0000"/>
                </a:solidFill>
              </a:rPr>
              <a:t>The Economy</a:t>
            </a:r>
            <a:r>
              <a:rPr lang="en-US" dirty="0"/>
              <a:t> Unit 2 Introduction and 2.1-2.6</a:t>
            </a:r>
          </a:p>
        </p:txBody>
      </p:sp>
    </p:spTree>
    <p:extLst>
      <p:ext uri="{BB962C8B-B14F-4D97-AF65-F5344CB8AC3E}">
        <p14:creationId xmlns:p14="http://schemas.microsoft.com/office/powerpoint/2010/main" val="414401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Isocost</a:t>
            </a:r>
            <a:r>
              <a:rPr lang="en-US" dirty="0"/>
              <a:t>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get an </a:t>
                </a:r>
                <a:r>
                  <a:rPr lang="en-US" dirty="0">
                    <a:solidFill>
                      <a:srgbClr val="FF0000"/>
                    </a:solidFill>
                  </a:rPr>
                  <a:t>equation</a:t>
                </a:r>
                <a:r>
                  <a:rPr lang="en-US" dirty="0"/>
                  <a:t> for the line, suppose wage is </a:t>
                </a:r>
                <a:r>
                  <a:rPr lang="en-US" i="1" dirty="0"/>
                  <a:t>w</a:t>
                </a:r>
                <a:r>
                  <a:rPr lang="en-US" dirty="0"/>
                  <a:t>, price is </a:t>
                </a:r>
                <a:r>
                  <a:rPr lang="en-US" i="1" dirty="0"/>
                  <a:t>p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hire </a:t>
                </a:r>
                <a:r>
                  <a:rPr lang="en-US" i="1" dirty="0"/>
                  <a:t>L</a:t>
                </a:r>
                <a:r>
                  <a:rPr lang="en-US" dirty="0"/>
                  <a:t> workers, buy </a:t>
                </a:r>
                <a:r>
                  <a:rPr lang="en-US" i="1" dirty="0"/>
                  <a:t>R</a:t>
                </a:r>
                <a:r>
                  <a:rPr lang="en-US" dirty="0"/>
                  <a:t> tons of coal, and total input cost is </a:t>
                </a:r>
                <a:r>
                  <a:rPr lang="en-US" i="1" dirty="0"/>
                  <a:t>C</a:t>
                </a:r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i="1" dirty="0"/>
                  <a:t>w = 10 </a:t>
                </a:r>
                <a:r>
                  <a:rPr lang="en-US" dirty="0"/>
                  <a:t>and </a:t>
                </a:r>
                <a:r>
                  <a:rPr lang="en-US" i="1" dirty="0"/>
                  <a:t>p = 20</a:t>
                </a:r>
                <a:r>
                  <a:rPr lang="en-US" dirty="0"/>
                  <a:t>, a budget of 80 can buy input combinations that satisfy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=4−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47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986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6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Isocost</a:t>
            </a:r>
            <a:r>
              <a:rPr lang="en-US" dirty="0"/>
              <a:t>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i="1" dirty="0"/>
                  <a:t>w = 10 </a:t>
                </a:r>
                <a:r>
                  <a:rPr lang="en-US" dirty="0"/>
                  <a:t>and </a:t>
                </a:r>
                <a:r>
                  <a:rPr lang="en-US" i="1" dirty="0"/>
                  <a:t>p = 20</a:t>
                </a:r>
                <a:r>
                  <a:rPr lang="en-US" dirty="0"/>
                  <a:t>, a budget of </a:t>
                </a:r>
                <a:r>
                  <a:rPr lang="en-US" i="1" dirty="0"/>
                  <a:t>C</a:t>
                </a:r>
                <a:r>
                  <a:rPr lang="en-US" dirty="0"/>
                  <a:t> can buy input combinations that satisfy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So for given input prices, </a:t>
                </a:r>
                <a:r>
                  <a:rPr lang="en-US" dirty="0" err="1"/>
                  <a:t>isocost</a:t>
                </a:r>
                <a:r>
                  <a:rPr lang="en-US" dirty="0"/>
                  <a:t> lines are </a:t>
                </a:r>
                <a:r>
                  <a:rPr lang="en-US" dirty="0">
                    <a:solidFill>
                      <a:srgbClr val="FF0000"/>
                    </a:solidFill>
                  </a:rPr>
                  <a:t>parallel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What do </a:t>
                </a:r>
                <a:r>
                  <a:rPr lang="en-US" dirty="0" err="1"/>
                  <a:t>isocost</a:t>
                </a:r>
                <a:r>
                  <a:rPr lang="en-US" dirty="0"/>
                  <a:t> lines look like for cost C = 40 or 120 or 150?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95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d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68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4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f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20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g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42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Choice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7105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Given set of technologies and input prices, which to choose? </a:t>
            </a:r>
          </a:p>
          <a:p>
            <a:pPr marL="457200" indent="-457200"/>
            <a:r>
              <a:rPr lang="en-US" dirty="0"/>
              <a:t>For example: if </a:t>
            </a:r>
            <a:r>
              <a:rPr lang="en-US" i="1" dirty="0"/>
              <a:t>w = 10 </a:t>
            </a:r>
            <a:r>
              <a:rPr lang="en-US" dirty="0"/>
              <a:t>and </a:t>
            </a:r>
            <a:r>
              <a:rPr lang="en-US" i="1" dirty="0"/>
              <a:t>p = 20</a:t>
            </a:r>
            <a:r>
              <a:rPr lang="en-US" dirty="0"/>
              <a:t>, which technology is best? </a:t>
            </a:r>
          </a:p>
          <a:p>
            <a:pPr marL="457200" indent="-457200"/>
            <a:r>
              <a:rPr lang="en-US" dirty="0"/>
              <a:t>Choose the one that lies on the </a:t>
            </a:r>
            <a:r>
              <a:rPr lang="en-US" dirty="0">
                <a:solidFill>
                  <a:srgbClr val="FF0000"/>
                </a:solidFill>
              </a:rPr>
              <a:t>lowest </a:t>
            </a:r>
            <a:r>
              <a:rPr lang="en-US" dirty="0" err="1">
                <a:solidFill>
                  <a:srgbClr val="FF0000"/>
                </a:solidFill>
              </a:rPr>
              <a:t>isocost</a:t>
            </a:r>
            <a:r>
              <a:rPr lang="en-US" dirty="0">
                <a:solidFill>
                  <a:srgbClr val="FF0000"/>
                </a:solidFill>
              </a:rPr>
              <a:t> line</a:t>
            </a:r>
          </a:p>
          <a:p>
            <a:pPr marL="457200" indent="-457200"/>
            <a:r>
              <a:rPr lang="en-US" dirty="0"/>
              <a:t>This is the cheapest available method for producing the output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147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6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488"/>
            <a:ext cx="12192000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85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6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488"/>
            <a:ext cx="12192000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8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6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488"/>
            <a:ext cx="12192000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42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Input Prices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/>
                <a:r>
                  <a:rPr lang="en-US" dirty="0"/>
                  <a:t>If input prices change, technology choice can change</a:t>
                </a:r>
              </a:p>
              <a:p>
                <a:pPr marL="457200" indent="-457200"/>
                <a:r>
                  <a:rPr lang="en-US" dirty="0"/>
                  <a:t>Recall slope of </a:t>
                </a:r>
                <a:r>
                  <a:rPr lang="en-US" dirty="0" err="1"/>
                  <a:t>isocost</a:t>
                </a:r>
                <a:r>
                  <a:rPr lang="en-US" dirty="0"/>
                  <a:t> lines is negative </a:t>
                </a:r>
                <a:r>
                  <a:rPr lang="en-US" i="1" dirty="0"/>
                  <a:t>w/p</a:t>
                </a:r>
              </a:p>
              <a:p>
                <a:pPr marL="457200" indent="-457200"/>
                <a:r>
                  <a:rPr lang="en-US" dirty="0"/>
                  <a:t>If wages rise and/or coal price falls the lines become steeper</a:t>
                </a:r>
              </a:p>
              <a:p>
                <a:pPr marL="457200" indent="-457200"/>
                <a:r>
                  <a:rPr lang="en-US" dirty="0"/>
                  <a:t>If </a:t>
                </a:r>
                <a:r>
                  <a:rPr lang="en-US" i="1" dirty="0"/>
                  <a:t>w = 10 </a:t>
                </a:r>
                <a:r>
                  <a:rPr lang="en-US" dirty="0"/>
                  <a:t>and </a:t>
                </a:r>
                <a:r>
                  <a:rPr lang="en-US" i="1" dirty="0"/>
                  <a:t>p = 5</a:t>
                </a:r>
                <a:r>
                  <a:rPr lang="en-US" dirty="0"/>
                  <a:t>, which technology is best?  </a:t>
                </a:r>
              </a:p>
              <a:p>
                <a:pPr marL="457200" indent="-457200"/>
                <a:r>
                  <a:rPr lang="en-US" dirty="0"/>
                  <a:t>If we choose technology A (one worker, six tons coal) cost is 40</a:t>
                </a:r>
              </a:p>
              <a:p>
                <a:pPr marL="457200" indent="-457200"/>
                <a:r>
                  <a:rPr lang="en-US" dirty="0" err="1"/>
                  <a:t>Isocost</a:t>
                </a:r>
                <a:r>
                  <a:rPr lang="en-US" dirty="0"/>
                  <a:t> line through A has equation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=8−2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1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7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85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Industrial Revolution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061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Hockey Sticks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Can this help us understand why industrial revolution started in </a:t>
            </a:r>
            <a:r>
              <a:rPr lang="en-US" dirty="0">
                <a:solidFill>
                  <a:srgbClr val="FF0000"/>
                </a:solidFill>
              </a:rPr>
              <a:t>Britain</a:t>
            </a:r>
            <a:r>
              <a:rPr lang="en-US" dirty="0"/>
              <a:t>? </a:t>
            </a:r>
          </a:p>
          <a:p>
            <a:pPr marL="457200" indent="-457200"/>
            <a:r>
              <a:rPr lang="en-US" dirty="0"/>
              <a:t>Look at wages relative to cost of energy and other capital goods</a:t>
            </a:r>
          </a:p>
          <a:p>
            <a:pPr marL="457200" indent="-457200"/>
            <a:r>
              <a:rPr lang="en-US" dirty="0"/>
              <a:t>At initial wages and prices </a:t>
            </a:r>
            <a:r>
              <a:rPr lang="en-US" i="1" dirty="0"/>
              <a:t>B</a:t>
            </a:r>
            <a:r>
              <a:rPr lang="en-US" dirty="0"/>
              <a:t> is best</a:t>
            </a:r>
          </a:p>
          <a:p>
            <a:pPr marL="457200" indent="-457200"/>
            <a:r>
              <a:rPr lang="en-US" dirty="0"/>
              <a:t>At higher wages and/or lower energy prices this changes</a:t>
            </a:r>
          </a:p>
          <a:p>
            <a:pPr marL="457200" indent="-457200"/>
            <a:r>
              <a:rPr lang="en-US" dirty="0"/>
              <a:t>Labor-saving technology </a:t>
            </a:r>
            <a:r>
              <a:rPr lang="en-US" i="1" dirty="0"/>
              <a:t>A</a:t>
            </a:r>
            <a:r>
              <a:rPr lang="en-US" dirty="0"/>
              <a:t> becomes </a:t>
            </a:r>
            <a:r>
              <a:rPr lang="en-US" dirty="0">
                <a:solidFill>
                  <a:srgbClr val="FF0000"/>
                </a:solidFill>
              </a:rPr>
              <a:t>profitable to develop</a:t>
            </a:r>
            <a:r>
              <a:rPr lang="en-US" dirty="0"/>
              <a:t> as wages rise</a:t>
            </a:r>
          </a:p>
        </p:txBody>
      </p:sp>
    </p:spTree>
    <p:extLst>
      <p:ext uri="{BB962C8B-B14F-4D97-AF65-F5344CB8AC3E}">
        <p14:creationId xmlns:p14="http://schemas.microsoft.com/office/powerpoint/2010/main" val="1412861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10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0"/>
            <a:ext cx="11093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99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12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A technology is a process for transforming inputs into outputs</a:t>
            </a:r>
          </a:p>
          <a:p>
            <a:pPr marL="457200" indent="-457200"/>
            <a:r>
              <a:rPr lang="en-US" dirty="0"/>
              <a:t>Example: seeds, farm equipment, water, fertilizer, labor into crops</a:t>
            </a:r>
          </a:p>
          <a:p>
            <a:pPr marL="457200" indent="-457200"/>
            <a:r>
              <a:rPr lang="en-US" dirty="0"/>
              <a:t>Inputs cost money, outputs sell at a price</a:t>
            </a:r>
          </a:p>
          <a:p>
            <a:pPr marL="457200" indent="-457200"/>
            <a:r>
              <a:rPr lang="en-US" dirty="0"/>
              <a:t>In choosing among technologies, input prices are a critical concern</a:t>
            </a:r>
          </a:p>
          <a:p>
            <a:pPr marL="457200" indent="-457200"/>
            <a:r>
              <a:rPr lang="en-US" dirty="0"/>
              <a:t>Firms will try to </a:t>
            </a:r>
            <a:r>
              <a:rPr lang="en-US" dirty="0">
                <a:solidFill>
                  <a:srgbClr val="FF0000"/>
                </a:solidFill>
              </a:rPr>
              <a:t>economize</a:t>
            </a:r>
            <a:r>
              <a:rPr lang="en-US" dirty="0"/>
              <a:t> on </a:t>
            </a:r>
            <a:r>
              <a:rPr lang="en-US" dirty="0">
                <a:solidFill>
                  <a:srgbClr val="FF0000"/>
                </a:solidFill>
              </a:rPr>
              <a:t>expensive</a:t>
            </a:r>
            <a:r>
              <a:rPr lang="en-US" dirty="0"/>
              <a:t> inputs</a:t>
            </a:r>
          </a:p>
          <a:p>
            <a:pPr marL="457200" indent="-457200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dominated</a:t>
            </a:r>
            <a:r>
              <a:rPr lang="en-US" dirty="0"/>
              <a:t> technology needs more of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inputs for given output</a:t>
            </a:r>
          </a:p>
          <a:p>
            <a:pPr marL="457200" indent="-457200"/>
            <a:r>
              <a:rPr lang="en-US" dirty="0"/>
              <a:t>Compared with some other technology</a:t>
            </a:r>
          </a:p>
          <a:p>
            <a:pPr marL="457200" indent="-457200"/>
            <a:r>
              <a:rPr lang="en-US" dirty="0"/>
              <a:t>Dominated technologies will be avoided regardless of input prices</a:t>
            </a:r>
          </a:p>
        </p:txBody>
      </p:sp>
    </p:spTree>
    <p:extLst>
      <p:ext uri="{BB962C8B-B14F-4D97-AF65-F5344CB8AC3E}">
        <p14:creationId xmlns:p14="http://schemas.microsoft.com/office/powerpoint/2010/main" val="17674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373BD-A26E-0944-9364-06D1F0FAB7F5}"/>
              </a:ext>
            </a:extLst>
          </p:cNvPr>
          <p:cNvGrpSpPr/>
          <p:nvPr/>
        </p:nvGrpSpPr>
        <p:grpSpPr>
          <a:xfrm>
            <a:off x="2486700" y="3004733"/>
            <a:ext cx="7050705" cy="599581"/>
            <a:chOff x="921144" y="1456346"/>
            <a:chExt cx="6252267" cy="499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2F76B1-3596-F148-AB6E-70885AC6AA2F}"/>
                </a:ext>
              </a:extLst>
            </p:cNvPr>
            <p:cNvSpPr/>
            <p:nvPr/>
          </p:nvSpPr>
          <p:spPr>
            <a:xfrm>
              <a:off x="921144" y="1456347"/>
              <a:ext cx="2084089" cy="499081"/>
            </a:xfrm>
            <a:prstGeom prst="rect">
              <a:avLst/>
            </a:prstGeom>
            <a:solidFill>
              <a:srgbClr val="F15A5B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tIns="0" bIns="0" rtlCol="0" anchor="ctr"/>
            <a:lstStyle/>
            <a:p>
              <a:pPr algn="ctr" defTabSz="912971">
                <a:defRPr/>
              </a:pPr>
              <a:r>
                <a:rPr lang="en-US" kern="0" dirty="0">
                  <a:solidFill>
                    <a:srgbClr val="FFFFFF"/>
                  </a:solidFill>
                  <a:latin typeface="Palatino Linotype" panose="02040502050505030304" pitchFamily="18" charset="0"/>
                </a:rPr>
                <a:t>Technology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E1D20E-3EC3-2B46-9DEC-2104511BE069}"/>
                </a:ext>
              </a:extLst>
            </p:cNvPr>
            <p:cNvSpPr/>
            <p:nvPr/>
          </p:nvSpPr>
          <p:spPr>
            <a:xfrm>
              <a:off x="3005233" y="1456346"/>
              <a:ext cx="2084089" cy="499081"/>
            </a:xfrm>
            <a:prstGeom prst="rect">
              <a:avLst/>
            </a:prstGeom>
            <a:solidFill>
              <a:srgbClr val="F15A5B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tIns="0" bIns="0" rtlCol="0" anchor="ctr"/>
            <a:lstStyle/>
            <a:p>
              <a:pPr algn="ctr" defTabSz="912971">
                <a:defRPr/>
              </a:pPr>
              <a:r>
                <a:rPr lang="en-US" kern="0" dirty="0">
                  <a:solidFill>
                    <a:srgbClr val="FFFFFF"/>
                  </a:solidFill>
                  <a:latin typeface="Palatino Linotype" panose="02040502050505030304" pitchFamily="18" charset="0"/>
                </a:rPr>
                <a:t>Number of Workers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86E0A6-E4C2-6640-A3D0-696576129590}"/>
                </a:ext>
              </a:extLst>
            </p:cNvPr>
            <p:cNvSpPr/>
            <p:nvPr/>
          </p:nvSpPr>
          <p:spPr>
            <a:xfrm>
              <a:off x="5089322" y="1456347"/>
              <a:ext cx="2084089" cy="499081"/>
            </a:xfrm>
            <a:prstGeom prst="rect">
              <a:avLst/>
            </a:prstGeom>
            <a:solidFill>
              <a:srgbClr val="F15A5B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tIns="0" bIns="0" rtlCol="0" anchor="ctr"/>
            <a:lstStyle/>
            <a:p>
              <a:pPr algn="ctr" defTabSz="912971">
                <a:defRPr/>
              </a:pPr>
              <a:r>
                <a:rPr lang="en-US" kern="0" dirty="0">
                  <a:solidFill>
                    <a:srgbClr val="FFFFFF"/>
                  </a:solidFill>
                  <a:latin typeface="Palatino Linotype" panose="02040502050505030304" pitchFamily="18" charset="0"/>
                </a:rPr>
                <a:t>Tons of Coal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74049A-9DC7-1243-89CA-377301D34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59737"/>
              </p:ext>
            </p:extLst>
          </p:nvPr>
        </p:nvGraphicFramePr>
        <p:xfrm>
          <a:off x="2486699" y="3604313"/>
          <a:ext cx="7050705" cy="2358440"/>
        </p:xfrm>
        <a:graphic>
          <a:graphicData uri="http://schemas.openxmlformats.org/drawingml/2006/table">
            <a:tbl>
              <a:tblPr bandRow="1"/>
              <a:tblGrid>
                <a:gridCol w="235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68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97357"/>
                  </a:ext>
                </a:extLst>
              </a:tr>
              <a:tr h="47168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887380"/>
                  </a:ext>
                </a:extLst>
              </a:tr>
              <a:tr h="47168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9693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B480B104-DA52-F54E-97E6-985AF82B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44E97C-405F-C945-BB42-252C1351AA96}"/>
              </a:ext>
            </a:extLst>
          </p:cNvPr>
          <p:cNvSpPr/>
          <p:nvPr/>
        </p:nvSpPr>
        <p:spPr>
          <a:xfrm>
            <a:off x="962583" y="1932212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Five technologies use labor and energy to produce a given amount of cloth</a:t>
            </a:r>
          </a:p>
        </p:txBody>
      </p:sp>
    </p:spTree>
    <p:extLst>
      <p:ext uri="{BB962C8B-B14F-4D97-AF65-F5344CB8AC3E}">
        <p14:creationId xmlns:p14="http://schemas.microsoft.com/office/powerpoint/2010/main" val="151824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technologies use labor and energy to produce given amount of cloth</a:t>
            </a:r>
          </a:p>
          <a:p>
            <a:r>
              <a:rPr lang="en-US" dirty="0"/>
              <a:t>Some are </a:t>
            </a:r>
            <a:r>
              <a:rPr lang="en-US" dirty="0">
                <a:solidFill>
                  <a:srgbClr val="FF0000"/>
                </a:solidFill>
              </a:rPr>
              <a:t>labor-intensive</a:t>
            </a:r>
            <a:r>
              <a:rPr lang="en-US" dirty="0"/>
              <a:t> and some </a:t>
            </a:r>
            <a:r>
              <a:rPr lang="en-US" dirty="0">
                <a:solidFill>
                  <a:srgbClr val="FF0000"/>
                </a:solidFill>
              </a:rPr>
              <a:t>resource-intensive</a:t>
            </a:r>
          </a:p>
          <a:p>
            <a:r>
              <a:rPr lang="en-US" dirty="0"/>
              <a:t>Those that use more of each input are </a:t>
            </a:r>
            <a:r>
              <a:rPr lang="en-US" dirty="0">
                <a:solidFill>
                  <a:srgbClr val="FF0000"/>
                </a:solidFill>
              </a:rPr>
              <a:t>dominated</a:t>
            </a:r>
            <a:endParaRPr lang="en-US" dirty="0"/>
          </a:p>
          <a:p>
            <a:r>
              <a:rPr lang="en-US" dirty="0"/>
              <a:t>Dominated technologies will not be used regardless of input prices</a:t>
            </a:r>
          </a:p>
          <a:p>
            <a:r>
              <a:rPr lang="en-US" dirty="0"/>
              <a:t>Which technologies are dominated?</a:t>
            </a:r>
          </a:p>
          <a:p>
            <a:r>
              <a:rPr lang="en-US" dirty="0"/>
              <a:t>Among undominated technologies, choice depends on input costs</a:t>
            </a:r>
          </a:p>
        </p:txBody>
      </p:sp>
    </p:spTree>
    <p:extLst>
      <p:ext uri="{BB962C8B-B14F-4D97-AF65-F5344CB8AC3E}">
        <p14:creationId xmlns:p14="http://schemas.microsoft.com/office/powerpoint/2010/main" val="195155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6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9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5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3254</TotalTime>
  <Words>627</Words>
  <Application>Microsoft Macintosh PowerPoint</Application>
  <PresentationFormat>Widescreen</PresentationFormat>
  <Paragraphs>104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Palatino Linotype</vt:lpstr>
      <vt:lpstr>Source Sans Pro Black</vt:lpstr>
      <vt:lpstr>Source Sans Pro Semibold</vt:lpstr>
      <vt:lpstr>Office Theme</vt:lpstr>
      <vt:lpstr>Technologies and Costs</vt:lpstr>
      <vt:lpstr>Overview</vt:lpstr>
      <vt:lpstr>Technologies</vt:lpstr>
      <vt:lpstr>Technologies</vt:lpstr>
      <vt:lpstr>Example</vt:lpstr>
      <vt:lpstr>Example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Costs of Production</vt:lpstr>
      <vt:lpstr>Costs of Production</vt:lpstr>
      <vt:lpstr>PowerPoint Presentation</vt:lpstr>
      <vt:lpstr>PowerPoint Presentation</vt:lpstr>
      <vt:lpstr>Isocost Lines</vt:lpstr>
      <vt:lpstr>PowerPoint Presentation</vt:lpstr>
      <vt:lpstr>Isocost Lines</vt:lpstr>
      <vt:lpstr>PowerPoint Presentation</vt:lpstr>
      <vt:lpstr>PowerPoint Presentation</vt:lpstr>
      <vt:lpstr>PowerPoint Presentation</vt:lpstr>
      <vt:lpstr>PowerPoint Presentation</vt:lpstr>
      <vt:lpstr>Technology Choice</vt:lpstr>
      <vt:lpstr>Technology Choice</vt:lpstr>
      <vt:lpstr>PowerPoint Presentation</vt:lpstr>
      <vt:lpstr>PowerPoint Presentation</vt:lpstr>
      <vt:lpstr>PowerPoint Presentation</vt:lpstr>
      <vt:lpstr>Changes in Input Prices</vt:lpstr>
      <vt:lpstr>PowerPoint Presentation</vt:lpstr>
      <vt:lpstr>The Industrial Revolution</vt:lpstr>
      <vt:lpstr>Back to the Hockey Sticks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66</cp:revision>
  <cp:lastPrinted>2020-02-13T08:00:22Z</cp:lastPrinted>
  <dcterms:created xsi:type="dcterms:W3CDTF">2017-10-09T10:02:31Z</dcterms:created>
  <dcterms:modified xsi:type="dcterms:W3CDTF">2023-01-25T15:45:26Z</dcterms:modified>
</cp:coreProperties>
</file>