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348" r:id="rId2"/>
    <p:sldId id="258" r:id="rId3"/>
    <p:sldId id="300" r:id="rId4"/>
    <p:sldId id="302" r:id="rId5"/>
    <p:sldId id="262" r:id="rId6"/>
    <p:sldId id="263" r:id="rId7"/>
    <p:sldId id="301" r:id="rId8"/>
    <p:sldId id="303" r:id="rId9"/>
    <p:sldId id="264" r:id="rId10"/>
    <p:sldId id="265" r:id="rId11"/>
    <p:sldId id="266" r:id="rId12"/>
    <p:sldId id="267" r:id="rId13"/>
    <p:sldId id="304" r:id="rId14"/>
    <p:sldId id="268" r:id="rId15"/>
    <p:sldId id="305" r:id="rId16"/>
    <p:sldId id="269" r:id="rId17"/>
    <p:sldId id="270" r:id="rId18"/>
    <p:sldId id="271" r:id="rId19"/>
    <p:sldId id="272" r:id="rId20"/>
    <p:sldId id="306" r:id="rId21"/>
    <p:sldId id="273" r:id="rId22"/>
    <p:sldId id="275" r:id="rId23"/>
    <p:sldId id="276" r:id="rId24"/>
    <p:sldId id="307" r:id="rId25"/>
    <p:sldId id="277" r:id="rId26"/>
    <p:sldId id="278" r:id="rId27"/>
    <p:sldId id="308" r:id="rId28"/>
    <p:sldId id="280" r:id="rId29"/>
    <p:sldId id="281" r:id="rId30"/>
    <p:sldId id="309" r:id="rId31"/>
    <p:sldId id="282" r:id="rId32"/>
    <p:sldId id="283" r:id="rId33"/>
    <p:sldId id="284" r:id="rId34"/>
    <p:sldId id="285" r:id="rId35"/>
    <p:sldId id="310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Palatino Linotype" panose="02040502050505030304" pitchFamily="18" charset="0"/>
      <p:regular r:id="rId52"/>
      <p:bold r:id="rId53"/>
      <p:italic r:id="rId54"/>
      <p:boldItalic r:id="rId55"/>
    </p:embeddedFont>
    <p:embeddedFont>
      <p:font typeface="Source Sans Pro Black" panose="020B0503030403020204" pitchFamily="34" charset="0"/>
      <p:bold r:id="rId56"/>
      <p:italic r:id="rId57"/>
      <p:boldItalic r:id="rId58"/>
    </p:embeddedFont>
    <p:embeddedFont>
      <p:font typeface="Source Sans Pro SemiBold" panose="020B0503030403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3" roundtripDataSignature="AMtx7mitdN4wluGXBElzbgbzsPuGveiA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3"/>
  </p:normalViewPr>
  <p:slideViewPr>
    <p:cSldViewPr snapToGrid="0" snapToObjects="1">
      <p:cViewPr varScale="1">
        <p:scale>
          <a:sx n="102" d="100"/>
          <a:sy n="10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07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218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8414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962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5107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382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0219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778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566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4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556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6949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0179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2435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129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6367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9319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116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1583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462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682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861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7023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0273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9366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774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300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90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2586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1817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919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3968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05881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90726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86065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0078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2930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188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9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735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35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Arial"/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Income and Substitution Effects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287669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3" descr="figure-03-12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83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4" descr="figure-03-12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98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5" descr="figure-03-12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92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 (continued)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</a:t>
            </a:r>
            <a:r>
              <a:rPr lang="en-US" dirty="0">
                <a:solidFill>
                  <a:srgbClr val="FF0000"/>
                </a:solidFill>
              </a:rPr>
              <a:t>feasible frontier </a:t>
            </a: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production function</a:t>
            </a:r>
          </a:p>
          <a:p>
            <a:pPr marL="228600" lvl="0" indent="-228600"/>
            <a:r>
              <a:rPr lang="en-US" dirty="0"/>
              <a:t>Initially 12 hours of free time consistent with 64 units of grain</a:t>
            </a:r>
          </a:p>
          <a:p>
            <a:pPr marL="228600" lvl="0" indent="-228600"/>
            <a:r>
              <a:rPr lang="en-US" dirty="0"/>
              <a:t>After </a:t>
            </a:r>
            <a:r>
              <a:rPr lang="en-US" dirty="0">
                <a:solidFill>
                  <a:srgbClr val="FF0000"/>
                </a:solidFill>
              </a:rPr>
              <a:t>rise in productivity</a:t>
            </a:r>
            <a:r>
              <a:rPr lang="en-US" dirty="0"/>
              <a:t>, 12 hours free time consistent with 74 units</a:t>
            </a:r>
          </a:p>
          <a:p>
            <a:pPr marL="228600" lvl="0" indent="-228600"/>
            <a:r>
              <a:rPr lang="en-US" dirty="0"/>
              <a:t>And 64 units can be obtained while having 16 hours free</a:t>
            </a:r>
          </a:p>
          <a:p>
            <a:pPr marL="228600" lvl="0" indent="-228600"/>
            <a:r>
              <a:rPr lang="en-US" dirty="0"/>
              <a:t>Do you maintain free time and produce more? </a:t>
            </a:r>
          </a:p>
          <a:p>
            <a:pPr marL="228600" lvl="0" indent="-228600"/>
            <a:r>
              <a:rPr lang="en-US" dirty="0"/>
              <a:t>Or maintain production and increase free time? </a:t>
            </a:r>
          </a:p>
          <a:p>
            <a:pPr marL="228600" lvl="0" indent="-228600"/>
            <a:r>
              <a:rPr lang="en-US" dirty="0"/>
              <a:t>Or some combination of the two? Or something else entirely?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53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6" descr="figure-03-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63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 (continued)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initially at point A where MRS = MRT (next slide)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Shift to point E, maintaining MRS = MRT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Result (in this case) is more grain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more free time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higher well-being (higher indifference curve)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combines </a:t>
            </a:r>
            <a:r>
              <a:rPr lang="en-US" dirty="0">
                <a:solidFill>
                  <a:srgbClr val="FF0000"/>
                </a:solidFill>
              </a:rPr>
              <a:t>income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substitution effects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Work is more rewarding so more incentive to work (substitution)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income is higher so can afford more free time (income)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Can we separate these effects conceptually?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7" descr="figure-03-14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1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8" descr="figure-03-14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12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9" descr="figure-03-14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232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0" descr="figure-03-14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57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Hours of work and economic growth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Budget constraints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model in real life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Changes in working hours over time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Differences in working hours among countries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Reading: </a:t>
            </a:r>
            <a:r>
              <a:rPr lang="en-US" i="1" dirty="0">
                <a:solidFill>
                  <a:srgbClr val="FF0000"/>
                </a:solidFill>
              </a:rPr>
              <a:t>The Economy</a:t>
            </a:r>
            <a:r>
              <a:rPr lang="en-US" i="1" dirty="0"/>
              <a:t> </a:t>
            </a:r>
            <a:r>
              <a:rPr lang="en-US" dirty="0"/>
              <a:t>Units 3.6-3.11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A Pure Income Effect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hourly wage is $15, so 16 hours work (8 hours free) yields $240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8 hours work (16 hours free) yields $120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no hours work (24 hours free) yields nothing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feasible frontier </a:t>
            </a:r>
            <a:r>
              <a:rPr lang="en-US" dirty="0"/>
              <a:t>is then a straight line (next slide)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Given preferences, choose point at highest indifference curve, MRS = MRT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Solution (given these preferences) is about 18 hours free (6 hours work)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Which yields $90 for consumption (see point </a:t>
            </a:r>
            <a:r>
              <a:rPr lang="en-US" b="1" dirty="0"/>
              <a:t>A </a:t>
            </a:r>
            <a:r>
              <a:rPr lang="en-US" dirty="0"/>
              <a:t>on slide)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90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51" descr="figure-03-15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413" y="0"/>
            <a:ext cx="106695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22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3" descr="figure-03-15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413" y="0"/>
            <a:ext cx="106695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60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54" descr="figure-03-15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206" y="0"/>
            <a:ext cx="106695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67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A Pure Income Effect (continued)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Now suppose your receive $50 payment independent of work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For example: universal basic income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happens to the feasible frontier?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does the optimal choice change?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Can afford more consumption and/or more free time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Is it possible that you choose less free time and lots more consumption?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Depends on preferences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714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5" descr="figure-03-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25" y="0"/>
            <a:ext cx="100885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235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56" descr="figure-03-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5" y="0"/>
            <a:ext cx="99869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07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Changes in Wages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Now suppose no extra cash income, but wages rise to $25 per hour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Effectively you have more income (can get more for same work)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now there is also a </a:t>
            </a:r>
            <a:r>
              <a:rPr lang="en-US" dirty="0">
                <a:solidFill>
                  <a:srgbClr val="FF0000"/>
                </a:solidFill>
              </a:rPr>
              <a:t>substitution effect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Free time has become more </a:t>
            </a:r>
            <a:r>
              <a:rPr lang="en-US" dirty="0">
                <a:solidFill>
                  <a:srgbClr val="FF0000"/>
                </a:solidFill>
              </a:rPr>
              <a:t>costly</a:t>
            </a:r>
            <a:r>
              <a:rPr lang="en-US" dirty="0"/>
              <a:t> (need to give up more in wages)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you switch to point D (next slides)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combines both income and substitution effects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Can we separate the two?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908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58" descr="figure-03-19-b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6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59" descr="figure-03-19-b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20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Rising Income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When incomes rise, consumption patterns change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is true for individuals, families, and countries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low income, food and shelter take up most of expenditure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As incomes rise, both quantity and variety of consumption increases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richer countries also have higher wages on average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Do people work more hours since </a:t>
            </a:r>
            <a:r>
              <a:rPr lang="en-US" dirty="0">
                <a:solidFill>
                  <a:srgbClr val="FF0000"/>
                </a:solidFill>
              </a:rPr>
              <a:t>opportunity cost </a:t>
            </a:r>
            <a:r>
              <a:rPr lang="en-US" dirty="0"/>
              <a:t>of free time is higher?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 do people work fewer hours since free time itself is more </a:t>
            </a:r>
            <a:r>
              <a:rPr lang="en-US" dirty="0">
                <a:solidFill>
                  <a:srgbClr val="FF0000"/>
                </a:solidFill>
              </a:rPr>
              <a:t>valuable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79805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Income and Substitution Effects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Point D lies on a higher indifference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you could get there with cash payment rather than wage change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much extra income would it take?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point C, which would be optimal under sufficient cash payment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you got just enough cash to get to higher curve without wage change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Compare free time at C with free time at A (</a:t>
            </a:r>
            <a:r>
              <a:rPr lang="en-US" dirty="0">
                <a:solidFill>
                  <a:srgbClr val="FF0000"/>
                </a:solidFill>
              </a:rPr>
              <a:t>income effect</a:t>
            </a:r>
            <a:r>
              <a:rPr lang="en-US" dirty="0"/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Compare free time at D with free time at C (</a:t>
            </a:r>
            <a:r>
              <a:rPr lang="en-US" dirty="0">
                <a:solidFill>
                  <a:srgbClr val="FF0000"/>
                </a:solidFill>
              </a:rPr>
              <a:t>substitution effect</a:t>
            </a:r>
            <a:r>
              <a:rPr lang="en-US" dirty="0"/>
              <a:t>)</a:t>
            </a:r>
          </a:p>
          <a:p>
            <a:pPr marL="228600" indent="-228600"/>
            <a:r>
              <a:rPr lang="en-US" dirty="0"/>
              <a:t>Compare free time at D with free time at A (</a:t>
            </a:r>
            <a:r>
              <a:rPr lang="en-US" dirty="0">
                <a:solidFill>
                  <a:srgbClr val="FF0000"/>
                </a:solidFill>
              </a:rPr>
              <a:t>overall effect</a:t>
            </a:r>
            <a:r>
              <a:rPr lang="en-US" dirty="0"/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840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60" descr="figure-03-19-b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141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61" descr="figure-03-19-b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651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62" descr="figure-03-19-b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660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63" descr="figure-03-19-b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954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Historical Data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History suggests over the long run, income effect dominates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Free time rises overall, though substitution effect limits extent of rise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preferences differ across countries (indifference curves cross)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unmistakable decline in </a:t>
            </a:r>
            <a:r>
              <a:rPr lang="en-US" dirty="0">
                <a:solidFill>
                  <a:srgbClr val="FF0000"/>
                </a:solidFill>
              </a:rPr>
              <a:t>lifetime working hours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Lower hours per week, earlier retirement, elimination of child labor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Much of these due to changes in </a:t>
            </a:r>
            <a:r>
              <a:rPr lang="en-US" dirty="0">
                <a:solidFill>
                  <a:srgbClr val="FF0000"/>
                </a:solidFill>
              </a:rPr>
              <a:t>laws</a:t>
            </a:r>
            <a:r>
              <a:rPr lang="en-US" dirty="0"/>
              <a:t> and the balance of </a:t>
            </a:r>
            <a:r>
              <a:rPr lang="en-US" dirty="0">
                <a:solidFill>
                  <a:srgbClr val="FF0000"/>
                </a:solidFill>
              </a:rPr>
              <a:t>power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Some due to preferences and income effects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705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64" descr="figure-03-20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367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5" descr="figure-03-20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243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66" descr="figure-03-20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693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67" descr="figure-03-20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1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Prosperity and Hours Worked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6431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68" descr="figure-03-20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564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69" descr="figure-03-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4313"/>
            <a:ext cx="12192000" cy="6429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800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70" descr="figure-03-23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938"/>
            <a:ext cx="12192000" cy="658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147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71" descr="figure-03-23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938"/>
            <a:ext cx="12192000" cy="658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698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72" descr="figure-03-23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938"/>
            <a:ext cx="12192000" cy="658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02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74" descr="figure-03-exercise-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0975"/>
            <a:ext cx="12192000" cy="6494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63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 descr="figure-03-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 descr="figure-03-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1925"/>
            <a:ext cx="12192000" cy="653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Productivity Increases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Incomes rise, in part, through greater </a:t>
            </a:r>
            <a:r>
              <a:rPr lang="en-US" dirty="0">
                <a:solidFill>
                  <a:srgbClr val="FF0000"/>
                </a:solidFill>
              </a:rPr>
              <a:t>productivity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Improvements in </a:t>
            </a:r>
            <a:r>
              <a:rPr lang="en-US" dirty="0">
                <a:solidFill>
                  <a:srgbClr val="FF0000"/>
                </a:solidFill>
              </a:rPr>
              <a:t>technology</a:t>
            </a:r>
            <a:r>
              <a:rPr lang="en-US" dirty="0"/>
              <a:t>, greater </a:t>
            </a:r>
            <a:r>
              <a:rPr lang="en-US" dirty="0">
                <a:solidFill>
                  <a:srgbClr val="FF0000"/>
                </a:solidFill>
              </a:rPr>
              <a:t>automation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means an upward shift in the </a:t>
            </a:r>
            <a:r>
              <a:rPr lang="en-US" dirty="0">
                <a:solidFill>
                  <a:srgbClr val="FF0000"/>
                </a:solidFill>
              </a:rPr>
              <a:t>production function</a:t>
            </a:r>
            <a:r>
              <a:rPr lang="en-US" dirty="0"/>
              <a:t>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Equivalently, an upward shift in the </a:t>
            </a:r>
            <a:r>
              <a:rPr lang="en-US" dirty="0">
                <a:solidFill>
                  <a:srgbClr val="FF0000"/>
                </a:solidFill>
              </a:rPr>
              <a:t>feasible frontier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Allowing a more preferred allocation to be attained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Equivalently, allowing a higher </a:t>
            </a:r>
            <a:r>
              <a:rPr lang="en-US" dirty="0">
                <a:solidFill>
                  <a:srgbClr val="FF0000"/>
                </a:solidFill>
              </a:rPr>
              <a:t>indifference curve </a:t>
            </a:r>
            <a:r>
              <a:rPr lang="en-US" dirty="0"/>
              <a:t>to be reached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74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Input is labor, output is grain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Initially 12 hours of labor produces 64 units of grain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After </a:t>
            </a:r>
            <a:r>
              <a:rPr lang="en-US" dirty="0">
                <a:solidFill>
                  <a:srgbClr val="FF0000"/>
                </a:solidFill>
              </a:rPr>
              <a:t>rise in productivity</a:t>
            </a:r>
            <a:r>
              <a:rPr lang="en-US" dirty="0"/>
              <a:t>, 12 hours produces 74 units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to get 64 units takes just 8 hours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Do you maintain hours and produce more?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 maintain production and reduce hours?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 some combination of the two? Or something else entirely?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86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2" descr="figure-03-12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86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820</Words>
  <Application>Microsoft Macintosh PowerPoint</Application>
  <PresentationFormat>Widescreen</PresentationFormat>
  <Paragraphs>149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Palatino Linotype</vt:lpstr>
      <vt:lpstr>Calibri</vt:lpstr>
      <vt:lpstr>Source Sans Pro SemiBold</vt:lpstr>
      <vt:lpstr>Source Sans Pro Black</vt:lpstr>
      <vt:lpstr>Office Theme</vt:lpstr>
      <vt:lpstr>Income and Substitution Effects</vt:lpstr>
      <vt:lpstr>Overview</vt:lpstr>
      <vt:lpstr>Rising Income</vt:lpstr>
      <vt:lpstr>Prosperity and Hours Worked</vt:lpstr>
      <vt:lpstr>PowerPoint Presentation</vt:lpstr>
      <vt:lpstr>PowerPoint Presentation</vt:lpstr>
      <vt:lpstr>Productivity Increases</vt:lpstr>
      <vt:lpstr>Example</vt:lpstr>
      <vt:lpstr>PowerPoint Presentation</vt:lpstr>
      <vt:lpstr>PowerPoint Presentation</vt:lpstr>
      <vt:lpstr>PowerPoint Presentation</vt:lpstr>
      <vt:lpstr>PowerPoint Presentation</vt:lpstr>
      <vt:lpstr>Example (continued)</vt:lpstr>
      <vt:lpstr>PowerPoint Presentation</vt:lpstr>
      <vt:lpstr>Example (continued)</vt:lpstr>
      <vt:lpstr>PowerPoint Presentation</vt:lpstr>
      <vt:lpstr>PowerPoint Presentation</vt:lpstr>
      <vt:lpstr>PowerPoint Presentation</vt:lpstr>
      <vt:lpstr>PowerPoint Presentation</vt:lpstr>
      <vt:lpstr>A Pure Income Effect</vt:lpstr>
      <vt:lpstr>PowerPoint Presentation</vt:lpstr>
      <vt:lpstr>PowerPoint Presentation</vt:lpstr>
      <vt:lpstr>PowerPoint Presentation</vt:lpstr>
      <vt:lpstr>A Pure Income Effect (continued)</vt:lpstr>
      <vt:lpstr>PowerPoint Presentation</vt:lpstr>
      <vt:lpstr>PowerPoint Presentation</vt:lpstr>
      <vt:lpstr>Changes in Wages</vt:lpstr>
      <vt:lpstr>PowerPoint Presentation</vt:lpstr>
      <vt:lpstr>PowerPoint Presentation</vt:lpstr>
      <vt:lpstr>Income and Substitution Effects</vt:lpstr>
      <vt:lpstr>PowerPoint Presentation</vt:lpstr>
      <vt:lpstr>PowerPoint Presentation</vt:lpstr>
      <vt:lpstr>PowerPoint Presentation</vt:lpstr>
      <vt:lpstr>PowerPoint Presentation</vt:lpstr>
      <vt:lpstr>Historical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16</cp:revision>
  <dcterms:created xsi:type="dcterms:W3CDTF">2017-10-09T10:02:31Z</dcterms:created>
  <dcterms:modified xsi:type="dcterms:W3CDTF">2023-02-06T22:47:58Z</dcterms:modified>
</cp:coreProperties>
</file>