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348" r:id="rId2"/>
    <p:sldId id="315" r:id="rId3"/>
    <p:sldId id="488" r:id="rId4"/>
    <p:sldId id="489" r:id="rId5"/>
    <p:sldId id="441" r:id="rId6"/>
    <p:sldId id="442" r:id="rId7"/>
    <p:sldId id="495" r:id="rId8"/>
    <p:sldId id="259" r:id="rId9"/>
    <p:sldId id="316" r:id="rId10"/>
    <p:sldId id="317" r:id="rId11"/>
    <p:sldId id="262" r:id="rId12"/>
    <p:sldId id="391" r:id="rId13"/>
    <p:sldId id="263" r:id="rId14"/>
    <p:sldId id="401" r:id="rId15"/>
    <p:sldId id="264" r:id="rId16"/>
    <p:sldId id="413" r:id="rId17"/>
    <p:sldId id="402" r:id="rId18"/>
    <p:sldId id="265" r:id="rId19"/>
    <p:sldId id="266" r:id="rId20"/>
    <p:sldId id="268" r:id="rId21"/>
    <p:sldId id="269" r:id="rId22"/>
    <p:sldId id="414" r:id="rId23"/>
    <p:sldId id="403" r:id="rId24"/>
    <p:sldId id="329" r:id="rId25"/>
    <p:sldId id="405" r:id="rId26"/>
    <p:sldId id="406" r:id="rId27"/>
    <p:sldId id="407" r:id="rId28"/>
    <p:sldId id="409" r:id="rId29"/>
    <p:sldId id="415" r:id="rId30"/>
    <p:sldId id="410" r:id="rId31"/>
    <p:sldId id="418" r:id="rId32"/>
    <p:sldId id="419" r:id="rId33"/>
    <p:sldId id="411" r:id="rId34"/>
    <p:sldId id="417" r:id="rId35"/>
    <p:sldId id="271" r:id="rId36"/>
    <p:sldId id="272" r:id="rId37"/>
    <p:sldId id="422" r:id="rId38"/>
    <p:sldId id="423" r:id="rId39"/>
    <p:sldId id="424" r:id="rId40"/>
    <p:sldId id="425" r:id="rId41"/>
    <p:sldId id="426" r:id="rId42"/>
    <p:sldId id="421" r:id="rId43"/>
    <p:sldId id="323" r:id="rId44"/>
    <p:sldId id="324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Palatino Linotype" panose="02040502050505030304" pitchFamily="18" charset="0"/>
      <p:regular r:id="rId51"/>
      <p:bold r:id="rId52"/>
      <p:italic r:id="rId53"/>
      <p:boldItalic r:id="rId54"/>
    </p:embeddedFont>
    <p:embeddedFont>
      <p:font typeface="Source Sans Pro Black" panose="020B0503030403020204" pitchFamily="34" charset="0"/>
      <p:bold r:id="rId55"/>
      <p:italic r:id="rId56"/>
      <p:boldItalic r:id="rId57"/>
    </p:embeddedFont>
    <p:embeddedFont>
      <p:font typeface="Source Sans Pro SemiBold" panose="020B0503030403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WpNg7/2fpVYYpQYhi3KIRFQF8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Tong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customschemas.google.com/relationships/presentationmetadata" Target="meta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23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22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54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0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37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8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249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843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132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3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193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305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808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916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719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343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392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101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91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53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48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11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50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74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19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3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0qjK3TWZE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0qjK3TWZE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Introduction to the Theory of Games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11,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Two farmers: Anil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endParaRPr lang="en-US" dirty="0">
              <a:solidFill>
                <a:schemeClr val="tx1"/>
              </a:solidFill>
            </a:endParaRP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Two crops: rice and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both produce the same crop, market glut, low prices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specialization</a:t>
            </a:r>
            <a:r>
              <a:rPr lang="en-US" dirty="0">
                <a:solidFill>
                  <a:schemeClr val="tx1"/>
                </a:solidFill>
              </a:rPr>
              <a:t> is better for both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Anil has </a:t>
            </a:r>
            <a:r>
              <a:rPr lang="en-US" dirty="0">
                <a:solidFill>
                  <a:srgbClr val="FF0000"/>
                </a:solidFill>
              </a:rPr>
              <a:t>absolute advantage </a:t>
            </a:r>
            <a:r>
              <a:rPr lang="en-US" dirty="0">
                <a:solidFill>
                  <a:schemeClr val="tx1"/>
                </a:solidFill>
              </a:rPr>
              <a:t>in cassava,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in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Ideal outcome: each specializes in accordance with advantage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Different outcome: each specializes in the wrong crop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Other outcomes: both produce same crop (either rice or cassava)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Choices are </a:t>
            </a:r>
            <a:r>
              <a:rPr lang="en-US" dirty="0">
                <a:solidFill>
                  <a:srgbClr val="FF0000"/>
                </a:solidFill>
              </a:rPr>
              <a:t>decentralized</a:t>
            </a:r>
            <a:r>
              <a:rPr lang="en-US" dirty="0">
                <a:solidFill>
                  <a:schemeClr val="tx1"/>
                </a:solidFill>
              </a:rPr>
              <a:t>, they don’t know what the other will choose</a:t>
            </a:r>
          </a:p>
        </p:txBody>
      </p:sp>
    </p:spTree>
    <p:extLst>
      <p:ext uri="{BB962C8B-B14F-4D97-AF65-F5344CB8AC3E}">
        <p14:creationId xmlns:p14="http://schemas.microsoft.com/office/powerpoint/2010/main" val="59828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4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050" y="0"/>
            <a:ext cx="73263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15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If Anil grows cassava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grows rice they each get 4 (ideal)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Anil grows rice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grows cassava they each get 2 (not so good)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What if they both grow the same crop?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Consider two cases, A and B</a:t>
            </a:r>
          </a:p>
          <a:p>
            <a:pPr indent="-457200"/>
            <a:r>
              <a:rPr lang="en-US" dirty="0">
                <a:solidFill>
                  <a:srgbClr val="FF0000"/>
                </a:solidFill>
              </a:rPr>
              <a:t>Case A</a:t>
            </a:r>
            <a:r>
              <a:rPr lang="en-US" dirty="0">
                <a:solidFill>
                  <a:schemeClr val="tx1"/>
                </a:solidFill>
              </a:rPr>
              <a:t>: the payoffs are 3 and 1 (the one with advantage gets 3)</a:t>
            </a:r>
          </a:p>
          <a:p>
            <a:pPr indent="-457200"/>
            <a:r>
              <a:rPr lang="en-US" dirty="0">
                <a:solidFill>
                  <a:srgbClr val="FF0000"/>
                </a:solidFill>
              </a:rPr>
              <a:t>Case B</a:t>
            </a:r>
            <a:r>
              <a:rPr lang="en-US" dirty="0">
                <a:solidFill>
                  <a:schemeClr val="tx1"/>
                </a:solidFill>
              </a:rPr>
              <a:t>: the payoffs are 1 and 0 (the one with advantage gets 1)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Game theory makes very different predictions in these two cases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They are </a:t>
            </a:r>
            <a:r>
              <a:rPr lang="en-US" dirty="0">
                <a:solidFill>
                  <a:srgbClr val="FF0000"/>
                </a:solidFill>
              </a:rPr>
              <a:t>strategically different</a:t>
            </a:r>
            <a:r>
              <a:rPr lang="en-US" dirty="0">
                <a:solidFill>
                  <a:schemeClr val="tx1"/>
                </a:solidFill>
              </a:rPr>
              <a:t>: let’s see why, staring with Case A</a:t>
            </a:r>
          </a:p>
        </p:txBody>
      </p:sp>
    </p:spTree>
    <p:extLst>
      <p:ext uri="{BB962C8B-B14F-4D97-AF65-F5344CB8AC3E}">
        <p14:creationId xmlns:p14="http://schemas.microsoft.com/office/powerpoint/2010/main" val="76949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4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288" y="0"/>
            <a:ext cx="70818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Payoffs in two-player games can be shown using a </a:t>
            </a:r>
            <a:r>
              <a:rPr lang="en-US" dirty="0">
                <a:solidFill>
                  <a:srgbClr val="FF0000"/>
                </a:solidFill>
              </a:rPr>
              <a:t>matrix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One player chooses (the </a:t>
            </a:r>
            <a:r>
              <a:rPr lang="en-US" dirty="0">
                <a:solidFill>
                  <a:srgbClr val="FF0000"/>
                </a:solidFill>
              </a:rPr>
              <a:t>row player</a:t>
            </a:r>
            <a:r>
              <a:rPr lang="en-US" dirty="0">
                <a:solidFill>
                  <a:schemeClr val="tx1"/>
                </a:solidFill>
              </a:rPr>
              <a:t>) chooses a row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other player (</a:t>
            </a:r>
            <a:r>
              <a:rPr lang="en-US" dirty="0">
                <a:solidFill>
                  <a:srgbClr val="FF0000"/>
                </a:solidFill>
              </a:rPr>
              <a:t>column player</a:t>
            </a:r>
            <a:r>
              <a:rPr lang="en-US" dirty="0">
                <a:solidFill>
                  <a:schemeClr val="tx1"/>
                </a:solidFill>
              </a:rPr>
              <a:t>) chooses a column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These choices pin down a cell in the matrix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And determine the payoffs to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chemeClr val="tx1"/>
                </a:solidFill>
              </a:rPr>
              <a:t> players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Suppose Anil is the row player,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is the column player</a:t>
            </a:r>
          </a:p>
        </p:txBody>
      </p:sp>
    </p:spTree>
    <p:extLst>
      <p:ext uri="{BB962C8B-B14F-4D97-AF65-F5344CB8AC3E}">
        <p14:creationId xmlns:p14="http://schemas.microsoft.com/office/powerpoint/2010/main" val="13616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4-02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54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Best Responses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019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For each strategy chosen by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, Anil has a </a:t>
            </a:r>
            <a:r>
              <a:rPr lang="en-US" dirty="0">
                <a:solidFill>
                  <a:srgbClr val="FF0000"/>
                </a:solidFill>
              </a:rPr>
              <a:t>best response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if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chooses rice, Anil’s best response is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Similarly, for each strategy chosen by Anil,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has a best response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Let’s identify all best responses (Anil with bullet,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with open circle)</a:t>
            </a:r>
          </a:p>
        </p:txBody>
      </p:sp>
    </p:spTree>
    <p:extLst>
      <p:ext uri="{BB962C8B-B14F-4D97-AF65-F5344CB8AC3E}">
        <p14:creationId xmlns:p14="http://schemas.microsoft.com/office/powerpoint/2010/main" val="44725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4-02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34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4-02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52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Modeling strategic interactions as games</a:t>
            </a:r>
          </a:p>
          <a:p>
            <a:pPr marL="457200" indent="-457200"/>
            <a:r>
              <a:rPr lang="en-US" dirty="0"/>
              <a:t>Strategies and payoffs</a:t>
            </a:r>
          </a:p>
          <a:p>
            <a:pPr marL="457200" indent="-457200"/>
            <a:r>
              <a:rPr lang="en-US" dirty="0"/>
              <a:t>Dominant strategies</a:t>
            </a:r>
          </a:p>
          <a:p>
            <a:pPr marL="457200" indent="-457200"/>
            <a:r>
              <a:rPr lang="en-US" dirty="0"/>
              <a:t>Best responses</a:t>
            </a:r>
          </a:p>
          <a:p>
            <a:pPr marL="457200" indent="-457200"/>
            <a:r>
              <a:rPr lang="en-US" dirty="0"/>
              <a:t>Nash equilibrium</a:t>
            </a:r>
          </a:p>
          <a:p>
            <a:pPr indent="-457200"/>
            <a:r>
              <a:rPr lang="en-US" dirty="0"/>
              <a:t>Pareto-Efficiency</a:t>
            </a:r>
          </a:p>
          <a:p>
            <a:pPr indent="-457200"/>
            <a:r>
              <a:rPr lang="en-US" dirty="0"/>
              <a:t>Coordination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 4 Introduction, 4.1 to 4.3</a:t>
            </a:r>
          </a:p>
        </p:txBody>
      </p:sp>
    </p:spTree>
    <p:extLst>
      <p:ext uri="{BB962C8B-B14F-4D97-AF65-F5344CB8AC3E}">
        <p14:creationId xmlns:p14="http://schemas.microsoft.com/office/powerpoint/2010/main" val="17220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4-02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58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4-02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51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Dominant Strategies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35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Case A, each player’s best response is always the same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Anil’s best response is always cassava, </a:t>
            </a:r>
            <a:r>
              <a:rPr lang="en-US" dirty="0" err="1">
                <a:solidFill>
                  <a:schemeClr val="tx1"/>
                </a:solidFill>
              </a:rPr>
              <a:t>Bala’s</a:t>
            </a:r>
            <a:r>
              <a:rPr lang="en-US" dirty="0">
                <a:solidFill>
                  <a:schemeClr val="tx1"/>
                </a:solidFill>
              </a:rPr>
              <a:t> best response is always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this case we say that both players have a (strictly) </a:t>
            </a:r>
            <a:r>
              <a:rPr lang="en-US" dirty="0">
                <a:solidFill>
                  <a:srgbClr val="FF0000"/>
                </a:solidFill>
              </a:rPr>
              <a:t>dominant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 dominant strategy is a best response to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>
                <a:solidFill>
                  <a:schemeClr val="tx1"/>
                </a:solidFill>
              </a:rPr>
              <a:t> opponent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both players choose dominant strategies we have an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This is called a </a:t>
            </a:r>
            <a:r>
              <a:rPr lang="en-US" dirty="0">
                <a:solidFill>
                  <a:srgbClr val="FF0000"/>
                </a:solidFill>
              </a:rPr>
              <a:t>dominant strategy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There can be at most one dominant strategy equilibrium in a game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in Case A, game theory predicts the ideal outcome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What about Case B?</a:t>
            </a:r>
          </a:p>
        </p:txBody>
      </p:sp>
    </p:spTree>
    <p:extLst>
      <p:ext uri="{BB962C8B-B14F-4D97-AF65-F5344CB8AC3E}">
        <p14:creationId xmlns:p14="http://schemas.microsoft.com/office/powerpoint/2010/main" val="240479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5" descr="figure-04-mcq-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6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66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Nash Equilibrium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9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Half-the-Average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/>
            <a:r>
              <a:rPr lang="en-US" dirty="0">
                <a:solidFill>
                  <a:schemeClr val="tx1"/>
                </a:solidFill>
              </a:rPr>
              <a:t>Set of players: all students in this room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Players each can choose a number between 0 and 100 (inclusive)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Could choose 0, or 100, or anything in between, including decimals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Winner is player (or players) whose number is closest to </a:t>
            </a:r>
            <a:r>
              <a:rPr lang="en-US" dirty="0">
                <a:solidFill>
                  <a:srgbClr val="FF0000"/>
                </a:solidFill>
              </a:rPr>
              <a:t>half-the-average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Prize $100 is received by winner (or shared by winners)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All others get nothing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Set of </a:t>
            </a:r>
            <a:r>
              <a:rPr lang="en-US" dirty="0">
                <a:solidFill>
                  <a:srgbClr val="FF0000"/>
                </a:solidFill>
              </a:rPr>
              <a:t>strategies</a:t>
            </a:r>
            <a:r>
              <a:rPr lang="en-US" dirty="0">
                <a:solidFill>
                  <a:schemeClr val="tx1"/>
                </a:solidFill>
              </a:rPr>
              <a:t> here is the same for each player (and very large)</a:t>
            </a:r>
          </a:p>
          <a:p>
            <a:pPr lvl="0" indent="-457200"/>
            <a:r>
              <a:rPr lang="en-US" dirty="0">
                <a:solidFill>
                  <a:srgbClr val="FF0000"/>
                </a:solidFill>
              </a:rPr>
              <a:t>Payoffs</a:t>
            </a:r>
            <a:r>
              <a:rPr lang="en-US" dirty="0">
                <a:solidFill>
                  <a:schemeClr val="tx1"/>
                </a:solidFill>
              </a:rPr>
              <a:t> to any player depend on choices by all others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What would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2388151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Case B, neither player has a dominant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For each player, cassava is a best response to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And rice is a best response to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what does game theory predict?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Consider a </a:t>
            </a:r>
            <a:r>
              <a:rPr lang="en-US" dirty="0">
                <a:solidFill>
                  <a:srgbClr val="FF0000"/>
                </a:solidFill>
              </a:rPr>
              <a:t>profile of strategies</a:t>
            </a:r>
            <a:r>
              <a:rPr lang="en-US" dirty="0">
                <a:solidFill>
                  <a:schemeClr val="tx1"/>
                </a:solidFill>
              </a:rPr>
              <a:t>, one for each player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(Cassava, Rice) is a strategy profile, as is (Rice, Rice)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Profile is a </a:t>
            </a:r>
            <a:r>
              <a:rPr lang="en-US" dirty="0">
                <a:solidFill>
                  <a:srgbClr val="FF0000"/>
                </a:solidFill>
              </a:rPr>
              <a:t>Nash equilibrium </a:t>
            </a:r>
            <a:r>
              <a:rPr lang="en-US" dirty="0">
                <a:solidFill>
                  <a:schemeClr val="tx1"/>
                </a:solidFill>
              </a:rPr>
              <a:t>if each strategy is best response to the other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No player has incentive to </a:t>
            </a:r>
            <a:r>
              <a:rPr lang="en-US" dirty="0">
                <a:solidFill>
                  <a:srgbClr val="FF0000"/>
                </a:solidFill>
              </a:rPr>
              <a:t>deviate unilaterally </a:t>
            </a:r>
            <a:r>
              <a:rPr lang="en-US" dirty="0">
                <a:solidFill>
                  <a:schemeClr val="tx1"/>
                </a:solidFill>
              </a:rPr>
              <a:t>from a Nash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How many Nash equilibria are there in Case B?</a:t>
            </a:r>
          </a:p>
        </p:txBody>
      </p:sp>
    </p:spTree>
    <p:extLst>
      <p:ext uri="{BB962C8B-B14F-4D97-AF65-F5344CB8AC3E}">
        <p14:creationId xmlns:p14="http://schemas.microsoft.com/office/powerpoint/2010/main" val="34343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Pareto-Efficiency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714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both cases, the strategy profile (cassava, rice) is best for both players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Each specializes where they have advantage, each gets payoff 4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No other profile leaves them both better off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 profile is </a:t>
            </a:r>
            <a:r>
              <a:rPr lang="en-US" dirty="0">
                <a:solidFill>
                  <a:schemeClr val="accent1"/>
                </a:solidFill>
              </a:rPr>
              <a:t>Pareto-inefficient </a:t>
            </a:r>
            <a:r>
              <a:rPr lang="en-US" dirty="0">
                <a:solidFill>
                  <a:schemeClr val="tx1"/>
                </a:solidFill>
              </a:rPr>
              <a:t>if there’s an alternative that all prefer, or that some prefer and others like just as much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there’s no such alternative, then the profile is </a:t>
            </a:r>
            <a:r>
              <a:rPr lang="en-US" dirty="0">
                <a:solidFill>
                  <a:srgbClr val="FF0000"/>
                </a:solidFill>
              </a:rPr>
              <a:t>Pareto efficient</a:t>
            </a:r>
            <a:endParaRPr lang="en-US" dirty="0">
              <a:solidFill>
                <a:schemeClr val="tx1"/>
              </a:solidFill>
            </a:endParaRP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profile (cassava, rise) in this example is Pareto-efficient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Case A, this also happens to be the unique Nash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Case B, there’s also a second equilibrium that’s inefficient</a:t>
            </a:r>
            <a:endParaRPr lang="en-US" dirty="0">
              <a:solidFill>
                <a:srgbClr val="FF0000"/>
              </a:solidFill>
            </a:endParaRP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14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We have seen that a Pareto-inefficient equilibrium can exist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But in Case B, the Pareto-efficient profile is also an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Can it be that case that a unique equilibrium is inefficient?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Can a dominant strategy equilibrium be inefficient?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following example shows that the answer to both questions is yes</a:t>
            </a: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72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4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563" y="0"/>
            <a:ext cx="7254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84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4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75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5-01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5-01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622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5-01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3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British game show (many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videos</a:t>
            </a:r>
            <a:r>
              <a:rPr lang="en-US" dirty="0">
                <a:solidFill>
                  <a:schemeClr val="tx1"/>
                </a:solidFill>
              </a:rPr>
              <a:t> online)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Initial stages result in a </a:t>
            </a:r>
            <a:r>
              <a:rPr lang="en-US" dirty="0">
                <a:solidFill>
                  <a:srgbClr val="FF0000"/>
                </a:solidFill>
              </a:rPr>
              <a:t>jackpot</a:t>
            </a:r>
            <a:r>
              <a:rPr lang="en-US" dirty="0">
                <a:solidFill>
                  <a:schemeClr val="tx1"/>
                </a:solidFill>
              </a:rPr>
              <a:t> to be split between two contestants</a:t>
            </a:r>
          </a:p>
          <a:p>
            <a:pPr indent="-457200"/>
            <a:r>
              <a:rPr lang="en-US" dirty="0"/>
              <a:t>Each is given two balls, one marked </a:t>
            </a:r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and the other marked </a:t>
            </a:r>
            <a:r>
              <a:rPr lang="en-US" dirty="0">
                <a:solidFill>
                  <a:srgbClr val="FF0000"/>
                </a:solidFill>
              </a:rPr>
              <a:t>steal</a:t>
            </a:r>
          </a:p>
          <a:p>
            <a:pPr indent="-457200"/>
            <a:r>
              <a:rPr lang="en-US" dirty="0"/>
              <a:t>Each secretly chooses one of the two and discards the other</a:t>
            </a:r>
          </a:p>
          <a:p>
            <a:pPr indent="-457200"/>
            <a:r>
              <a:rPr lang="en-US" dirty="0"/>
              <a:t>If both choose split, they each receive half the jackpot</a:t>
            </a:r>
          </a:p>
          <a:p>
            <a:pPr indent="-457200"/>
            <a:r>
              <a:rPr lang="en-US" dirty="0"/>
              <a:t>If both choose steal, they each receive nothing</a:t>
            </a:r>
          </a:p>
          <a:p>
            <a:pPr indent="-457200"/>
            <a:r>
              <a:rPr lang="en-US" dirty="0"/>
              <a:t>If one chooses steal and the other split, former gets entire jackpot</a:t>
            </a:r>
            <a:endParaRPr lang="en-US" dirty="0">
              <a:solidFill>
                <a:schemeClr val="tx1"/>
              </a:solidFill>
            </a:endParaRP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Choices are </a:t>
            </a:r>
            <a:r>
              <a:rPr lang="en-US" dirty="0">
                <a:solidFill>
                  <a:srgbClr val="FF0000"/>
                </a:solidFill>
              </a:rPr>
              <a:t>decentralized</a:t>
            </a:r>
            <a:r>
              <a:rPr lang="en-US" dirty="0">
                <a:solidFill>
                  <a:schemeClr val="tx1"/>
                </a:solidFill>
              </a:rPr>
              <a:t>, one doesn’t know what the other will choose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Link between strategy and payoff profiles represented by </a:t>
            </a:r>
            <a:r>
              <a:rPr lang="en-US" dirty="0">
                <a:solidFill>
                  <a:srgbClr val="FF0000"/>
                </a:solidFill>
              </a:rPr>
              <a:t>payoff matrix</a:t>
            </a:r>
          </a:p>
        </p:txBody>
      </p:sp>
    </p:spTree>
    <p:extLst>
      <p:ext uri="{BB962C8B-B14F-4D97-AF65-F5344CB8AC3E}">
        <p14:creationId xmlns:p14="http://schemas.microsoft.com/office/powerpoint/2010/main" val="4119167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5-01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08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5-01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Some situations require players to choose compatible actions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Driving on the left or right of the street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Using the same matching platform (job search, dating, etc.)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Using the same programming language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Such </a:t>
            </a:r>
            <a:r>
              <a:rPr lang="en-US" dirty="0">
                <a:solidFill>
                  <a:srgbClr val="FF0000"/>
                </a:solidFill>
              </a:rPr>
              <a:t>coordination games </a:t>
            </a:r>
            <a:r>
              <a:rPr lang="en-US" dirty="0">
                <a:solidFill>
                  <a:schemeClr val="tx1"/>
                </a:solidFill>
              </a:rPr>
              <a:t>have multiple Nash equilibria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Even if all are efficient, players may prefer different equilibria</a:t>
            </a: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8" descr="figure-04-1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863" y="0"/>
            <a:ext cx="7278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25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9" descr="figure-04-1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66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45EE57-7F9E-9E44-827F-D62D7DEF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4186"/>
              </p:ext>
            </p:extLst>
          </p:nvPr>
        </p:nvGraphicFramePr>
        <p:xfrm>
          <a:off x="956931" y="1063256"/>
          <a:ext cx="10462436" cy="419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57">
                  <a:extLst>
                    <a:ext uri="{9D8B030D-6E8A-4147-A177-3AD203B41FA5}">
                      <a16:colId xmlns:a16="http://schemas.microsoft.com/office/drawing/2014/main" val="1639606735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971690240"/>
                    </a:ext>
                  </a:extLst>
                </a:gridCol>
                <a:gridCol w="3274828">
                  <a:extLst>
                    <a:ext uri="{9D8B030D-6E8A-4147-A177-3AD203B41FA5}">
                      <a16:colId xmlns:a16="http://schemas.microsoft.com/office/drawing/2014/main" val="3418311058"/>
                    </a:ext>
                  </a:extLst>
                </a:gridCol>
                <a:gridCol w="3381153">
                  <a:extLst>
                    <a:ext uri="{9D8B030D-6E8A-4147-A177-3AD203B41FA5}">
                      <a16:colId xmlns:a16="http://schemas.microsoft.com/office/drawing/2014/main" val="3911662170"/>
                    </a:ext>
                  </a:extLst>
                </a:gridCol>
              </a:tblGrid>
              <a:tr h="1049965"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Carla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24123"/>
                  </a:ext>
                </a:extLst>
              </a:tr>
              <a:tr h="1049965">
                <a:tc>
                  <a:txBody>
                    <a:bodyPr/>
                    <a:lstStyle/>
                    <a:p>
                      <a:endParaRPr lang="en-US" sz="20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Steal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721400"/>
                  </a:ext>
                </a:extLst>
              </a:tr>
              <a:tr h="104996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alatino Linotype" panose="02040502050505030304" pitchFamily="18" charset="0"/>
                        </a:rPr>
                        <a:t>Rita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Each gets 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Rita gets 0, Carla 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058737"/>
                  </a:ext>
                </a:extLst>
              </a:tr>
              <a:tr h="1049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Steal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Rita gets 20,000, Carla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Each gets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9630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D46A1D-FECF-0A4F-AEBE-1E1409CC6083}"/>
              </a:ext>
            </a:extLst>
          </p:cNvPr>
          <p:cNvSpPr/>
          <p:nvPr/>
        </p:nvSpPr>
        <p:spPr>
          <a:xfrm>
            <a:off x="5300330" y="5685908"/>
            <a:ext cx="2078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457200"/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Jackpot is 20,000</a:t>
            </a:r>
          </a:p>
        </p:txBody>
      </p:sp>
    </p:spTree>
    <p:extLst>
      <p:ext uri="{BB962C8B-B14F-4D97-AF65-F5344CB8AC3E}">
        <p14:creationId xmlns:p14="http://schemas.microsoft.com/office/powerpoint/2010/main" val="19358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45EE57-7F9E-9E44-827F-D62D7DEF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44895"/>
              </p:ext>
            </p:extLst>
          </p:nvPr>
        </p:nvGraphicFramePr>
        <p:xfrm>
          <a:off x="956931" y="1063256"/>
          <a:ext cx="10462436" cy="419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57">
                  <a:extLst>
                    <a:ext uri="{9D8B030D-6E8A-4147-A177-3AD203B41FA5}">
                      <a16:colId xmlns:a16="http://schemas.microsoft.com/office/drawing/2014/main" val="1639606735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971690240"/>
                    </a:ext>
                  </a:extLst>
                </a:gridCol>
                <a:gridCol w="3274828">
                  <a:extLst>
                    <a:ext uri="{9D8B030D-6E8A-4147-A177-3AD203B41FA5}">
                      <a16:colId xmlns:a16="http://schemas.microsoft.com/office/drawing/2014/main" val="3418311058"/>
                    </a:ext>
                  </a:extLst>
                </a:gridCol>
                <a:gridCol w="3381153">
                  <a:extLst>
                    <a:ext uri="{9D8B030D-6E8A-4147-A177-3AD203B41FA5}">
                      <a16:colId xmlns:a16="http://schemas.microsoft.com/office/drawing/2014/main" val="3911662170"/>
                    </a:ext>
                  </a:extLst>
                </a:gridCol>
              </a:tblGrid>
              <a:tr h="1049965"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Carla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24123"/>
                  </a:ext>
                </a:extLst>
              </a:tr>
              <a:tr h="1049965">
                <a:tc>
                  <a:txBody>
                    <a:bodyPr/>
                    <a:lstStyle/>
                    <a:p>
                      <a:endParaRPr lang="en-US" sz="20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Steal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721400"/>
                  </a:ext>
                </a:extLst>
              </a:tr>
              <a:tr h="104996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alatino Linotype" panose="02040502050505030304" pitchFamily="18" charset="0"/>
                        </a:rPr>
                        <a:t>Rita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(10,000, 10,000)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(0, 20,000)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058737"/>
                  </a:ext>
                </a:extLst>
              </a:tr>
              <a:tr h="1049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Palatino Linotype" panose="02040502050505030304" pitchFamily="18" charset="0"/>
                        </a:rPr>
                        <a:t>Steal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(20,000, 0)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latino Linotype" panose="02040502050505030304" pitchFamily="18" charset="0"/>
                        </a:rPr>
                        <a:t>(0, 0)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9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2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00129A2-A3D1-04DA-22E1-742F1937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403"/>
            <a:ext cx="12192000" cy="67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sz="4800" dirty="0"/>
              <a:t>Modeling Strategic Interactions</a:t>
            </a:r>
            <a:endParaRPr sz="4800"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Strategic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/>
              <a:t>Some decisions require us to reason about the reasoning of others</a:t>
            </a:r>
          </a:p>
          <a:p>
            <a:pPr indent="-457200"/>
            <a:r>
              <a:rPr lang="en-US" dirty="0"/>
              <a:t>Whether an action is a good or bad idea may depend on actions of others</a:t>
            </a:r>
          </a:p>
          <a:p>
            <a:pPr indent="-457200"/>
            <a:r>
              <a:rPr lang="en-US" dirty="0"/>
              <a:t>Interactions of this kind are </a:t>
            </a:r>
            <a:r>
              <a:rPr lang="en-US" dirty="0">
                <a:solidFill>
                  <a:srgbClr val="FF0000"/>
                </a:solidFill>
              </a:rPr>
              <a:t>strategic</a:t>
            </a:r>
            <a:endParaRPr lang="en-US" dirty="0"/>
          </a:p>
          <a:p>
            <a:pPr indent="-457200"/>
            <a:r>
              <a:rPr lang="en-US" dirty="0"/>
              <a:t>Game theory is a language for analyzing such situations</a:t>
            </a:r>
          </a:p>
          <a:p>
            <a:pPr indent="-457200"/>
            <a:r>
              <a:rPr lang="en-US" dirty="0"/>
              <a:t>Example: consider earlier case of study time and grades</a:t>
            </a:r>
          </a:p>
          <a:p>
            <a:pPr indent="-457200"/>
            <a:r>
              <a:rPr lang="en-US" dirty="0"/>
              <a:t>If grades are curved, your grade depends on study times of others</a:t>
            </a:r>
          </a:p>
          <a:p>
            <a:pPr indent="-457200"/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spectrum auction </a:t>
            </a:r>
            <a:r>
              <a:rPr lang="en-US" dirty="0"/>
              <a:t>(companies bid for rights to transmit signals)</a:t>
            </a:r>
          </a:p>
          <a:p>
            <a:pPr indent="-457200"/>
            <a:r>
              <a:rPr lang="en-US" dirty="0"/>
              <a:t>Key components of a game: </a:t>
            </a:r>
            <a:r>
              <a:rPr lang="en-US" dirty="0">
                <a:solidFill>
                  <a:srgbClr val="FF0000"/>
                </a:solidFill>
              </a:rPr>
              <a:t>players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strategies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payoffs</a:t>
            </a:r>
          </a:p>
        </p:txBody>
      </p:sp>
    </p:spTree>
    <p:extLst>
      <p:ext uri="{BB962C8B-B14F-4D97-AF65-F5344CB8AC3E}">
        <p14:creationId xmlns:p14="http://schemas.microsoft.com/office/powerpoint/2010/main" val="3485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1132</Words>
  <Application>Microsoft Macintosh PowerPoint</Application>
  <PresentationFormat>Widescreen</PresentationFormat>
  <Paragraphs>148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Palatino Linotype</vt:lpstr>
      <vt:lpstr>Calibri</vt:lpstr>
      <vt:lpstr>Source Sans Pro Black</vt:lpstr>
      <vt:lpstr>Arial</vt:lpstr>
      <vt:lpstr>Source Sans Pro SemiBold</vt:lpstr>
      <vt:lpstr>Office Theme</vt:lpstr>
      <vt:lpstr>Introduction to the Theory of Games</vt:lpstr>
      <vt:lpstr>Overview</vt:lpstr>
      <vt:lpstr>Half-the-Average</vt:lpstr>
      <vt:lpstr>Golden Balls</vt:lpstr>
      <vt:lpstr>PowerPoint Presentation</vt:lpstr>
      <vt:lpstr>PowerPoint Presentation</vt:lpstr>
      <vt:lpstr>PowerPoint Presentation</vt:lpstr>
      <vt:lpstr>Modeling Strategic Interactions</vt:lpstr>
      <vt:lpstr>Modeling Strategic Interactions</vt:lpstr>
      <vt:lpstr>Example</vt:lpstr>
      <vt:lpstr>PowerPoint Presentation</vt:lpstr>
      <vt:lpstr>Payoffs</vt:lpstr>
      <vt:lpstr>PowerPoint Presentation</vt:lpstr>
      <vt:lpstr>Payoff Matrices</vt:lpstr>
      <vt:lpstr>PowerPoint Presentation</vt:lpstr>
      <vt:lpstr>Best Responses</vt:lpstr>
      <vt:lpstr>Best Responses</vt:lpstr>
      <vt:lpstr>PowerPoint Presentation</vt:lpstr>
      <vt:lpstr>PowerPoint Presentation</vt:lpstr>
      <vt:lpstr>PowerPoint Presentation</vt:lpstr>
      <vt:lpstr>PowerPoint Presentation</vt:lpstr>
      <vt:lpstr>Dominant Strategies</vt:lpstr>
      <vt:lpstr>Dominant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Nash Equilibrium</vt:lpstr>
      <vt:lpstr>Nash Equilibrium</vt:lpstr>
      <vt:lpstr>PowerPoint Presentation</vt:lpstr>
      <vt:lpstr>Pareto-Efficiency</vt:lpstr>
      <vt:lpstr>Pareto Efficiency</vt:lpstr>
      <vt:lpstr>Equilibrium and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29</cp:revision>
  <dcterms:created xsi:type="dcterms:W3CDTF">2017-10-09T10:02:31Z</dcterms:created>
  <dcterms:modified xsi:type="dcterms:W3CDTF">2023-02-13T23:26:47Z</dcterms:modified>
</cp:coreProperties>
</file>