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348" r:id="rId2"/>
    <p:sldId id="258" r:id="rId3"/>
    <p:sldId id="259" r:id="rId4"/>
    <p:sldId id="260" r:id="rId5"/>
    <p:sldId id="310" r:id="rId6"/>
    <p:sldId id="299" r:id="rId7"/>
    <p:sldId id="267" r:id="rId8"/>
    <p:sldId id="300" r:id="rId9"/>
    <p:sldId id="268" r:id="rId10"/>
    <p:sldId id="269" r:id="rId11"/>
    <p:sldId id="301" r:id="rId12"/>
    <p:sldId id="302" r:id="rId13"/>
    <p:sldId id="270" r:id="rId14"/>
    <p:sldId id="271" r:id="rId15"/>
    <p:sldId id="272" r:id="rId16"/>
    <p:sldId id="273" r:id="rId17"/>
    <p:sldId id="274" r:id="rId18"/>
    <p:sldId id="305" r:id="rId19"/>
    <p:sldId id="286" r:id="rId20"/>
    <p:sldId id="287" r:id="rId21"/>
    <p:sldId id="311" r:id="rId22"/>
    <p:sldId id="308" r:id="rId23"/>
    <p:sldId id="312" r:id="rId24"/>
    <p:sldId id="309" r:id="rId25"/>
    <p:sldId id="313" r:id="rId26"/>
    <p:sldId id="306" r:id="rId27"/>
    <p:sldId id="307" r:id="rId28"/>
    <p:sldId id="349" r:id="rId29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Palatino Linotype" panose="02040502050505030304" pitchFamily="18" charset="0"/>
      <p:regular r:id="rId35"/>
      <p:bold r:id="rId36"/>
      <p:italic r:id="rId37"/>
      <p:boldItalic r:id="rId38"/>
    </p:embeddedFont>
    <p:embeddedFont>
      <p:font typeface="Source Sans Pro Black" panose="020B0503030403020204" pitchFamily="34" charset="0"/>
      <p:bold r:id="rId39"/>
      <p:italic r:id="rId40"/>
      <p:boldItalic r:id="rId41"/>
    </p:embeddedFont>
    <p:embeddedFont>
      <p:font typeface="Source Sans Pro SemiBold" panose="020B050303040302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68" roundtripDataSignature="AMtx7mgi0wRAcn8Q4VzAc2utK3F92ciz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3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68" Type="http://customschemas.google.com/relationships/presentationmetadata" Target="meta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246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3130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4546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5079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2083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1566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0007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83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6643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385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127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11721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85157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47870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8882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82022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4436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451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4266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4556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7559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193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807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  <a:defRPr sz="6000" b="0" i="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/>
        </p:nvSpPr>
        <p:spPr>
          <a:xfrm rot="10800000" flipH="1">
            <a:off x="838201" y="979487"/>
            <a:ext cx="3933824" cy="4881563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0" i="0">
                <a:solidFill>
                  <a:schemeClr val="dk1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b="0" i="0">
                <a:solidFill>
                  <a:schemeClr val="dk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0" i="0">
                <a:solidFill>
                  <a:schemeClr val="dk1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 i="0">
                <a:solidFill>
                  <a:schemeClr val="dk1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 i="0">
                <a:solidFill>
                  <a:schemeClr val="dk1"/>
                </a:solidFill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72" name="Google Shape;72;p18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8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8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0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1" name="Google Shape;21;p10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0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  <a:defRPr sz="6000" b="0" i="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2000"/>
              <a:buNone/>
              <a:defRPr sz="2000">
                <a:solidFill>
                  <a:srgbClr val="9191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800"/>
              <a:buNone/>
              <a:defRPr sz="1800">
                <a:solidFill>
                  <a:srgbClr val="9191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9pPr>
          </a:lstStyle>
          <a:p>
            <a:endParaRPr/>
          </a:p>
        </p:txBody>
      </p:sp>
      <p:cxnSp>
        <p:nvCxnSpPr>
          <p:cNvPr id="26" name="Google Shape;26;p11"/>
          <p:cNvCxnSpPr>
            <a:stCxn id="25" idx="1"/>
            <a:endCxn id="25" idx="3"/>
          </p:cNvCxnSpPr>
          <p:nvPr/>
        </p:nvCxnSpPr>
        <p:spPr>
          <a:xfrm>
            <a:off x="831850" y="5339556"/>
            <a:ext cx="10515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" name="Google Shape;29;p12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2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3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3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3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am">
  <p:cSld name="Team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838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2"/>
          </p:nvPr>
        </p:nvSpPr>
        <p:spPr>
          <a:xfrm>
            <a:off x="4394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3"/>
          </p:nvPr>
        </p:nvSpPr>
        <p:spPr>
          <a:xfrm>
            <a:off x="7950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4"/>
          </p:nvPr>
        </p:nvSpPr>
        <p:spPr>
          <a:xfrm>
            <a:off x="4394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5"/>
          </p:nvPr>
        </p:nvSpPr>
        <p:spPr>
          <a:xfrm>
            <a:off x="7950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6"/>
          </p:nvPr>
        </p:nvSpPr>
        <p:spPr>
          <a:xfrm>
            <a:off x="838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14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4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1" name="Google Shape;51;p15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5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0" name="Google Shape;60;p16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6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6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838200" y="18096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/>
          <p:nvPr/>
        </p:nvSpPr>
        <p:spPr>
          <a:xfrm>
            <a:off x="652669" y="686227"/>
            <a:ext cx="147099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 b="1" i="0" u="none" strike="noStrike" cap="none">
                <a:solidFill>
                  <a:schemeClr val="accen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“</a:t>
            </a:r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838200" y="3135313"/>
            <a:ext cx="10515600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726E"/>
              </a:buClr>
              <a:buSzPts val="4400"/>
              <a:buFont typeface="Palatino Linotype"/>
              <a:buNone/>
              <a:defRPr sz="4400" b="0" i="0" u="none" strike="noStrike" cap="none">
                <a:solidFill>
                  <a:srgbClr val="F6726E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release/tables?rid=50&amp;eid=5943#snid=5930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13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4000" dirty="0"/>
              <a:t>Production and Distribution</a:t>
            </a:r>
          </a:p>
        </p:txBody>
      </p:sp>
      <p:sp>
        <p:nvSpPr>
          <p:cNvPr id="84" name="Google Shape;84;p2"/>
          <p:cNvSpPr txBox="1"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13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Rajiv Sethi and the CORE Team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6C182-CD8D-AB47-AB7F-48175560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84" y="4371979"/>
            <a:ext cx="2428831" cy="8500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9" descr="figure-05-02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175"/>
            <a:ext cx="12192000" cy="659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8557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 dirty="0"/>
              <a:t>Production and Distribution</a:t>
            </a: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3971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Labor Contracts and Distribution</a:t>
            </a:r>
            <a:endParaRPr dirty="0"/>
          </a:p>
        </p:txBody>
      </p:sp>
      <p:sp>
        <p:nvSpPr>
          <p:cNvPr id="102" name="Google Shape;10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Now suppose Bruno owns the land, Angela produces output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Total output divided between Angela and Bruno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Extreme case: Bruno sets wages and hours, Angela accepts or rejects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Similar to ultimatum bargaining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What are feasible offers? 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9672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0" descr="figure-05-03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7000"/>
            <a:ext cx="12192000" cy="6602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488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1" descr="figure-05-03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7000"/>
            <a:ext cx="12192000" cy="6602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3001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2" descr="figure-05-03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7000"/>
            <a:ext cx="12192000" cy="6602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6762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3" descr="figure-05-03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7000"/>
            <a:ext cx="12192000" cy="6602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439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4" descr="figure-05-03-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7000"/>
            <a:ext cx="12192000" cy="6602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2957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Labor Contracts</a:t>
            </a:r>
            <a:endParaRPr dirty="0"/>
          </a:p>
        </p:txBody>
      </p:sp>
      <p:sp>
        <p:nvSpPr>
          <p:cNvPr id="102" name="Google Shape;10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Now suppose Angela can choose to accept or decline employment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Bruno offers Angela a </a:t>
            </a:r>
            <a:r>
              <a:rPr lang="en-US" dirty="0">
                <a:solidFill>
                  <a:srgbClr val="FF0000"/>
                </a:solidFill>
              </a:rPr>
              <a:t>labor contract </a:t>
            </a:r>
            <a:r>
              <a:rPr lang="en-US" dirty="0"/>
              <a:t>(hours and compensation)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Angela has an </a:t>
            </a:r>
            <a:r>
              <a:rPr lang="en-US" dirty="0">
                <a:solidFill>
                  <a:srgbClr val="FF0000"/>
                </a:solidFill>
              </a:rPr>
              <a:t>outside option</a:t>
            </a:r>
            <a:r>
              <a:rPr lang="en-US" dirty="0"/>
              <a:t>: amount received if she declines offer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Suppose outside option is equivalent to 2.5 bushels of grain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She will accept consider the indifference curve through outside option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This determines the </a:t>
            </a:r>
            <a:r>
              <a:rPr lang="en-US" dirty="0">
                <a:solidFill>
                  <a:srgbClr val="FF0000"/>
                </a:solidFill>
              </a:rPr>
              <a:t>economically feasible set </a:t>
            </a:r>
            <a:r>
              <a:rPr lang="en-US" dirty="0"/>
              <a:t>(set of acceptable contracts)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Bruno offers contract within this set that maximizes his gain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In this case MRS and MRT are again equated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0369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6"/>
          <p:cNvPicPr preferRelativeResize="0"/>
          <p:nvPr/>
        </p:nvPicPr>
        <p:blipFill>
          <a:blip r:embed="rId3"/>
          <a:srcRect/>
          <a:stretch/>
        </p:blipFill>
        <p:spPr>
          <a:xfrm>
            <a:off x="853099" y="0"/>
            <a:ext cx="1048421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696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Overview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Institutional arrangements for production and distribution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Production under </a:t>
            </a:r>
            <a:r>
              <a:rPr lang="en-US" dirty="0">
                <a:solidFill>
                  <a:srgbClr val="FF0000"/>
                </a:solidFill>
              </a:rPr>
              <a:t>sole proprietorship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Production and distribution under </a:t>
            </a:r>
            <a:r>
              <a:rPr lang="en-US" dirty="0">
                <a:solidFill>
                  <a:srgbClr val="FF0000"/>
                </a:solidFill>
              </a:rPr>
              <a:t>coercion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Production and distribution with a </a:t>
            </a:r>
            <a:r>
              <a:rPr lang="en-US" dirty="0">
                <a:solidFill>
                  <a:srgbClr val="FF0000"/>
                </a:solidFill>
              </a:rPr>
              <a:t>labor contract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Effects of changes in </a:t>
            </a:r>
            <a:r>
              <a:rPr lang="en-US" dirty="0">
                <a:solidFill>
                  <a:srgbClr val="FF0000"/>
                </a:solidFill>
              </a:rPr>
              <a:t>outside options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Effects of changes in </a:t>
            </a:r>
            <a:r>
              <a:rPr lang="en-US" dirty="0">
                <a:solidFill>
                  <a:srgbClr val="FF0000"/>
                </a:solidFill>
              </a:rPr>
              <a:t>preferences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Firms with many employees</a:t>
            </a:r>
            <a:endParaRPr dirty="0"/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Reading: </a:t>
            </a:r>
            <a:r>
              <a:rPr lang="en-US" dirty="0">
                <a:solidFill>
                  <a:srgbClr val="FF0000"/>
                </a:solidFill>
              </a:rPr>
              <a:t>The Economy</a:t>
            </a:r>
            <a:r>
              <a:rPr lang="en-US" dirty="0"/>
              <a:t> Unit 5 Introduction, 5.1 to 5.4 and 5.7</a:t>
            </a:r>
            <a:endParaRPr dirty="0"/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7"/>
          <p:cNvPicPr preferRelativeResize="0"/>
          <p:nvPr/>
        </p:nvPicPr>
        <p:blipFill>
          <a:blip r:embed="rId3"/>
          <a:srcRect/>
          <a:stretch/>
        </p:blipFill>
        <p:spPr>
          <a:xfrm>
            <a:off x="384827" y="0"/>
            <a:ext cx="11420759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0034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 dirty="0"/>
              <a:t>Comparing Institutions</a:t>
            </a: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2427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Output under Different Institutions</a:t>
            </a:r>
            <a:endParaRPr dirty="0"/>
          </a:p>
        </p:txBody>
      </p:sp>
      <p:sp>
        <p:nvSpPr>
          <p:cNvPr id="102" name="Google Shape;10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Notice: total output is same under sole proprietorship and labor contract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Only the distribution of output is different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This 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generally true: only true with </a:t>
            </a:r>
            <a:r>
              <a:rPr lang="en-US" dirty="0">
                <a:solidFill>
                  <a:srgbClr val="FF0000"/>
                </a:solidFill>
              </a:rPr>
              <a:t>parallel indifference curves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Only true if MRS at any given output level is the same on all curves 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Otherwise both level and distribution of output will change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Proprietorship, coercion, contract can all result in different output levels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And also on the way that output is distributed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2215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 dirty="0"/>
              <a:t>Preferences and Options</a:t>
            </a: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9646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Changes in Outside Options</a:t>
            </a:r>
            <a:endParaRPr dirty="0"/>
          </a:p>
        </p:txBody>
      </p:sp>
      <p:sp>
        <p:nvSpPr>
          <p:cNvPr id="102" name="Google Shape;10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Suppose that Angela’s outside option improves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For example: greater unemployment benefits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How does this affect the economically feasible set? 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How does it affect the amount that Bruno will get? </a:t>
            </a:r>
          </a:p>
          <a:p>
            <a:pPr lvl="0" indent="-457200"/>
            <a:r>
              <a:rPr lang="en-US" dirty="0"/>
              <a:t>Will output change if Angela’s indifference curves are parallel?</a:t>
            </a:r>
          </a:p>
          <a:p>
            <a:pPr lvl="0" indent="-457200"/>
            <a:r>
              <a:rPr lang="en-US" dirty="0"/>
              <a:t>Will output change if Angela’s indifference curves are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parallel?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7980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Changes in Preferences</a:t>
            </a:r>
            <a:endParaRPr dirty="0"/>
          </a:p>
        </p:txBody>
      </p:sp>
      <p:sp>
        <p:nvSpPr>
          <p:cNvPr id="102" name="Google Shape;10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Suppose that Angela’s indifference curves become steeper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So MRS is higher at each output level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How does this affect the economically feasible set? 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How does it affect output? </a:t>
            </a:r>
          </a:p>
          <a:p>
            <a:pPr lvl="0" indent="-457200"/>
            <a:r>
              <a:rPr lang="en-US" dirty="0"/>
              <a:t>How does it affect the amount that Bruno will get? </a:t>
            </a:r>
          </a:p>
          <a:p>
            <a:pPr lvl="0" indent="-457200"/>
            <a:r>
              <a:rPr lang="en-US" dirty="0"/>
              <a:t>Is it possible that Angela will get paid less? 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2160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 dirty="0"/>
              <a:t>Multiple Employees</a:t>
            </a: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8728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Multiple Employees</a:t>
            </a:r>
            <a:endParaRPr dirty="0"/>
          </a:p>
        </p:txBody>
      </p:sp>
      <p:sp>
        <p:nvSpPr>
          <p:cNvPr id="102" name="Google Shape;10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Most firms have many employees; Walmart has over 2 million globally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Cannot usually offer different contracts to each employee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Employees generally partitioned into categories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Suppose there are category-specific hours and compensation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In general, MRS cannot equal MRT for all those in the same category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Need to offer contract to fill employment needs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One or more workers may be (roughly) indifferent, others will not</a:t>
            </a:r>
          </a:p>
          <a:p>
            <a:pPr lvl="0" indent="-457200"/>
            <a:r>
              <a:rPr lang="en-US" dirty="0"/>
              <a:t>Greater </a:t>
            </a:r>
            <a:r>
              <a:rPr lang="en-US" dirty="0">
                <a:solidFill>
                  <a:schemeClr val="accent1"/>
                </a:solidFill>
              </a:rPr>
              <a:t>demand for labor </a:t>
            </a:r>
            <a:r>
              <a:rPr lang="en-US" dirty="0"/>
              <a:t>will result in </a:t>
            </a:r>
            <a:r>
              <a:rPr lang="en-US" dirty="0">
                <a:solidFill>
                  <a:schemeClr val="accent1"/>
                </a:solidFill>
              </a:rPr>
              <a:t>better working conditions</a:t>
            </a:r>
            <a:endParaRPr lang="en-US" dirty="0"/>
          </a:p>
          <a:p>
            <a:pPr lvl="0" indent="-457200"/>
            <a:r>
              <a:rPr lang="en-US" dirty="0"/>
              <a:t>Example: the </a:t>
            </a:r>
            <a:r>
              <a:rPr lang="en-US" dirty="0">
                <a:solidFill>
                  <a:schemeClr val="accent1"/>
                </a:solidFill>
              </a:rPr>
              <a:t>post-pandemic economy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3505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CA3E52-5D03-E045-BEE8-645CBA166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0371"/>
            <a:ext cx="12192000" cy="46972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3DE969-38E4-4748-9A67-9EA9D436324F}"/>
              </a:ext>
            </a:extLst>
          </p:cNvPr>
          <p:cNvSpPr/>
          <p:nvPr/>
        </p:nvSpPr>
        <p:spPr>
          <a:xfrm>
            <a:off x="3200400" y="6182504"/>
            <a:ext cx="5791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  <a:ea typeface="Palatino" pitchFamily="2" charset="77"/>
                <a:hlinkClick r:id="rId3"/>
              </a:rPr>
              <a:t>View latest data and differences by sector</a:t>
            </a:r>
            <a:endParaRPr lang="en-US" sz="2400" dirty="0">
              <a:latin typeface="Palatino Linotype" panose="02040502050505030304" pitchFamily="18" charset="0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9881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 dirty="0"/>
              <a:t>Institutional Arrangements</a:t>
            </a: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Institutional Arrangements</a:t>
            </a:r>
            <a:endParaRPr dirty="0"/>
          </a:p>
        </p:txBody>
      </p:sp>
      <p:sp>
        <p:nvSpPr>
          <p:cNvPr id="102" name="Google Shape;10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Across time and space, conditions for production differ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In US today most goods/services produced by privately owned firms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Includes </a:t>
            </a:r>
            <a:r>
              <a:rPr lang="en-US" dirty="0">
                <a:solidFill>
                  <a:srgbClr val="FF0000"/>
                </a:solidFill>
              </a:rPr>
              <a:t>sole proprietorships </a:t>
            </a:r>
            <a:r>
              <a:rPr lang="en-US" dirty="0"/>
              <a:t>(people working for themselves)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Also includes </a:t>
            </a:r>
            <a:r>
              <a:rPr lang="en-US" dirty="0">
                <a:solidFill>
                  <a:srgbClr val="FF0000"/>
                </a:solidFill>
              </a:rPr>
              <a:t>partnerships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corporations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Some production by </a:t>
            </a:r>
            <a:r>
              <a:rPr lang="en-US" dirty="0">
                <a:solidFill>
                  <a:srgbClr val="FF0000"/>
                </a:solidFill>
              </a:rPr>
              <a:t>government</a:t>
            </a:r>
            <a:r>
              <a:rPr lang="en-US" dirty="0"/>
              <a:t> owned entities (post office)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Proceeds from sales are divided between owners and employees</a:t>
            </a:r>
          </a:p>
          <a:p>
            <a:pPr lvl="0" indent="-457200"/>
            <a:r>
              <a:rPr lang="en-US" dirty="0"/>
              <a:t>Institutions affect how much is produced, and how it is shared 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Start with sole proprietor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 dirty="0"/>
              <a:t>Sole Proprietorship</a:t>
            </a: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591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Sole Proprietorship</a:t>
            </a:r>
            <a:endParaRPr dirty="0"/>
          </a:p>
        </p:txBody>
      </p:sp>
      <p:sp>
        <p:nvSpPr>
          <p:cNvPr id="102" name="Google Shape;10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Angela is sole proprietor, owns land and works for herself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Can spend time and effort to produce grain for sale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She values free time and output, but must spend one to get the other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More output means less free time</a:t>
            </a:r>
          </a:p>
          <a:p>
            <a:pPr lvl="0" indent="-457200"/>
            <a:r>
              <a:rPr lang="en-US" dirty="0"/>
              <a:t>Technological possibilities can be represented by a </a:t>
            </a:r>
            <a:r>
              <a:rPr lang="en-US" dirty="0">
                <a:solidFill>
                  <a:srgbClr val="FF0000"/>
                </a:solidFill>
              </a:rPr>
              <a:t>feasible frontier</a:t>
            </a:r>
            <a:endParaRPr lang="en-US" dirty="0"/>
          </a:p>
          <a:p>
            <a:pPr lvl="0" indent="-457200"/>
            <a:r>
              <a:rPr lang="en-US" dirty="0"/>
              <a:t>Slope of frontier at any point is the </a:t>
            </a:r>
            <a:r>
              <a:rPr lang="en-US" dirty="0">
                <a:solidFill>
                  <a:srgbClr val="FF0000"/>
                </a:solidFill>
              </a:rPr>
              <a:t>marginal rate of transformation</a:t>
            </a:r>
          </a:p>
          <a:p>
            <a:pPr lvl="0" indent="-457200"/>
            <a:r>
              <a:rPr lang="en-US" dirty="0">
                <a:solidFill>
                  <a:schemeClr val="tx1"/>
                </a:solidFill>
              </a:rPr>
              <a:t>This shows how much time must be lost to get a bit more grain</a:t>
            </a:r>
          </a:p>
          <a:p>
            <a:pPr lvl="0" indent="-457200"/>
            <a:r>
              <a:rPr lang="en-US" dirty="0">
                <a:solidFill>
                  <a:schemeClr val="tx1"/>
                </a:solidFill>
              </a:rPr>
              <a:t>MRT falls as one moves left: gets harder and harder to produce more</a:t>
            </a: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073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7" descr="figure-05-02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175"/>
            <a:ext cx="12192000" cy="659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501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The Production Decision</a:t>
            </a:r>
            <a:endParaRPr dirty="0"/>
          </a:p>
        </p:txBody>
      </p:sp>
      <p:sp>
        <p:nvSpPr>
          <p:cNvPr id="102" name="Google Shape;10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How much will Angela produce? Depends on preferences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Preferences can be represented using </a:t>
            </a:r>
            <a:r>
              <a:rPr lang="en-US" dirty="0">
                <a:solidFill>
                  <a:srgbClr val="FF0000"/>
                </a:solidFill>
              </a:rPr>
              <a:t>indifference curves </a:t>
            </a:r>
            <a:r>
              <a:rPr lang="en-US" dirty="0">
                <a:solidFill>
                  <a:schemeClr val="tx1"/>
                </a:solidFill>
              </a:rPr>
              <a:t>(as before)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Since both free time and output are valuable, curves slope down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Slope of indifference curve at any point is </a:t>
            </a:r>
            <a:r>
              <a:rPr lang="en-US" dirty="0">
                <a:solidFill>
                  <a:srgbClr val="FF0000"/>
                </a:solidFill>
              </a:rPr>
              <a:t>marginal rate of substitution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MRS rises as one moves left since free time is most valuable when scarce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Optimal choice is on highest attainable indifference curve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Point of tangency, equating MRS and MRT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368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8" descr="figure-05-02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175"/>
            <a:ext cx="12192000" cy="659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936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RE 2">
      <a:dk1>
        <a:srgbClr val="414141"/>
      </a:dk1>
      <a:lt1>
        <a:srgbClr val="FFFFFF"/>
      </a:lt1>
      <a:dk2>
        <a:srgbClr val="51514D"/>
      </a:dk2>
      <a:lt2>
        <a:srgbClr val="E7E6E6"/>
      </a:lt2>
      <a:accent1>
        <a:srgbClr val="F0595B"/>
      </a:accent1>
      <a:accent2>
        <a:srgbClr val="6FC9C1"/>
      </a:accent2>
      <a:accent3>
        <a:srgbClr val="F58261"/>
      </a:accent3>
      <a:accent4>
        <a:srgbClr val="A0D187"/>
      </a:accent4>
      <a:accent5>
        <a:srgbClr val="FDBE69"/>
      </a:accent5>
      <a:accent6>
        <a:srgbClr val="BC88AE"/>
      </a:accent6>
      <a:hlink>
        <a:srgbClr val="F0595B"/>
      </a:hlink>
      <a:folHlink>
        <a:srgbClr val="BC7E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734</Words>
  <Application>Microsoft Macintosh PowerPoint</Application>
  <PresentationFormat>Widescreen</PresentationFormat>
  <Paragraphs>150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Source Sans Pro Black</vt:lpstr>
      <vt:lpstr>Arial</vt:lpstr>
      <vt:lpstr>Palatino Linotype</vt:lpstr>
      <vt:lpstr>Calibri</vt:lpstr>
      <vt:lpstr>Source Sans Pro SemiBold</vt:lpstr>
      <vt:lpstr>Office Theme</vt:lpstr>
      <vt:lpstr>Production and Distribution</vt:lpstr>
      <vt:lpstr>Overview</vt:lpstr>
      <vt:lpstr>Institutional Arrangements</vt:lpstr>
      <vt:lpstr>Institutional Arrangements</vt:lpstr>
      <vt:lpstr>Sole Proprietorship</vt:lpstr>
      <vt:lpstr>Sole Proprietorship</vt:lpstr>
      <vt:lpstr>PowerPoint Presentation</vt:lpstr>
      <vt:lpstr>The Production Decision</vt:lpstr>
      <vt:lpstr>PowerPoint Presentation</vt:lpstr>
      <vt:lpstr>PowerPoint Presentation</vt:lpstr>
      <vt:lpstr>Production and Distribution</vt:lpstr>
      <vt:lpstr>Labor Contracts and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Labor Contracts</vt:lpstr>
      <vt:lpstr>PowerPoint Presentation</vt:lpstr>
      <vt:lpstr>PowerPoint Presentation</vt:lpstr>
      <vt:lpstr>Comparing Institutions</vt:lpstr>
      <vt:lpstr>Output under Different Institutions</vt:lpstr>
      <vt:lpstr>Preferences and Options</vt:lpstr>
      <vt:lpstr>Changes in Outside Options</vt:lpstr>
      <vt:lpstr>Changes in Preferences</vt:lpstr>
      <vt:lpstr>Multiple Employees</vt:lpstr>
      <vt:lpstr>Multiple Employees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Attwell</dc:creator>
  <cp:lastModifiedBy>Rajiv Sethi</cp:lastModifiedBy>
  <cp:revision>21</cp:revision>
  <dcterms:created xsi:type="dcterms:W3CDTF">2017-10-09T10:02:31Z</dcterms:created>
  <dcterms:modified xsi:type="dcterms:W3CDTF">2023-02-21T13:37:59Z</dcterms:modified>
</cp:coreProperties>
</file>