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348" r:id="rId2"/>
    <p:sldId id="275" r:id="rId3"/>
    <p:sldId id="352" r:id="rId4"/>
    <p:sldId id="351" r:id="rId5"/>
    <p:sldId id="276" r:id="rId6"/>
    <p:sldId id="353" r:id="rId7"/>
    <p:sldId id="354" r:id="rId8"/>
    <p:sldId id="355" r:id="rId9"/>
    <p:sldId id="356" r:id="rId10"/>
    <p:sldId id="358" r:id="rId11"/>
    <p:sldId id="359" r:id="rId12"/>
    <p:sldId id="360" r:id="rId13"/>
    <p:sldId id="259" r:id="rId14"/>
    <p:sldId id="277" r:id="rId15"/>
    <p:sldId id="263" r:id="rId16"/>
    <p:sldId id="280" r:id="rId17"/>
    <p:sldId id="278" r:id="rId18"/>
    <p:sldId id="279" r:id="rId19"/>
    <p:sldId id="281" r:id="rId20"/>
    <p:sldId id="361" r:id="rId21"/>
    <p:sldId id="265" r:id="rId22"/>
    <p:sldId id="282" r:id="rId23"/>
    <p:sldId id="274" r:id="rId24"/>
    <p:sldId id="266" r:id="rId25"/>
    <p:sldId id="267" r:id="rId26"/>
    <p:sldId id="268" r:id="rId27"/>
    <p:sldId id="269" r:id="rId28"/>
    <p:sldId id="264" r:id="rId29"/>
    <p:sldId id="272" r:id="rId30"/>
    <p:sldId id="270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Palatino Linotype" panose="02040502050505030304" pitchFamily="18" charset="0"/>
      <p:regular r:id="rId38"/>
      <p:bold r:id="rId39"/>
      <p:italic r:id="rId40"/>
      <p:boldItalic r:id="rId41"/>
    </p:embeddedFont>
    <p:embeddedFont>
      <p:font typeface="Source Sans Pro Black" panose="020B0503030403020204" pitchFamily="34" charset="0"/>
      <p:bold r:id="rId42"/>
      <p:italic r:id="rId43"/>
      <p:boldItalic r:id="rId44"/>
    </p:embeddedFont>
    <p:embeddedFont>
      <p:font typeface="Source Sans Pro SemiBold" panose="020B0503030403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hHycxJ14ZHQlLZ2ij46lecEF4I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3852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3658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5283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021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7179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460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1918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3942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98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9114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2775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1548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674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711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0937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37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0397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3962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2870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628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2154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512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8855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567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13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998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2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6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 rot="10800000" flipH="1">
            <a:off x="838201" y="979487"/>
            <a:ext cx="3933824" cy="4881563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0" i="0"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2000"/>
              <a:buNone/>
              <a:defRPr sz="2000">
                <a:solidFill>
                  <a:srgbClr val="9191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800"/>
              <a:buNone/>
              <a:defRPr sz="1800">
                <a:solidFill>
                  <a:srgbClr val="9191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11"/>
          <p:cNvCxnSpPr>
            <a:stCxn id="25" idx="1"/>
            <a:endCxn id="25" idx="3"/>
          </p:cNvCxnSpPr>
          <p:nvPr/>
        </p:nvCxnSpPr>
        <p:spPr>
          <a:xfrm>
            <a:off x="831850" y="5339556"/>
            <a:ext cx="10515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2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3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am">
  <p:cSld name="Tea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4394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3"/>
          </p:nvPr>
        </p:nvSpPr>
        <p:spPr>
          <a:xfrm>
            <a:off x="7950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4"/>
          </p:nvPr>
        </p:nvSpPr>
        <p:spPr>
          <a:xfrm>
            <a:off x="4394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5"/>
          </p:nvPr>
        </p:nvSpPr>
        <p:spPr>
          <a:xfrm>
            <a:off x="7950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6"/>
          </p:nvPr>
        </p:nvSpPr>
        <p:spPr>
          <a:xfrm>
            <a:off x="838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1" i="0" u="none" strike="noStrike" cap="none">
                <a:solidFill>
                  <a:schemeClr val="accen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“</a:t>
            </a: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838200" y="3135313"/>
            <a:ext cx="105156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726E"/>
              </a:buClr>
              <a:buSzPts val="4400"/>
              <a:buFont typeface="Palatino Linotype"/>
              <a:buNone/>
              <a:defRPr sz="4400" b="0" i="0" u="none" strike="noStrike" cap="none">
                <a:solidFill>
                  <a:srgbClr val="F6726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active-economics.shinyapps.io/MeasuringInequality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e-econ.org/insights/a-world-of-differences/text/0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6000"/>
            </a:pPr>
            <a:r>
              <a:rPr lang="en-US" sz="3800" dirty="0"/>
              <a:t>The Measurement of Inequality</a:t>
            </a:r>
            <a:endParaRPr sz="3800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599992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Income Neutrality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A change in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incomes by the same multiple leaves inequality unchanged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X = (17, 34, 49)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Y = (35, 77, 88)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society is more unequal? 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5302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Population Neutrality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Suppose two or more identical societies are combined</a:t>
            </a:r>
          </a:p>
          <a:p>
            <a:pPr marL="0" indent="0">
              <a:buNone/>
            </a:pPr>
            <a:r>
              <a:rPr lang="en-US" dirty="0"/>
              <a:t>Inequality in the </a:t>
            </a:r>
            <a:r>
              <a:rPr lang="en-US" dirty="0">
                <a:solidFill>
                  <a:srgbClr val="FF0000"/>
                </a:solidFill>
              </a:rPr>
              <a:t>composite</a:t>
            </a:r>
            <a:r>
              <a:rPr lang="en-US" dirty="0"/>
              <a:t> equals inequality in the </a:t>
            </a:r>
            <a:r>
              <a:rPr lang="en-US" dirty="0">
                <a:solidFill>
                  <a:srgbClr val="FF0000"/>
                </a:solidFill>
              </a:rPr>
              <a:t>components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X = (17, 34, 49)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Y = (17, 18, 34, 37, 45, 49)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society is more unequal? 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76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Earlier Example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Consider the following income distributions: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X = (24, 76)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Y = (17, 34, 49)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Which is more unequal? Can they even be ranked?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Solution: </a:t>
            </a:r>
            <a:r>
              <a:rPr lang="en-US" dirty="0">
                <a:hlinkClick r:id="rId3"/>
              </a:rPr>
              <a:t>https://interactive-</a:t>
            </a:r>
            <a:r>
              <a:rPr lang="en-US" dirty="0" err="1">
                <a:hlinkClick r:id="rId3"/>
              </a:rPr>
              <a:t>economics.shinyapps.io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MeasuringInequality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80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Lorenz Curves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Lorenz Curves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Suppose population size is </a:t>
            </a:r>
            <a:r>
              <a:rPr lang="en-US" i="1" dirty="0"/>
              <a:t>n</a:t>
            </a:r>
            <a:r>
              <a:rPr lang="en-US" dirty="0"/>
              <a:t> (individuals, families, countries)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Suppose total income is X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Sort population in order of increasing income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At each income level, calculate </a:t>
            </a:r>
            <a:r>
              <a:rPr lang="en-US" dirty="0">
                <a:solidFill>
                  <a:schemeClr val="accent3"/>
                </a:solidFill>
              </a:rPr>
              <a:t>cumulative share </a:t>
            </a:r>
            <a:r>
              <a:rPr lang="en-US" dirty="0"/>
              <a:t>of population below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calculate cumulative share of income held by this group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Example: 100 farmers, 90 own no land, rest own 100 acres each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90% of population has cumulative share 0, 100% has cumulative share 100</a:t>
            </a:r>
          </a:p>
          <a:p>
            <a:pPr marL="228600" lvl="0" indent="-228600"/>
            <a:r>
              <a:rPr lang="en-US" dirty="0"/>
              <a:t>How do we visualize inequality in landholding? </a:t>
            </a:r>
          </a:p>
          <a:p>
            <a:pPr marL="228600" lvl="0" indent="-228600"/>
            <a:r>
              <a:rPr lang="en-US" dirty="0"/>
              <a:t>What if each farmer had 10 acres each (perfect equality)?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3274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52" descr="figure-05-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13" y="0"/>
            <a:ext cx="120157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93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Consider a group of eight persons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Incomes as shown on next slide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Range between $10 and $500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Sum of incomes is $1,000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To compute Lorenz curve, first sort data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Then compute cumulative population and cumulative income shares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Then plot along with line of perfect equality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343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11A8E1-B85E-464F-B2C3-FD13264FF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0" y="876300"/>
            <a:ext cx="4445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3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49FE8-DE21-1746-B2E0-BBA5080DA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85750"/>
            <a:ext cx="86868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9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Lorenz Curves and General Principles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If two income distributions can be ranked using Lorenz Curves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Then they can be ranked using the three principles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these two rankings will be identical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Lorenz Curves can’t rank all distributions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So they provide an </a:t>
            </a:r>
            <a:r>
              <a:rPr lang="en-US" dirty="0">
                <a:solidFill>
                  <a:srgbClr val="FF0000"/>
                </a:solidFill>
              </a:rPr>
              <a:t>incomplete ordering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How can this be completed?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718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meaning of inequality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Visualization using Lorenz Curves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Measurement using the Gini coefficient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Market and disposable income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Gini Coefficient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>
              <a:buNone/>
            </a:pPr>
            <a:r>
              <a:rPr lang="en-US" dirty="0"/>
              <a:t>Reading: </a:t>
            </a:r>
            <a:r>
              <a:rPr lang="en-US" dirty="0">
                <a:solidFill>
                  <a:schemeClr val="accent3"/>
                </a:solidFill>
              </a:rPr>
              <a:t>The Economy </a:t>
            </a:r>
            <a:r>
              <a:rPr lang="en-US" dirty="0"/>
              <a:t>5.12 to 5.14 and </a:t>
            </a:r>
            <a:r>
              <a:rPr lang="en-US" dirty="0">
                <a:hlinkClick r:id="rId3"/>
              </a:rPr>
              <a:t>A World of Differences</a:t>
            </a:r>
            <a:r>
              <a:rPr lang="en-US" dirty="0"/>
              <a:t> Sections 1-3</a:t>
            </a:r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69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Gini Coefficient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If one Lorenz curve lies below another we can compare levels of inequality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what if the curves cross?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Then the two distributions can’t be unambiguously ranked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Gini coefficient provides a scalar measure of inequality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allows comparison between any pair of distributions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Let </a:t>
            </a:r>
            <a:r>
              <a:rPr lang="en-US" i="1" dirty="0"/>
              <a:t>A</a:t>
            </a:r>
            <a:r>
              <a:rPr lang="en-US" dirty="0"/>
              <a:t> denote area between Lorenz curve and equality line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Let </a:t>
            </a:r>
            <a:r>
              <a:rPr lang="en-US" i="1" dirty="0"/>
              <a:t>B</a:t>
            </a:r>
            <a:r>
              <a:rPr lang="en-US" dirty="0"/>
              <a:t> denote area below Lorenz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Gini (</a:t>
            </a:r>
            <a:r>
              <a:rPr lang="en-US" dirty="0">
                <a:solidFill>
                  <a:schemeClr val="accent3"/>
                </a:solidFill>
              </a:rPr>
              <a:t>area measure</a:t>
            </a:r>
            <a:r>
              <a:rPr lang="en-US" dirty="0"/>
              <a:t>) is ratio of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A + B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396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4" descr="figure-05-14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888" y="0"/>
            <a:ext cx="114506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966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Gini Coefficient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Google Shape;90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/>
                  <a:t>The ratio of </a:t>
                </a:r>
                <a:r>
                  <a:rPr lang="en-US" i="1" dirty="0"/>
                  <a:t>A</a:t>
                </a:r>
                <a:r>
                  <a:rPr lang="en-US" dirty="0"/>
                  <a:t> to </a:t>
                </a:r>
                <a:r>
                  <a:rPr lang="en-US" i="1" dirty="0"/>
                  <a:t>A + B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3"/>
                    </a:solidFill>
                  </a:rPr>
                  <a:t>exactly</a:t>
                </a:r>
                <a:r>
                  <a:rPr lang="en-US" dirty="0"/>
                  <a:t> equivalent to 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28600" lvl="0" indent="-228600"/>
                <a:endParaRPr lang="en-US" dirty="0"/>
              </a:p>
              <a:p>
                <a:pPr marL="228600" lvl="0" indent="-228600"/>
                <a:r>
                  <a:rPr lang="en-US" dirty="0"/>
                  <a:t>Here the incomes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with mean income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228600" lvl="0" indent="-228600"/>
                <a:r>
                  <a:rPr lang="en-US" dirty="0"/>
                  <a:t>Example: two persons, one has zero income, other has 100% of income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/>
                  <a:t>What does the </a:t>
                </a:r>
                <a:r>
                  <a:rPr lang="en-US" dirty="0">
                    <a:solidFill>
                      <a:schemeClr val="accent3"/>
                    </a:solidFill>
                  </a:rPr>
                  <a:t>Lorenz curve </a:t>
                </a:r>
                <a:r>
                  <a:rPr lang="en-US" dirty="0"/>
                  <a:t>look like? 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/>
                  <a:t>What is the </a:t>
                </a:r>
                <a:r>
                  <a:rPr lang="en-US" dirty="0">
                    <a:solidFill>
                      <a:schemeClr val="accent3"/>
                    </a:solidFill>
                  </a:rPr>
                  <a:t>Gini coefficient </a:t>
                </a:r>
                <a:r>
                  <a:rPr lang="en-US" dirty="0"/>
                  <a:t>(area method) in this case?  </a:t>
                </a: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endParaRPr lang="en-US" dirty="0"/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/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/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dirty="0"/>
              </a:p>
            </p:txBody>
          </p:sp>
        </mc:Choice>
        <mc:Fallback xmlns="">
          <p:sp>
            <p:nvSpPr>
              <p:cNvPr id="90" name="Google Shape;90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44" t="-78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855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63" descr="figure-05-disposable-incom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11400"/>
            <a:ext cx="12192000" cy="2233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283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5" descr="figure-05-15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350" y="0"/>
            <a:ext cx="1141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510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56" descr="figure-05-15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350" y="0"/>
            <a:ext cx="1141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0460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7" descr="figure-05-15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350" y="0"/>
            <a:ext cx="1141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4210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8" descr="figure-05-15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350" y="0"/>
            <a:ext cx="1141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5671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53" descr="figure-05-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1750" y="0"/>
            <a:ext cx="95869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3415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1" descr="figure-05-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188" y="0"/>
            <a:ext cx="107156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774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Camden and Cherry Hill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7CED3-94D8-FC4D-8BD0-EE4AD1CBC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93" y="2510063"/>
            <a:ext cx="10412012" cy="39602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EDF8D6-42CF-144F-8F53-A6ABC4A07DF7}"/>
              </a:ext>
            </a:extLst>
          </p:cNvPr>
          <p:cNvSpPr/>
          <p:nvPr/>
        </p:nvSpPr>
        <p:spPr>
          <a:xfrm>
            <a:off x="1663699" y="1690688"/>
            <a:ext cx="886460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Adjacent municipalities, six miles apart, similar population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83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59" descr="figure-05-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138"/>
            <a:ext cx="12192000" cy="6434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917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Camden and Cherry Hill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38075-CFF7-0148-A4C2-3C8F99C6B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2087034"/>
            <a:ext cx="93853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7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Measuring Inequality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Economic inequality is among the defining issues of our time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Multiple </a:t>
            </a:r>
            <a:r>
              <a:rPr lang="en-US" dirty="0">
                <a:solidFill>
                  <a:schemeClr val="accent3"/>
                </a:solidFill>
              </a:rPr>
              <a:t>dimensions</a:t>
            </a:r>
            <a:r>
              <a:rPr lang="en-US" dirty="0"/>
              <a:t>: income, wealth, opportunity, status, etc.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How do we visualize and measure inequality?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accent3"/>
                </a:solidFill>
              </a:rPr>
              <a:t>Lorenz curves </a:t>
            </a:r>
            <a:r>
              <a:rPr lang="en-US" dirty="0"/>
              <a:t>used for visualization comparison across time and space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accent3"/>
                </a:solidFill>
              </a:rPr>
              <a:t>Gini coefficients </a:t>
            </a:r>
            <a:r>
              <a:rPr lang="en-US" dirty="0"/>
              <a:t>used as a single-number measure 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245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General Principles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710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Inequality Measures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A useful measure of inequality should allow us to answer questions such as:</a:t>
            </a:r>
          </a:p>
          <a:p>
            <a:pPr marL="342900" indent="-342900"/>
            <a:r>
              <a:rPr lang="en-US" dirty="0"/>
              <a:t>Does Australia have more inequality than India?</a:t>
            </a:r>
          </a:p>
          <a:p>
            <a:pPr marL="342900" indent="-342900"/>
            <a:r>
              <a:rPr lang="en-US" dirty="0"/>
              <a:t>Was inequality greater in South Africa under apartheid than it is now?</a:t>
            </a:r>
          </a:p>
          <a:p>
            <a:pPr marL="342900" indent="-342900"/>
            <a:r>
              <a:rPr lang="en-US" dirty="0"/>
              <a:t>Has inequality in the US risen or fallen over the past few decades?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is, we need to compare inequality across 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Across societies with </a:t>
            </a:r>
            <a:r>
              <a:rPr lang="en-US" dirty="0">
                <a:solidFill>
                  <a:srgbClr val="FF0000"/>
                </a:solidFill>
              </a:rPr>
              <a:t>different population sizes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levels of prosperity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13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Consider the following income distributions: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X = (24, 76)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Y = (17, 34, 49)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Which is more unequal? Can they even be ranked? </a:t>
            </a:r>
          </a:p>
        </p:txBody>
      </p:sp>
    </p:spTree>
    <p:extLst>
      <p:ext uri="{BB962C8B-B14F-4D97-AF65-F5344CB8AC3E}">
        <p14:creationId xmlns:p14="http://schemas.microsoft.com/office/powerpoint/2010/main" val="189113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The Transfer Principle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equalizing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order-preserving</a:t>
            </a:r>
            <a:r>
              <a:rPr lang="en-US" dirty="0"/>
              <a:t> transfer lowers inequality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X = (17, 34, 49)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Y = (18, 37, 45)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society is more unequal? 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70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741</Words>
  <Application>Microsoft Macintosh PowerPoint</Application>
  <PresentationFormat>Widescreen</PresentationFormat>
  <Paragraphs>135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Source Sans Pro Black</vt:lpstr>
      <vt:lpstr>Source Sans Pro SemiBold</vt:lpstr>
      <vt:lpstr>Palatino Linotype</vt:lpstr>
      <vt:lpstr>Calibri</vt:lpstr>
      <vt:lpstr>Cambria Math</vt:lpstr>
      <vt:lpstr>Office Theme</vt:lpstr>
      <vt:lpstr>The Measurement of Inequality</vt:lpstr>
      <vt:lpstr>Overview</vt:lpstr>
      <vt:lpstr>Camden and Cherry Hill</vt:lpstr>
      <vt:lpstr>Camden and Cherry Hill</vt:lpstr>
      <vt:lpstr>Measuring Inequality</vt:lpstr>
      <vt:lpstr>General Principles</vt:lpstr>
      <vt:lpstr>Inequality Measures</vt:lpstr>
      <vt:lpstr>Example</vt:lpstr>
      <vt:lpstr>The Transfer Principle</vt:lpstr>
      <vt:lpstr>Income Neutrality</vt:lpstr>
      <vt:lpstr>Population Neutrality</vt:lpstr>
      <vt:lpstr>Earlier Example</vt:lpstr>
      <vt:lpstr>Lorenz Curves</vt:lpstr>
      <vt:lpstr>Lorenz Curves</vt:lpstr>
      <vt:lpstr>PowerPoint Presentation</vt:lpstr>
      <vt:lpstr>Example</vt:lpstr>
      <vt:lpstr>PowerPoint Presentation</vt:lpstr>
      <vt:lpstr>PowerPoint Presentation</vt:lpstr>
      <vt:lpstr>Lorenz Curves and General Principles</vt:lpstr>
      <vt:lpstr>Gini Coefficient</vt:lpstr>
      <vt:lpstr>PowerPoint Presentation</vt:lpstr>
      <vt:lpstr>Gini Coefficient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22</cp:revision>
  <dcterms:created xsi:type="dcterms:W3CDTF">2017-10-09T10:02:31Z</dcterms:created>
  <dcterms:modified xsi:type="dcterms:W3CDTF">2023-03-07T13:07:33Z</dcterms:modified>
</cp:coreProperties>
</file>