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348" r:id="rId2"/>
    <p:sldId id="331" r:id="rId3"/>
    <p:sldId id="259" r:id="rId4"/>
    <p:sldId id="336" r:id="rId5"/>
    <p:sldId id="332" r:id="rId6"/>
    <p:sldId id="337" r:id="rId7"/>
    <p:sldId id="258" r:id="rId8"/>
    <p:sldId id="338" r:id="rId9"/>
    <p:sldId id="333" r:id="rId10"/>
    <p:sldId id="334" r:id="rId11"/>
    <p:sldId id="335" r:id="rId12"/>
    <p:sldId id="339" r:id="rId13"/>
    <p:sldId id="262" r:id="rId14"/>
    <p:sldId id="263" r:id="rId15"/>
    <p:sldId id="264" r:id="rId16"/>
    <p:sldId id="265" r:id="rId17"/>
    <p:sldId id="340" r:id="rId18"/>
    <p:sldId id="341" r:id="rId19"/>
    <p:sldId id="267" r:id="rId20"/>
    <p:sldId id="268" r:id="rId21"/>
    <p:sldId id="269" r:id="rId22"/>
    <p:sldId id="342" r:id="rId23"/>
    <p:sldId id="271" r:id="rId24"/>
    <p:sldId id="272" r:id="rId25"/>
    <p:sldId id="273" r:id="rId26"/>
    <p:sldId id="274" r:id="rId27"/>
    <p:sldId id="343" r:id="rId28"/>
    <p:sldId id="275" r:id="rId29"/>
    <p:sldId id="276" r:id="rId30"/>
    <p:sldId id="277" r:id="rId31"/>
    <p:sldId id="278" r:id="rId32"/>
    <p:sldId id="279" r:id="rId33"/>
    <p:sldId id="344" r:id="rId34"/>
    <p:sldId id="281" r:id="rId35"/>
    <p:sldId id="282" r:id="rId36"/>
    <p:sldId id="283" r:id="rId37"/>
    <p:sldId id="284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Palatino Linotype" panose="02040502050505030304" pitchFamily="18" charset="0"/>
      <p:regular r:id="rId44"/>
      <p:bold r:id="rId45"/>
      <p:italic r:id="rId46"/>
      <p:boldItalic r:id="rId47"/>
    </p:embeddedFont>
    <p:embeddedFont>
      <p:font typeface="Source Sans Pro Black" panose="020B0503030403020204" pitchFamily="34" charset="0"/>
      <p:bold r:id="rId48"/>
      <p:italic r:id="rId49"/>
      <p:boldItalic r:id="rId50"/>
    </p:embeddedFont>
    <p:embeddedFont>
      <p:font typeface="Source Sans Pro SemiBold" panose="020B0503030403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7" roundtripDataSignature="AMtx7mjnvjEdWN0BPx/xExAQDoXHqbdY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14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06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44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473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642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548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606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714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75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5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33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761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290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879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907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190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309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877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101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310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201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149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105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423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631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951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482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4382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91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09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52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9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00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293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66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4000" dirty="0"/>
              <a:t>Demand, Supply, and Market Clearing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37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364831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 descr="figure-08-02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70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 descr="figure-08-02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6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Market Clearing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market is said to </a:t>
            </a:r>
            <a:r>
              <a:rPr lang="en-US" dirty="0">
                <a:solidFill>
                  <a:srgbClr val="FF0000"/>
                </a:solidFill>
              </a:rPr>
              <a:t>clear</a:t>
            </a:r>
            <a:r>
              <a:rPr lang="en-US" dirty="0"/>
              <a:t> if the price is such that supply equals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price at which this occurs is the </a:t>
            </a:r>
            <a:r>
              <a:rPr lang="en-US" dirty="0">
                <a:solidFill>
                  <a:srgbClr val="FF0000"/>
                </a:solidFill>
              </a:rPr>
              <a:t>equilibrium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market clearing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quantity demanded/supplied at this price is the </a:t>
            </a:r>
            <a:r>
              <a:rPr lang="en-US" dirty="0">
                <a:solidFill>
                  <a:srgbClr val="FF0000"/>
                </a:solidFill>
              </a:rPr>
              <a:t>equilibrium quantity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the price is too high there is </a:t>
            </a:r>
            <a:r>
              <a:rPr lang="en-US" dirty="0">
                <a:solidFill>
                  <a:srgbClr val="FF0000"/>
                </a:solidFill>
              </a:rPr>
              <a:t>excess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the price is too low there is </a:t>
            </a:r>
            <a:r>
              <a:rPr lang="en-US" dirty="0">
                <a:solidFill>
                  <a:srgbClr val="FF0000"/>
                </a:solidFill>
              </a:rPr>
              <a:t>excess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Many sellers deliberately set prices at levels with excess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Examples: some restaurants, concerts, sporting events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Others set prices with excess supply (most posted price markets)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Why do they do this?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79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 descr="figure-08-03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33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 descr="figure-08-03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0013"/>
            <a:ext cx="12192000" cy="665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01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 descr="figure-08-03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74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 descr="figure-08-03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83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Production and Supply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is the connection between costs of production and supply?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a small firm that doesn’t set price at all: a </a:t>
            </a:r>
            <a:r>
              <a:rPr lang="en-US" dirty="0">
                <a:solidFill>
                  <a:srgbClr val="FF0000"/>
                </a:solidFill>
              </a:rPr>
              <a:t>price-taker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Must sell at whatever price is prevailing in the market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Examples: producers of oil, grain, minerals, metals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Then the demand curve is </a:t>
            </a:r>
            <a:r>
              <a:rPr lang="en-US" dirty="0">
                <a:solidFill>
                  <a:srgbClr val="FF0000"/>
                </a:solidFill>
              </a:rPr>
              <a:t>horizontal</a:t>
            </a:r>
            <a:r>
              <a:rPr lang="en-US" dirty="0"/>
              <a:t> at the market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firm can’t sell above market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can sell as much as it wants at prevailing price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Provided it remains small relative to the market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How much will it produce at the prevailing price?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88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Costs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For the price-taking firm, production (supply) will depend on costs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Recall: </a:t>
            </a:r>
            <a:r>
              <a:rPr lang="en-US" dirty="0" err="1"/>
              <a:t>isoprofit</a:t>
            </a:r>
            <a:r>
              <a:rPr lang="en-US" dirty="0"/>
              <a:t> curve with zero profit is the AC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the MC curve intersects the AC curve at lowest point of the latter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any given price, supply will be at highest attainable </a:t>
            </a:r>
            <a:r>
              <a:rPr lang="en-US" dirty="0" err="1"/>
              <a:t>isoprofit</a:t>
            </a:r>
            <a:r>
              <a:rPr lang="en-US" dirty="0"/>
              <a:t>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Given horizontal price line, tangency is at lowest point of </a:t>
            </a:r>
            <a:r>
              <a:rPr lang="en-US" dirty="0" err="1"/>
              <a:t>isoprofit</a:t>
            </a:r>
            <a:r>
              <a:rPr lang="en-US" dirty="0"/>
              <a:t>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is also where it intersects the MC curve (next slides)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71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 descr="figure-08-0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0"/>
            <a:ext cx="103822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03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Market demand and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Market clearing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Excess demand and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From marginal cost to market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Consumer surplus and producer surplus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Deadweight loss under competitive conditions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 8 Introduction, 8.1 to 8.5</a:t>
            </a:r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635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 descr="figure-08-05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0"/>
            <a:ext cx="103822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497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 descr="figure-08-0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0"/>
            <a:ext cx="103822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63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Firm Supply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As price changes, so does production (supply)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It does so in a way that follows the MC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With rising marginal costs, higher prices result in greater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 we get a </a:t>
            </a:r>
            <a:r>
              <a:rPr lang="en-US" dirty="0">
                <a:solidFill>
                  <a:srgbClr val="FF0000"/>
                </a:solidFill>
              </a:rPr>
              <a:t>rising supply curve </a:t>
            </a:r>
            <a:r>
              <a:rPr lang="en-US" dirty="0"/>
              <a:t>for a firm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0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 descr="figure-08-06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57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 descr="figure-08-06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231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 descr="figure-08-06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97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 descr="figure-08-06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291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Market Supply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 get the supply curve for the market, we aggregate across firms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each firm has a rising supply curve, then so does the market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At any price, market supply is the sum of all firm supplies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equilibrium price </a:t>
            </a:r>
            <a:r>
              <a:rPr lang="en-US" dirty="0"/>
              <a:t>is that which equates </a:t>
            </a:r>
            <a:r>
              <a:rPr lang="en-US" dirty="0">
                <a:solidFill>
                  <a:srgbClr val="FF0000"/>
                </a:solidFill>
              </a:rPr>
              <a:t>market supply and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36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 descr="figure-08-07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50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 descr="figure-08-07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3" y="0"/>
            <a:ext cx="1039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72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/>
              <a:t>Market Demand </a:t>
            </a:r>
            <a:r>
              <a:rPr lang="en-US" dirty="0"/>
              <a:t>and Supply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 descr="figure-08-07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63" y="0"/>
            <a:ext cx="103790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681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 descr="figure-08-07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3" y="0"/>
            <a:ext cx="103901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214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 descr="figure-08-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0"/>
            <a:ext cx="107934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177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Deadweight Loss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As before, </a:t>
            </a:r>
            <a:r>
              <a:rPr lang="en-US" dirty="0">
                <a:solidFill>
                  <a:srgbClr val="FF0000"/>
                </a:solidFill>
              </a:rPr>
              <a:t>consumer surplus </a:t>
            </a:r>
            <a:r>
              <a:rPr lang="en-US" dirty="0"/>
              <a:t>is area above price, below demand</a:t>
            </a: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producer surplus </a:t>
            </a:r>
            <a:r>
              <a:rPr lang="en-US" dirty="0">
                <a:solidFill>
                  <a:schemeClr val="tx1"/>
                </a:solidFill>
              </a:rPr>
              <a:t>is area below price and above 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Note: producer surplus is not the same as profit (ignores fixed costs)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In the special case of price-taking firms (small relative to market)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Total surplus is maximized at equilibrium price</a:t>
            </a: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So there is no </a:t>
            </a:r>
            <a:r>
              <a:rPr lang="en-US" dirty="0">
                <a:solidFill>
                  <a:srgbClr val="FF0000"/>
                </a:solidFill>
              </a:rPr>
              <a:t>deadweight loss</a:t>
            </a:r>
            <a:endParaRPr lang="en-US" dirty="0">
              <a:solidFill>
                <a:schemeClr val="tx1"/>
              </a:solidFill>
            </a:endParaRPr>
          </a:p>
          <a:p>
            <a:pPr marL="228600" lvl="0" indent="-228600"/>
            <a:r>
              <a:rPr lang="en-US" dirty="0">
                <a:solidFill>
                  <a:schemeClr val="tx1"/>
                </a:solidFill>
              </a:rPr>
              <a:t>But this is not true when firms have </a:t>
            </a:r>
            <a:r>
              <a:rPr lang="en-US" dirty="0">
                <a:solidFill>
                  <a:srgbClr val="FF0000"/>
                </a:solidFill>
              </a:rPr>
              <a:t>market power</a:t>
            </a:r>
            <a:r>
              <a:rPr lang="en-US" dirty="0">
                <a:solidFill>
                  <a:schemeClr val="tx1"/>
                </a:solidFill>
              </a:rPr>
              <a:t>, can set price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188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 descr="figure-08-09-a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0" y="0"/>
            <a:ext cx="10806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465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 descr="figure-08-09-a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150" y="0"/>
            <a:ext cx="10806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598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 descr="figure-08-09-a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0"/>
            <a:ext cx="107934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246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9" descr="figure-08-09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0"/>
            <a:ext cx="107934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74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the market for physical copies of the textbook for this course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Since the e-book is available free of charge online, you can do without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if book is cheap enough, you may buy a physical copy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Willingness-to-pay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reservation price</a:t>
            </a:r>
            <a:r>
              <a:rPr lang="en-US" dirty="0"/>
              <a:t> will vary across individuals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Resulting in a </a:t>
            </a:r>
            <a:r>
              <a:rPr lang="en-US" dirty="0">
                <a:solidFill>
                  <a:srgbClr val="FF0000"/>
                </a:solidFill>
              </a:rPr>
              <a:t>downward-sloping demand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plots the </a:t>
            </a:r>
            <a:r>
              <a:rPr lang="en-US" dirty="0">
                <a:solidFill>
                  <a:srgbClr val="FF0000"/>
                </a:solidFill>
              </a:rPr>
              <a:t>hypothetical</a:t>
            </a:r>
            <a:r>
              <a:rPr lang="en-US" dirty="0"/>
              <a:t> demand at various prices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lower the price, the greater the demand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4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figure-08-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69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 (continued)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Now consider </a:t>
            </a:r>
            <a:r>
              <a:rPr lang="en-US" dirty="0">
                <a:solidFill>
                  <a:srgbClr val="FF0000"/>
                </a:solidFill>
              </a:rPr>
              <a:t>supply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There’s a stock of books out there, some new some used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Consider just new copies (so we don’t have to worry about condition)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Owners of the book will be willing to sell if price is high enough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minimum acceptable price </a:t>
            </a:r>
            <a:r>
              <a:rPr lang="en-US" dirty="0"/>
              <a:t>will vary across sellers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Resulting in an </a:t>
            </a:r>
            <a:r>
              <a:rPr lang="en-US" dirty="0">
                <a:solidFill>
                  <a:srgbClr val="FF0000"/>
                </a:solidFill>
              </a:rPr>
              <a:t>upward-sloping supply curve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This plots the hypothetical supply at various prices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 fact, the supply curve can be seen by looking at </a:t>
            </a:r>
            <a:r>
              <a:rPr lang="en-US" dirty="0">
                <a:solidFill>
                  <a:srgbClr val="FF0000"/>
                </a:solidFill>
              </a:rPr>
              <a:t>posted prices</a:t>
            </a:r>
            <a:r>
              <a:rPr lang="en-US" dirty="0"/>
              <a:t>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53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F8F67-B33B-5748-B197-CD882416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871"/>
            <a:ext cx="12192000" cy="63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6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 descr="figure-08-02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20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 descr="figure-08-02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12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657</Words>
  <Application>Microsoft Macintosh PowerPoint</Application>
  <PresentationFormat>Widescreen</PresentationFormat>
  <Paragraphs>112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Palatino Linotype</vt:lpstr>
      <vt:lpstr>Source Sans Pro SemiBold</vt:lpstr>
      <vt:lpstr>Calibri</vt:lpstr>
      <vt:lpstr>Source Sans Pro Black</vt:lpstr>
      <vt:lpstr>Office Theme</vt:lpstr>
      <vt:lpstr>Demand, Supply, and Market Clearing</vt:lpstr>
      <vt:lpstr>Overview</vt:lpstr>
      <vt:lpstr>Market Demand and Supply</vt:lpstr>
      <vt:lpstr>Example</vt:lpstr>
      <vt:lpstr>PowerPoint Presentation</vt:lpstr>
      <vt:lpstr>Example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Clearing</vt:lpstr>
      <vt:lpstr>PowerPoint Presentation</vt:lpstr>
      <vt:lpstr>PowerPoint Presentation</vt:lpstr>
      <vt:lpstr>PowerPoint Presentation</vt:lpstr>
      <vt:lpstr>PowerPoint Presentation</vt:lpstr>
      <vt:lpstr>Production and Supply</vt:lpstr>
      <vt:lpstr>Costs</vt:lpstr>
      <vt:lpstr>PowerPoint Presentation</vt:lpstr>
      <vt:lpstr>PowerPoint Presentation</vt:lpstr>
      <vt:lpstr>PowerPoint Presentation</vt:lpstr>
      <vt:lpstr>Firm Supply</vt:lpstr>
      <vt:lpstr>PowerPoint Presentation</vt:lpstr>
      <vt:lpstr>PowerPoint Presentation</vt:lpstr>
      <vt:lpstr>PowerPoint Presentation</vt:lpstr>
      <vt:lpstr>PowerPoint Presentation</vt:lpstr>
      <vt:lpstr>Market Supply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Deadweight Loss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15</cp:revision>
  <dcterms:created xsi:type="dcterms:W3CDTF">2017-10-09T10:02:31Z</dcterms:created>
  <dcterms:modified xsi:type="dcterms:W3CDTF">2023-03-29T22:40:47Z</dcterms:modified>
</cp:coreProperties>
</file>