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348" r:id="rId2"/>
    <p:sldId id="331" r:id="rId3"/>
    <p:sldId id="332" r:id="rId4"/>
    <p:sldId id="259" r:id="rId5"/>
    <p:sldId id="333" r:id="rId6"/>
    <p:sldId id="265" r:id="rId7"/>
    <p:sldId id="266" r:id="rId8"/>
    <p:sldId id="267" r:id="rId9"/>
    <p:sldId id="268" r:id="rId10"/>
    <p:sldId id="334" r:id="rId11"/>
    <p:sldId id="262" r:id="rId12"/>
    <p:sldId id="263" r:id="rId13"/>
    <p:sldId id="264" r:id="rId14"/>
    <p:sldId id="335" r:id="rId15"/>
    <p:sldId id="269" r:id="rId16"/>
    <p:sldId id="270" r:id="rId17"/>
    <p:sldId id="271" r:id="rId18"/>
    <p:sldId id="272" r:id="rId19"/>
    <p:sldId id="273" r:id="rId20"/>
    <p:sldId id="336" r:id="rId21"/>
    <p:sldId id="275" r:id="rId22"/>
    <p:sldId id="276" r:id="rId23"/>
    <p:sldId id="277" r:id="rId24"/>
    <p:sldId id="278" r:id="rId25"/>
    <p:sldId id="337" r:id="rId26"/>
    <p:sldId id="279" r:id="rId27"/>
    <p:sldId id="280" r:id="rId28"/>
    <p:sldId id="281" r:id="rId29"/>
    <p:sldId id="282" r:id="rId30"/>
    <p:sldId id="338" r:id="rId31"/>
    <p:sldId id="283" r:id="rId32"/>
    <p:sldId id="284" r:id="rId33"/>
    <p:sldId id="285" r:id="rId34"/>
    <p:sldId id="286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Palatino Linotype" panose="02040502050505030304" pitchFamily="18" charset="0"/>
      <p:regular r:id="rId41"/>
      <p:bold r:id="rId42"/>
      <p:italic r:id="rId43"/>
      <p:boldItalic r:id="rId44"/>
    </p:embeddedFont>
    <p:embeddedFont>
      <p:font typeface="Source Sans Pro Black" panose="020F0502020204030204" pitchFamily="34" charset="0"/>
      <p:bold r:id="rId45"/>
      <p:italic r:id="rId46"/>
      <p:boldItalic r:id="rId47"/>
    </p:embeddedFont>
    <p:embeddedFont>
      <p:font typeface="Source Sans Pro SemiBold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XsiVYDxfekPwHetf894ieM0E4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06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107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171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356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37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089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283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506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4486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342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520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95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3028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0516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2318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4410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19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169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9381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249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54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914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777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869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757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26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672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76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82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58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5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87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Changes in Market Conditions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079875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Preferences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Changes in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 can also induce a demand shift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large changes in demand for quinoa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Results in higher price and (eventually) higher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Note: we only </a:t>
            </a:r>
            <a:r>
              <a:rPr lang="en-US" dirty="0">
                <a:solidFill>
                  <a:srgbClr val="FF0000"/>
                </a:solidFill>
              </a:rPr>
              <a:t>observe</a:t>
            </a:r>
            <a:r>
              <a:rPr lang="en-US" dirty="0"/>
              <a:t> higher price and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infer</a:t>
            </a:r>
            <a:r>
              <a:rPr lang="en-US" dirty="0"/>
              <a:t> shift in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68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0" descr="figure-08-10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350" y="0"/>
            <a:ext cx="11669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68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 descr="figure-08-10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138" y="0"/>
            <a:ext cx="1100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31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2" descr="figure-08-10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22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Supply Shift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a market for bread is initially at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outward shift in </a:t>
            </a:r>
            <a:r>
              <a:rPr lang="en-US" dirty="0">
                <a:solidFill>
                  <a:srgbClr val="FF0000"/>
                </a:solidFill>
              </a:rPr>
              <a:t>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Could be due to lower costs of production or lower price of grain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Greater supply at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price, so entire curve shifts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initial price we have </a:t>
            </a:r>
            <a:r>
              <a:rPr lang="en-US" dirty="0">
                <a:solidFill>
                  <a:srgbClr val="FF0000"/>
                </a:solidFill>
              </a:rPr>
              <a:t>excess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causes price to be bid down as sellers compete for customers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Until equilibrium is restored at lower price and higher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if supply had gone down (shifted left)?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52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7" descr="figure-08-1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39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8" descr="figure-08-1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4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9" descr="figure-08-1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02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0" descr="figure-08-12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9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1" descr="figure-08-12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9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Shifts in demand and supply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Effects on prices of excess demand and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Adjustment of quantities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Effects of a sales tax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Units 8.6 to 8.7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91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Taxes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Sales taxes create </a:t>
            </a:r>
            <a:r>
              <a:rPr lang="en-US" dirty="0">
                <a:solidFill>
                  <a:srgbClr val="FF0000"/>
                </a:solidFill>
              </a:rPr>
              <a:t>wedge</a:t>
            </a:r>
            <a:r>
              <a:rPr lang="en-US" dirty="0"/>
              <a:t> between what buyers pay and sellers receive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vertical axis plots what buyers pay (</a:t>
            </a:r>
            <a:r>
              <a:rPr lang="en-US" dirty="0">
                <a:solidFill>
                  <a:srgbClr val="FF0000"/>
                </a:solidFill>
              </a:rPr>
              <a:t>after-tax price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demand curve is unaffected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about supply curve?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any given after-tax price, supply will be based on </a:t>
            </a:r>
            <a:r>
              <a:rPr lang="en-US" dirty="0">
                <a:solidFill>
                  <a:srgbClr val="FF0000"/>
                </a:solidFill>
              </a:rPr>
              <a:t>pre-tax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30% tax on sales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 if pre-tax price is $1.00, after tax price is $1.30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Supply at price $1.30 is what it would have been at price $1.00 without tax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Which is like a shift left of the supply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70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3" descr="figure-08-1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325" y="0"/>
            <a:ext cx="9277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17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4" descr="figure-08-14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563" y="0"/>
            <a:ext cx="92868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14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5" descr="figure-08-14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325" y="0"/>
            <a:ext cx="9277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608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6" descr="figure-08-14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325" y="0"/>
            <a:ext cx="9277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961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Deadweight Loss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Quantity sold falls after imposition of tax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Consumer surplus </a:t>
            </a:r>
            <a:r>
              <a:rPr lang="en-US" dirty="0"/>
              <a:t>falls since (after-tax) price is higher and fewer buy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Producer surplus </a:t>
            </a:r>
            <a:r>
              <a:rPr lang="en-US" dirty="0"/>
              <a:t>fall since (pre-tax) price is lower and sales are lower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Deadweight loss </a:t>
            </a:r>
            <a:r>
              <a:rPr lang="en-US" dirty="0"/>
              <a:t>emerges, but government raises revenue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Is this (Pareto) </a:t>
            </a:r>
            <a:r>
              <a:rPr lang="en-US" dirty="0">
                <a:solidFill>
                  <a:srgbClr val="FF0000"/>
                </a:solidFill>
              </a:rPr>
              <a:t>inefficient</a:t>
            </a:r>
            <a:r>
              <a:rPr lang="en-US" dirty="0"/>
              <a:t>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Depends on what revenues are used for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Also, reduction in quantity of some goods may yield social benefits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498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7" descr="figure-08-1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5738" y="0"/>
            <a:ext cx="9280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55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8" descr="figure-08-1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5738" y="0"/>
            <a:ext cx="9280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62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9" descr="figure-08-1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5738" y="0"/>
            <a:ext cx="9280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99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50" descr="figure-08-1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5738" y="0"/>
            <a:ext cx="9280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84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Observables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Demand and supply curves are not </a:t>
            </a:r>
            <a:r>
              <a:rPr lang="en-US" dirty="0">
                <a:solidFill>
                  <a:srgbClr val="FF0000"/>
                </a:solidFill>
              </a:rPr>
              <a:t>observable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we observe is price and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we can often deduce that shifts have occurred, and identify reasons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Shift in curve means change in demand/supply at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Demand shifts: changes in preferences, demographic characteristics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Supply shifts: changes in technology, input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Taxes</a:t>
            </a:r>
            <a:r>
              <a:rPr lang="en-US" dirty="0"/>
              <a:t> create a wedge between price paid and received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With care, can be viewed as supply shift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292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Tax Incidence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Who actually pays the tax?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Both buyer and seller pay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Buyer pays more but seller gets less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is the burden distributed?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Depends on the slope of demand and supply functions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 flat supply curve means </a:t>
            </a:r>
            <a:r>
              <a:rPr lang="en-US" dirty="0">
                <a:solidFill>
                  <a:srgbClr val="FF0000"/>
                </a:solidFill>
              </a:rPr>
              <a:t>tax incidence </a:t>
            </a:r>
            <a:r>
              <a:rPr lang="en-US" dirty="0"/>
              <a:t>falls mostly on buyer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this case quantity falls a lot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about steep supply? Flat demand? Steep demand?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51" descr="figure-08-16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" y="0"/>
            <a:ext cx="11614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244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52" descr="figure-08-1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" y="0"/>
            <a:ext cx="11614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75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3" descr="figure-08-16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" y="0"/>
            <a:ext cx="11614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142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54" descr="figure-08-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" y="0"/>
            <a:ext cx="116141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7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Demand Shifts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Demand Shift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a market for books is initially at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upward shift in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Could be due to higher enrollment for example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Greater demand at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price, so entire curve shifts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initial price we have </a:t>
            </a:r>
            <a:r>
              <a:rPr lang="en-US" dirty="0">
                <a:solidFill>
                  <a:srgbClr val="FF0000"/>
                </a:solidFill>
              </a:rPr>
              <a:t>excess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causes price to be bid up as buyers compete for goods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Until equilibrium is restored at higher price and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if demand had gone down?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7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3" descr="figure-08-11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138"/>
            <a:ext cx="12192000" cy="592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99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4" descr="figure-08-11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138"/>
            <a:ext cx="12192000" cy="592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9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5" descr="figure-08-11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138"/>
            <a:ext cx="12192000" cy="592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22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6" descr="figure-08-11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5138"/>
            <a:ext cx="12192000" cy="592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89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537</Words>
  <Application>Microsoft Macintosh PowerPoint</Application>
  <PresentationFormat>Widescreen</PresentationFormat>
  <Paragraphs>76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Source Sans Pro SemiBold</vt:lpstr>
      <vt:lpstr>Source Sans Pro Black</vt:lpstr>
      <vt:lpstr>Palatino Linotype</vt:lpstr>
      <vt:lpstr>Calibri</vt:lpstr>
      <vt:lpstr>Office Theme</vt:lpstr>
      <vt:lpstr>Changes in Market Conditions</vt:lpstr>
      <vt:lpstr>Overview</vt:lpstr>
      <vt:lpstr>Observables</vt:lpstr>
      <vt:lpstr>Demand Shifts</vt:lpstr>
      <vt:lpstr>Demand Shift</vt:lpstr>
      <vt:lpstr>PowerPoint Presentation</vt:lpstr>
      <vt:lpstr>PowerPoint Presentation</vt:lpstr>
      <vt:lpstr>PowerPoint Presentation</vt:lpstr>
      <vt:lpstr>PowerPoint Presentation</vt:lpstr>
      <vt:lpstr>Preferences</vt:lpstr>
      <vt:lpstr>PowerPoint Presentation</vt:lpstr>
      <vt:lpstr>PowerPoint Presentation</vt:lpstr>
      <vt:lpstr>PowerPoint Presentation</vt:lpstr>
      <vt:lpstr>Supply 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Taxes</vt:lpstr>
      <vt:lpstr>PowerPoint Presentation</vt:lpstr>
      <vt:lpstr>PowerPoint Presentation</vt:lpstr>
      <vt:lpstr>PowerPoint Presentation</vt:lpstr>
      <vt:lpstr>PowerPoint Presentation</vt:lpstr>
      <vt:lpstr>Deadweight Loss</vt:lpstr>
      <vt:lpstr>PowerPoint Presentation</vt:lpstr>
      <vt:lpstr>PowerPoint Presentation</vt:lpstr>
      <vt:lpstr>PowerPoint Presentation</vt:lpstr>
      <vt:lpstr>PowerPoint Presentation</vt:lpstr>
      <vt:lpstr>Tax Incidence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14</cp:revision>
  <dcterms:created xsi:type="dcterms:W3CDTF">2017-10-09T10:02:31Z</dcterms:created>
  <dcterms:modified xsi:type="dcterms:W3CDTF">2023-04-04T13:58:49Z</dcterms:modified>
</cp:coreProperties>
</file>