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93" d="100"/>
          <a:sy n="93" d="100"/>
        </p:scale>
        <p:origin x="485" y="1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9987DA-CC70-6B6D-7F41-CC89EB6A4CDF}"/>
              </a:ext>
            </a:extLst>
          </p:cNvPr>
          <p:cNvSpPr txBox="1"/>
          <p:nvPr/>
        </p:nvSpPr>
        <p:spPr>
          <a:xfrm>
            <a:off x="0" y="110110"/>
            <a:ext cx="12192000" cy="461665"/>
          </a:xfrm>
          <a:prstGeom prst="rect">
            <a:avLst/>
          </a:prstGeom>
          <a:noFill/>
        </p:spPr>
        <p:txBody>
          <a:bodyPr wrap="square" lIns="91440" tIns="45720" rIns="91440" bIns="45720" rtlCol="0" anchor="t">
            <a:spAutoFit/>
          </a:bodyPr>
          <a:lstStyle/>
          <a:p>
            <a:pPr algn="ctr"/>
            <a:r>
              <a:rPr lang="en-US" sz="2400" dirty="0">
                <a:latin typeface="Calibri Light"/>
                <a:ea typeface="Calibri Light"/>
                <a:cs typeface="Calibri Light"/>
              </a:rPr>
              <a:t>Emergent Language: Independent AI Development of a Language-Like Syntax</a:t>
            </a:r>
            <a:endParaRPr lang="en-US" sz="2400"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8290EF71-5625-213C-8D61-C5154C449ADD}"/>
              </a:ext>
            </a:extLst>
          </p:cNvPr>
          <p:cNvSpPr txBox="1"/>
          <p:nvPr/>
        </p:nvSpPr>
        <p:spPr>
          <a:xfrm>
            <a:off x="236189" y="1142760"/>
            <a:ext cx="2835077" cy="1015663"/>
          </a:xfrm>
          <a:prstGeom prst="rect">
            <a:avLst/>
          </a:prstGeom>
          <a:noFill/>
        </p:spPr>
        <p:txBody>
          <a:bodyPr wrap="square" lIns="91440" tIns="45720" rIns="91440" bIns="45720" rtlCol="0" anchor="t">
            <a:spAutoFit/>
          </a:bodyPr>
          <a:lstStyle/>
          <a:p>
            <a:r>
              <a:rPr lang="en-US" sz="1100" b="1" dirty="0">
                <a:latin typeface="Calibri Light"/>
                <a:cs typeface="Calibri Light"/>
              </a:rPr>
              <a:t>Context and Motivation</a:t>
            </a:r>
            <a:endParaRPr lang="en-US" sz="1100" b="1" dirty="0">
              <a:latin typeface="Calibri Light" panose="020F0302020204030204" pitchFamily="34" charset="0"/>
              <a:cs typeface="Calibri Light" panose="020F0302020204030204" pitchFamily="34" charset="0"/>
            </a:endParaRPr>
          </a:p>
          <a:p>
            <a:pPr algn="just"/>
            <a:r>
              <a:rPr lang="en-US" sz="700" dirty="0">
                <a:latin typeface="Calibri Light"/>
                <a:cs typeface="Calibri Light"/>
              </a:rPr>
              <a:t>Natural language models have been rapidly getting more powerful… or so it seems. Modern NLP models, while capable of demonstrating incredibly sophisticated behavior, suffer to grasp the semantics of the text they represent. </a:t>
            </a:r>
            <a:r>
              <a:rPr lang="en-US" sz="700" b="1" dirty="0">
                <a:latin typeface="Calibri Light"/>
                <a:cs typeface="Calibri Light"/>
              </a:rPr>
              <a:t>To master language, one must not only manipulate references (syntactics) convincingly but understand the meaning behind references (semantics)</a:t>
            </a:r>
            <a:r>
              <a:rPr lang="en-US" sz="700" dirty="0">
                <a:latin typeface="Calibri Light"/>
                <a:cs typeface="Calibri Light"/>
              </a:rPr>
              <a:t>. However, modern language models have no good way to access the semantics, and therefore end up learning brittle syntax webs.</a:t>
            </a:r>
          </a:p>
        </p:txBody>
      </p:sp>
      <p:grpSp>
        <p:nvGrpSpPr>
          <p:cNvPr id="56" name="Group 55">
            <a:extLst>
              <a:ext uri="{FF2B5EF4-FFF2-40B4-BE49-F238E27FC236}">
                <a16:creationId xmlns:a16="http://schemas.microsoft.com/office/drawing/2014/main" id="{4B196A13-6592-6199-1C56-BB19F88B3F42}"/>
              </a:ext>
            </a:extLst>
          </p:cNvPr>
          <p:cNvGrpSpPr/>
          <p:nvPr/>
        </p:nvGrpSpPr>
        <p:grpSpPr>
          <a:xfrm>
            <a:off x="1791285" y="559560"/>
            <a:ext cx="8609430" cy="526529"/>
            <a:chOff x="1736855" y="598315"/>
            <a:chExt cx="8609430" cy="526529"/>
          </a:xfrm>
        </p:grpSpPr>
        <p:sp>
          <p:nvSpPr>
            <p:cNvPr id="5" name="TextBox 4">
              <a:extLst>
                <a:ext uri="{FF2B5EF4-FFF2-40B4-BE49-F238E27FC236}">
                  <a16:creationId xmlns:a16="http://schemas.microsoft.com/office/drawing/2014/main" id="{4231C0CA-E452-C34B-FA27-8B32E8A5E931}"/>
                </a:ext>
              </a:extLst>
            </p:cNvPr>
            <p:cNvSpPr txBox="1"/>
            <p:nvPr/>
          </p:nvSpPr>
          <p:spPr>
            <a:xfrm>
              <a:off x="5244931" y="601624"/>
              <a:ext cx="1593278" cy="523220"/>
            </a:xfrm>
            <a:prstGeom prst="rect">
              <a:avLst/>
            </a:prstGeom>
            <a:noFill/>
          </p:spPr>
          <p:txBody>
            <a:bodyPr wrap="square" lIns="91440" tIns="45720" rIns="91440" bIns="45720" rtlCol="0" anchor="t">
              <a:spAutoFit/>
            </a:bodyPr>
            <a:lstStyle/>
            <a:p>
              <a:pPr algn="ctr"/>
              <a:r>
                <a:rPr lang="en-US" sz="700" b="1" dirty="0">
                  <a:latin typeface="Calibri Light"/>
                  <a:ea typeface="Calibri Light"/>
                  <a:cs typeface="Calibri Light"/>
                </a:rPr>
                <a:t>Andre Ye</a:t>
              </a:r>
              <a:endParaRPr lang="en-US" sz="700" b="1" dirty="0">
                <a:latin typeface="Calibri" panose="020F0502020204030204"/>
                <a:ea typeface="Calibri" panose="020F0502020204030204"/>
                <a:cs typeface="Calibri" panose="020F0502020204030204"/>
              </a:endParaRPr>
            </a:p>
            <a:p>
              <a:pPr algn="ctr"/>
              <a:r>
                <a:rPr lang="en-US" sz="700" dirty="0">
                  <a:latin typeface="Calibri Light"/>
                  <a:ea typeface="Calibri Light"/>
                  <a:cs typeface="Calibri Light"/>
                </a:rPr>
                <a:t>Paul G. Allen School of Computer Science &amp; Engineering</a:t>
              </a:r>
            </a:p>
            <a:p>
              <a:pPr algn="ctr"/>
              <a:r>
                <a:rPr lang="en-US" sz="700" dirty="0">
                  <a:latin typeface="Calibri Light"/>
                  <a:ea typeface="Calibri Light"/>
                  <a:cs typeface="Calibri Light"/>
                </a:rPr>
                <a:t>Interactive Intelligence</a:t>
              </a:r>
            </a:p>
          </p:txBody>
        </p:sp>
        <p:sp>
          <p:nvSpPr>
            <p:cNvPr id="9" name="TextBox 8">
              <a:extLst>
                <a:ext uri="{FF2B5EF4-FFF2-40B4-BE49-F238E27FC236}">
                  <a16:creationId xmlns:a16="http://schemas.microsoft.com/office/drawing/2014/main" id="{E34EC441-A3A4-9F18-976A-27511B3B2C11}"/>
                </a:ext>
              </a:extLst>
            </p:cNvPr>
            <p:cNvSpPr txBox="1"/>
            <p:nvPr/>
          </p:nvSpPr>
          <p:spPr>
            <a:xfrm>
              <a:off x="3490893" y="601623"/>
              <a:ext cx="1593278" cy="523220"/>
            </a:xfrm>
            <a:prstGeom prst="rect">
              <a:avLst/>
            </a:prstGeom>
            <a:noFill/>
          </p:spPr>
          <p:txBody>
            <a:bodyPr wrap="square" lIns="91440" tIns="45720" rIns="91440" bIns="45720" rtlCol="0" anchor="t">
              <a:spAutoFit/>
            </a:bodyPr>
            <a:lstStyle/>
            <a:p>
              <a:pPr algn="ctr"/>
              <a:r>
                <a:rPr lang="en-US" sz="700" b="1" dirty="0">
                  <a:latin typeface="Calibri Light"/>
                  <a:ea typeface="Calibri Light"/>
                  <a:cs typeface="Calibri Light"/>
                </a:rPr>
                <a:t>Amelia Johnson</a:t>
              </a:r>
              <a:endParaRPr lang="en-US" sz="1600" dirty="0"/>
            </a:p>
            <a:p>
              <a:pPr algn="ctr"/>
              <a:r>
                <a:rPr lang="en-US" sz="700" dirty="0">
                  <a:latin typeface="Calibri Light"/>
                  <a:ea typeface="Calibri Light"/>
                  <a:cs typeface="Calibri Light"/>
                </a:rPr>
                <a:t>Paul G. Allen School of Computer Science &amp; Engineering</a:t>
              </a:r>
            </a:p>
            <a:p>
              <a:pPr algn="ctr"/>
              <a:r>
                <a:rPr lang="en-US" sz="700" dirty="0">
                  <a:latin typeface="Calibri Light"/>
                  <a:ea typeface="Calibri Light"/>
                  <a:cs typeface="Calibri Light"/>
                </a:rPr>
                <a:t>Interactive Intelligence</a:t>
              </a:r>
            </a:p>
          </p:txBody>
        </p:sp>
        <p:sp>
          <p:nvSpPr>
            <p:cNvPr id="13" name="TextBox 12">
              <a:extLst>
                <a:ext uri="{FF2B5EF4-FFF2-40B4-BE49-F238E27FC236}">
                  <a16:creationId xmlns:a16="http://schemas.microsoft.com/office/drawing/2014/main" id="{6EB59582-86CA-EE95-9B77-195B38B2921B}"/>
                </a:ext>
              </a:extLst>
            </p:cNvPr>
            <p:cNvSpPr txBox="1"/>
            <p:nvPr/>
          </p:nvSpPr>
          <p:spPr>
            <a:xfrm>
              <a:off x="1736855" y="598315"/>
              <a:ext cx="1593278" cy="523220"/>
            </a:xfrm>
            <a:prstGeom prst="rect">
              <a:avLst/>
            </a:prstGeom>
            <a:noFill/>
          </p:spPr>
          <p:txBody>
            <a:bodyPr wrap="square" lIns="91440" tIns="45720" rIns="91440" bIns="45720" rtlCol="0" anchor="t">
              <a:spAutoFit/>
            </a:bodyPr>
            <a:lstStyle/>
            <a:p>
              <a:pPr algn="ctr"/>
              <a:r>
                <a:rPr lang="en-US" sz="700" b="1" dirty="0">
                  <a:latin typeface="Calibri Light"/>
                  <a:ea typeface="Calibri Light"/>
                  <a:cs typeface="Calibri Light"/>
                </a:rPr>
                <a:t>Alec Bunn</a:t>
              </a:r>
              <a:endParaRPr lang="en-US" sz="1600" dirty="0"/>
            </a:p>
            <a:p>
              <a:pPr algn="ctr"/>
              <a:r>
                <a:rPr lang="en-US" sz="700" dirty="0">
                  <a:latin typeface="Calibri Light"/>
                  <a:ea typeface="Calibri Light"/>
                  <a:cs typeface="Calibri Light"/>
                </a:rPr>
                <a:t>Paul G. Allen School of Computer Science &amp; Engineering</a:t>
              </a:r>
            </a:p>
            <a:p>
              <a:pPr algn="ctr"/>
              <a:r>
                <a:rPr lang="en-US" sz="700" dirty="0">
                  <a:latin typeface="Calibri Light"/>
                  <a:ea typeface="Calibri Light"/>
                  <a:cs typeface="Calibri Light"/>
                </a:rPr>
                <a:t>Interactive Intelligence</a:t>
              </a:r>
            </a:p>
          </p:txBody>
        </p:sp>
        <p:sp>
          <p:nvSpPr>
            <p:cNvPr id="14" name="TextBox 13">
              <a:extLst>
                <a:ext uri="{FF2B5EF4-FFF2-40B4-BE49-F238E27FC236}">
                  <a16:creationId xmlns:a16="http://schemas.microsoft.com/office/drawing/2014/main" id="{8103D826-B484-7148-134B-797E4E55B16A}"/>
                </a:ext>
              </a:extLst>
            </p:cNvPr>
            <p:cNvSpPr txBox="1"/>
            <p:nvPr/>
          </p:nvSpPr>
          <p:spPr>
            <a:xfrm>
              <a:off x="6989385" y="601622"/>
              <a:ext cx="1593278" cy="523220"/>
            </a:xfrm>
            <a:prstGeom prst="rect">
              <a:avLst/>
            </a:prstGeom>
            <a:noFill/>
          </p:spPr>
          <p:txBody>
            <a:bodyPr wrap="square" lIns="91440" tIns="45720" rIns="91440" bIns="45720" rtlCol="0" anchor="t">
              <a:spAutoFit/>
            </a:bodyPr>
            <a:lstStyle/>
            <a:p>
              <a:pPr algn="ctr"/>
              <a:r>
                <a:rPr lang="en-US" sz="700" b="1" dirty="0">
                  <a:latin typeface="Calibri Light"/>
                  <a:ea typeface="Calibri Light"/>
                  <a:cs typeface="Calibri Light"/>
                </a:rPr>
                <a:t>Eric Xia</a:t>
              </a:r>
              <a:endParaRPr lang="en-US" sz="700" b="1" dirty="0">
                <a:latin typeface="Calibri" panose="020F0502020204030204"/>
                <a:ea typeface="Calibri" panose="020F0502020204030204"/>
                <a:cs typeface="Calibri" panose="020F0502020204030204"/>
              </a:endParaRPr>
            </a:p>
            <a:p>
              <a:pPr algn="ctr"/>
              <a:r>
                <a:rPr lang="en-US" sz="700" dirty="0">
                  <a:latin typeface="Calibri Light"/>
                  <a:ea typeface="Calibri Light"/>
                  <a:cs typeface="Calibri Light"/>
                </a:rPr>
                <a:t>University of Washington Department of Mathematics</a:t>
              </a:r>
            </a:p>
            <a:p>
              <a:pPr algn="ctr"/>
              <a:r>
                <a:rPr lang="en-US" sz="700" dirty="0">
                  <a:latin typeface="Calibri Light"/>
                  <a:ea typeface="Calibri Light"/>
                  <a:cs typeface="Calibri Light"/>
                </a:rPr>
                <a:t>Interactive Intelligence</a:t>
              </a:r>
            </a:p>
          </p:txBody>
        </p:sp>
        <p:sp>
          <p:nvSpPr>
            <p:cNvPr id="15" name="TextBox 14">
              <a:extLst>
                <a:ext uri="{FF2B5EF4-FFF2-40B4-BE49-F238E27FC236}">
                  <a16:creationId xmlns:a16="http://schemas.microsoft.com/office/drawing/2014/main" id="{62BC2BB9-A91E-6D24-786A-BFDF427373C4}"/>
                </a:ext>
              </a:extLst>
            </p:cNvPr>
            <p:cNvSpPr txBox="1"/>
            <p:nvPr/>
          </p:nvSpPr>
          <p:spPr>
            <a:xfrm>
              <a:off x="8753007" y="601621"/>
              <a:ext cx="1593278" cy="523220"/>
            </a:xfrm>
            <a:prstGeom prst="rect">
              <a:avLst/>
            </a:prstGeom>
            <a:noFill/>
          </p:spPr>
          <p:txBody>
            <a:bodyPr wrap="square" lIns="91440" tIns="45720" rIns="91440" bIns="45720" rtlCol="0" anchor="t">
              <a:spAutoFit/>
            </a:bodyPr>
            <a:lstStyle/>
            <a:p>
              <a:pPr algn="ctr"/>
              <a:r>
                <a:rPr lang="en-US" sz="700" b="1" dirty="0" err="1">
                  <a:latin typeface="Calibri Light"/>
                  <a:ea typeface="Calibri Light"/>
                  <a:cs typeface="Calibri Light"/>
                </a:rPr>
                <a:t>Yegor</a:t>
              </a:r>
              <a:r>
                <a:rPr lang="en-US" sz="700" b="1" dirty="0">
                  <a:latin typeface="Calibri Light"/>
                  <a:ea typeface="Calibri Light"/>
                  <a:cs typeface="Calibri Light"/>
                </a:rPr>
                <a:t> </a:t>
              </a:r>
              <a:r>
                <a:rPr lang="en-US" sz="700" b="1" dirty="0" err="1">
                  <a:latin typeface="Calibri Light"/>
                  <a:ea typeface="Calibri Light"/>
                  <a:cs typeface="Calibri Light"/>
                </a:rPr>
                <a:t>Kuznetsov</a:t>
              </a:r>
              <a:endParaRPr lang="en-US" sz="700" b="1" dirty="0">
                <a:latin typeface="Calibri" panose="020F0502020204030204"/>
                <a:ea typeface="Calibri" panose="020F0502020204030204"/>
                <a:cs typeface="Calibri" panose="020F0502020204030204"/>
              </a:endParaRPr>
            </a:p>
            <a:p>
              <a:pPr algn="ctr"/>
              <a:r>
                <a:rPr lang="en-US" sz="700" dirty="0">
                  <a:latin typeface="Calibri Light"/>
                  <a:ea typeface="Calibri Light"/>
                  <a:cs typeface="Calibri Light"/>
                </a:rPr>
                <a:t>Paul G. Allen School of Computer Science &amp; Engineering</a:t>
              </a:r>
            </a:p>
            <a:p>
              <a:pPr algn="ctr"/>
              <a:r>
                <a:rPr lang="en-US" sz="700" dirty="0">
                  <a:latin typeface="Calibri Light"/>
                  <a:ea typeface="Calibri Light"/>
                  <a:cs typeface="Calibri Light"/>
                </a:rPr>
                <a:t>Interactive Intelligence</a:t>
              </a:r>
            </a:p>
          </p:txBody>
        </p:sp>
      </p:grpSp>
      <p:pic>
        <p:nvPicPr>
          <p:cNvPr id="1026" name="Picture 2">
            <a:extLst>
              <a:ext uri="{FF2B5EF4-FFF2-40B4-BE49-F238E27FC236}">
                <a16:creationId xmlns:a16="http://schemas.microsoft.com/office/drawing/2014/main" id="{EFF6716F-40D2-B008-B5BB-7DF4ECCD90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882" y="206267"/>
            <a:ext cx="678143" cy="6781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2A44F71-7E62-2C07-C7FD-D7C168C3B266}"/>
              </a:ext>
            </a:extLst>
          </p:cNvPr>
          <p:cNvPicPr>
            <a:picLocks noChangeAspect="1"/>
          </p:cNvPicPr>
          <p:nvPr/>
        </p:nvPicPr>
        <p:blipFill>
          <a:blip r:embed="rId3"/>
          <a:stretch>
            <a:fillRect/>
          </a:stretch>
        </p:blipFill>
        <p:spPr>
          <a:xfrm>
            <a:off x="11246247" y="209949"/>
            <a:ext cx="678143" cy="687770"/>
          </a:xfrm>
          <a:prstGeom prst="rect">
            <a:avLst/>
          </a:prstGeom>
        </p:spPr>
      </p:pic>
      <p:sp>
        <p:nvSpPr>
          <p:cNvPr id="16" name="TextBox 15">
            <a:extLst>
              <a:ext uri="{FF2B5EF4-FFF2-40B4-BE49-F238E27FC236}">
                <a16:creationId xmlns:a16="http://schemas.microsoft.com/office/drawing/2014/main" id="{B8458460-575F-FAD0-3FEA-99331AD6A1C1}"/>
              </a:ext>
            </a:extLst>
          </p:cNvPr>
          <p:cNvSpPr txBox="1"/>
          <p:nvPr/>
        </p:nvSpPr>
        <p:spPr>
          <a:xfrm>
            <a:off x="3184032" y="1157739"/>
            <a:ext cx="2835077" cy="1446550"/>
          </a:xfrm>
          <a:prstGeom prst="rect">
            <a:avLst/>
          </a:prstGeom>
          <a:noFill/>
        </p:spPr>
        <p:txBody>
          <a:bodyPr wrap="square" lIns="91440" tIns="45720" rIns="91440" bIns="45720" rtlCol="0" anchor="t">
            <a:spAutoFit/>
          </a:bodyPr>
          <a:lstStyle/>
          <a:p>
            <a:r>
              <a:rPr lang="en-US" sz="1100" b="1" dirty="0">
                <a:latin typeface="Calibri Light"/>
                <a:ea typeface="+mn-lt"/>
                <a:cs typeface="Calibri Light"/>
              </a:rPr>
              <a:t>Benchmark Task</a:t>
            </a:r>
          </a:p>
          <a:p>
            <a:pPr algn="just"/>
            <a:r>
              <a:rPr lang="en-US" sz="700" dirty="0">
                <a:latin typeface="Calibri Light"/>
                <a:cs typeface="Calibri Light"/>
              </a:rPr>
              <a:t>We need to define a problem that provides meaning upon which syntax can emerge. After iterating over several tasks, we converged upon the </a:t>
            </a:r>
            <a:r>
              <a:rPr lang="en-US" sz="700" i="1" dirty="0">
                <a:latin typeface="Calibri Light"/>
                <a:cs typeface="Calibri Light"/>
              </a:rPr>
              <a:t>geometric scene similarity</a:t>
            </a:r>
            <a:r>
              <a:rPr lang="en-US" sz="700" dirty="0">
                <a:latin typeface="Calibri Light"/>
                <a:cs typeface="Calibri Light"/>
              </a:rPr>
              <a:t> task. In the geometric scene similarity task, the model is presented with two images of geometric scenes. Each scene can between 1 and 3 objects (inclusive); all objects share the same color (either red, green, or blue) and shape (square, triangle, circle). Two scenes are considered the same if they feature the same number, color, and shape of objects. However, the objects may be in various locations or states of rotation and overlap. The primitive model objective, therefore, is to evaluate the similarity between two scenes by abstracting each image to these three essential characteristic dimensions.</a:t>
            </a:r>
            <a:endParaRPr lang="en-US" dirty="0"/>
          </a:p>
        </p:txBody>
      </p:sp>
      <p:sp>
        <p:nvSpPr>
          <p:cNvPr id="17" name="TextBox 16">
            <a:extLst>
              <a:ext uri="{FF2B5EF4-FFF2-40B4-BE49-F238E27FC236}">
                <a16:creationId xmlns:a16="http://schemas.microsoft.com/office/drawing/2014/main" id="{9B9903A4-581B-3256-D3AE-5B61DF4A59BD}"/>
              </a:ext>
            </a:extLst>
          </p:cNvPr>
          <p:cNvSpPr txBox="1"/>
          <p:nvPr/>
        </p:nvSpPr>
        <p:spPr>
          <a:xfrm>
            <a:off x="6135889" y="1176049"/>
            <a:ext cx="2830314" cy="1661993"/>
          </a:xfrm>
          <a:prstGeom prst="rect">
            <a:avLst/>
          </a:prstGeom>
          <a:noFill/>
        </p:spPr>
        <p:txBody>
          <a:bodyPr wrap="square" lIns="91440" tIns="45720" rIns="91440" bIns="45720" rtlCol="0" anchor="t">
            <a:spAutoFit/>
          </a:bodyPr>
          <a:lstStyle/>
          <a:p>
            <a:r>
              <a:rPr lang="en-US" sz="1100" b="1" dirty="0">
                <a:latin typeface="Calibri Light"/>
                <a:ea typeface="+mn-lt"/>
                <a:cs typeface="Calibri Light"/>
              </a:rPr>
              <a:t>Model Design</a:t>
            </a:r>
          </a:p>
          <a:p>
            <a:pPr algn="just"/>
            <a:r>
              <a:rPr lang="en-US" sz="700" dirty="0">
                <a:latin typeface="Calibri Light"/>
                <a:ea typeface="Calibri Light"/>
                <a:cs typeface="Calibri Light"/>
              </a:rPr>
              <a:t>To match the simplicity of the geometric scene similarity task, our model design is lightweight. It is comprised of the following core components:</a:t>
            </a:r>
          </a:p>
          <a:p>
            <a:pPr marL="171450" indent="-171450" algn="just">
              <a:buFont typeface="Arial"/>
              <a:buChar char="•"/>
            </a:pPr>
            <a:r>
              <a:rPr lang="en-US" sz="700" dirty="0">
                <a:latin typeface="Calibri Light"/>
                <a:ea typeface="Calibri Light"/>
                <a:cs typeface="Calibri Light"/>
              </a:rPr>
              <a:t>The speaker and listener map their respective images to a sparse embedding with a shallow Convolutional Neural Network (CNN).</a:t>
            </a:r>
          </a:p>
          <a:p>
            <a:pPr marL="171450" indent="-171450" algn="just">
              <a:buFont typeface="Arial"/>
              <a:buChar char="•"/>
            </a:pPr>
            <a:r>
              <a:rPr lang="en-US" sz="700" dirty="0">
                <a:latin typeface="Calibri Light"/>
                <a:ea typeface="Calibri Light"/>
                <a:cs typeface="Calibri Light"/>
              </a:rPr>
              <a:t>The speaker's image embedding is passed through a recurrent layer to generate sequence vectors.</a:t>
            </a:r>
          </a:p>
          <a:p>
            <a:pPr marL="171450" indent="-171450" algn="just">
              <a:buFont typeface="Arial"/>
              <a:buChar char="•"/>
            </a:pPr>
            <a:r>
              <a:rPr lang="en-US" sz="700" dirty="0">
                <a:latin typeface="Calibri Light"/>
                <a:ea typeface="Calibri Light"/>
                <a:cs typeface="Calibri Light"/>
              </a:rPr>
              <a:t>Sequence vectors are converted into a ‘sentence’ with the Vector-Quantization (VQ) layer, which snaps each vector to the nearest of a fixed-size set of learned embeddings. These represent the words in the 'language’. After quantization, the speaker has generated a discrete sentence-like encoding of the viewed image.</a:t>
            </a:r>
          </a:p>
          <a:p>
            <a:pPr marL="171450" indent="-171450" algn="just">
              <a:buFont typeface="Arial"/>
              <a:buChar char="•"/>
            </a:pPr>
            <a:r>
              <a:rPr lang="en-US" sz="700" dirty="0">
                <a:latin typeface="Calibri Light"/>
                <a:ea typeface="Calibri Light"/>
                <a:cs typeface="Calibri Light"/>
              </a:rPr>
              <a:t>The listener processes the sequence using its own recurrent facilities and decides as to if it received the same scene or not.</a:t>
            </a:r>
          </a:p>
        </p:txBody>
      </p:sp>
      <p:sp>
        <p:nvSpPr>
          <p:cNvPr id="18" name="TextBox 17">
            <a:extLst>
              <a:ext uri="{FF2B5EF4-FFF2-40B4-BE49-F238E27FC236}">
                <a16:creationId xmlns:a16="http://schemas.microsoft.com/office/drawing/2014/main" id="{AA439180-B797-8309-3A26-861D8023D322}"/>
              </a:ext>
            </a:extLst>
          </p:cNvPr>
          <p:cNvSpPr txBox="1"/>
          <p:nvPr/>
        </p:nvSpPr>
        <p:spPr>
          <a:xfrm>
            <a:off x="9082983" y="1208293"/>
            <a:ext cx="2830936" cy="261610"/>
          </a:xfrm>
          <a:prstGeom prst="rect">
            <a:avLst/>
          </a:prstGeom>
          <a:noFill/>
        </p:spPr>
        <p:txBody>
          <a:bodyPr wrap="square" lIns="91440" tIns="45720" rIns="91440" bIns="45720" rtlCol="0" anchor="t">
            <a:spAutoFit/>
          </a:bodyPr>
          <a:lstStyle/>
          <a:p>
            <a:r>
              <a:rPr lang="en-US" sz="1100" b="1" dirty="0">
                <a:latin typeface="Calibri Light"/>
                <a:ea typeface="+mn-lt"/>
                <a:cs typeface="Calibri Light"/>
              </a:rPr>
              <a:t>Results</a:t>
            </a:r>
          </a:p>
        </p:txBody>
      </p:sp>
      <p:sp>
        <p:nvSpPr>
          <p:cNvPr id="19" name="TextBox 18">
            <a:extLst>
              <a:ext uri="{FF2B5EF4-FFF2-40B4-BE49-F238E27FC236}">
                <a16:creationId xmlns:a16="http://schemas.microsoft.com/office/drawing/2014/main" id="{7A21B7C2-E3E5-4794-2D08-31B81F6634A7}"/>
              </a:ext>
            </a:extLst>
          </p:cNvPr>
          <p:cNvSpPr txBox="1"/>
          <p:nvPr/>
        </p:nvSpPr>
        <p:spPr>
          <a:xfrm>
            <a:off x="9118408" y="3697872"/>
            <a:ext cx="2835077" cy="1446550"/>
          </a:xfrm>
          <a:prstGeom prst="rect">
            <a:avLst/>
          </a:prstGeom>
          <a:noFill/>
        </p:spPr>
        <p:txBody>
          <a:bodyPr wrap="square" lIns="91440" tIns="45720" rIns="91440" bIns="45720" rtlCol="0" anchor="t">
            <a:spAutoFit/>
          </a:bodyPr>
          <a:lstStyle/>
          <a:p>
            <a:r>
              <a:rPr lang="en-US" sz="1100" b="1" dirty="0">
                <a:latin typeface="Calibri Light"/>
                <a:ea typeface="+mn-lt"/>
                <a:cs typeface="Calibri Light"/>
              </a:rPr>
              <a:t>Next Steps &amp; Future Work</a:t>
            </a:r>
          </a:p>
          <a:p>
            <a:pPr algn="just"/>
            <a:r>
              <a:rPr lang="en-US" sz="700" dirty="0">
                <a:latin typeface="Calibri Light"/>
                <a:cs typeface="Calibri Light"/>
              </a:rPr>
              <a:t>Our current work has been preliminary. Our primary interest moving forward is in advancing the complexity of the emergent language by increasing the complexity and generality of the benchmark task.</a:t>
            </a:r>
          </a:p>
          <a:p>
            <a:pPr algn="just"/>
            <a:endParaRPr lang="en-US" sz="700" dirty="0">
              <a:latin typeface="Calibri Light"/>
              <a:cs typeface="Calibri Light"/>
            </a:endParaRPr>
          </a:p>
          <a:p>
            <a:pPr algn="just"/>
            <a:r>
              <a:rPr lang="en-US" sz="700" dirty="0">
                <a:latin typeface="Calibri Light"/>
                <a:cs typeface="Calibri Light"/>
              </a:rPr>
              <a:t>One such task is to move from a geometric scene similarity task, which varies only along three axes, to a more complex </a:t>
            </a:r>
            <a:r>
              <a:rPr lang="en-US" sz="700" i="1" dirty="0">
                <a:latin typeface="Calibri Light"/>
                <a:cs typeface="Calibri Light"/>
              </a:rPr>
              <a:t>relational</a:t>
            </a:r>
            <a:r>
              <a:rPr lang="en-US" sz="700" dirty="0">
                <a:latin typeface="Calibri Light"/>
                <a:cs typeface="Calibri Light"/>
              </a:rPr>
              <a:t> scene similarity task. Objects can either be enclosed within other shapes (hierarchy) or connected to other shapes via a line or arrow (linkage). A model that successfully models this task must develop representations of verb-like relational tokens, which are transferable – like adjectives – across individual objects (nouns) and groups of objects (abstract nouns).</a:t>
            </a:r>
          </a:p>
        </p:txBody>
      </p:sp>
      <p:grpSp>
        <p:nvGrpSpPr>
          <p:cNvPr id="53" name="Group 52">
            <a:extLst>
              <a:ext uri="{FF2B5EF4-FFF2-40B4-BE49-F238E27FC236}">
                <a16:creationId xmlns:a16="http://schemas.microsoft.com/office/drawing/2014/main" id="{395FB047-6901-07A4-46ED-F8122AE8CB60}"/>
              </a:ext>
            </a:extLst>
          </p:cNvPr>
          <p:cNvGrpSpPr/>
          <p:nvPr/>
        </p:nvGrpSpPr>
        <p:grpSpPr>
          <a:xfrm>
            <a:off x="268753" y="2167840"/>
            <a:ext cx="2634013" cy="683182"/>
            <a:chOff x="359913" y="1868615"/>
            <a:chExt cx="2634013" cy="683182"/>
          </a:xfrm>
        </p:grpSpPr>
        <p:pic>
          <p:nvPicPr>
            <p:cNvPr id="2" name="Picture 2" descr="Apple fruit - Puzzle Factory">
              <a:extLst>
                <a:ext uri="{FF2B5EF4-FFF2-40B4-BE49-F238E27FC236}">
                  <a16:creationId xmlns:a16="http://schemas.microsoft.com/office/drawing/2014/main" id="{585B98AE-D21B-10DC-AC14-56383DCC54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1018" y="1898812"/>
              <a:ext cx="409538" cy="40953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1130349-BAFF-7CBD-1020-8B85D2352215}"/>
                </a:ext>
              </a:extLst>
            </p:cNvPr>
            <p:cNvSpPr txBox="1"/>
            <p:nvPr/>
          </p:nvSpPr>
          <p:spPr>
            <a:xfrm>
              <a:off x="1701031" y="2351742"/>
              <a:ext cx="792857" cy="200055"/>
            </a:xfrm>
            <a:prstGeom prst="rect">
              <a:avLst/>
            </a:prstGeom>
            <a:noFill/>
          </p:spPr>
          <p:txBody>
            <a:bodyPr wrap="square" lIns="91440" tIns="45720" rIns="91440" bIns="45720" rtlCol="0" anchor="t">
              <a:spAutoFit/>
            </a:bodyPr>
            <a:lstStyle/>
            <a:p>
              <a:pPr algn="ctr"/>
              <a:r>
                <a:rPr lang="en-US" sz="700" b="1" dirty="0">
                  <a:latin typeface="Calibri Light" panose="020F0302020204030204" pitchFamily="34" charset="0"/>
                  <a:cs typeface="Calibri Light" panose="020F0302020204030204" pitchFamily="34" charset="0"/>
                </a:rPr>
                <a:t>Semantics</a:t>
              </a:r>
            </a:p>
          </p:txBody>
        </p:sp>
        <p:sp>
          <p:nvSpPr>
            <p:cNvPr id="22" name="TextBox 21">
              <a:extLst>
                <a:ext uri="{FF2B5EF4-FFF2-40B4-BE49-F238E27FC236}">
                  <a16:creationId xmlns:a16="http://schemas.microsoft.com/office/drawing/2014/main" id="{3CF270D4-7A13-2DF4-BA44-D8757410FB06}"/>
                </a:ext>
              </a:extLst>
            </p:cNvPr>
            <p:cNvSpPr txBox="1"/>
            <p:nvPr/>
          </p:nvSpPr>
          <p:spPr>
            <a:xfrm>
              <a:off x="564879" y="2335883"/>
              <a:ext cx="792857" cy="200055"/>
            </a:xfrm>
            <a:prstGeom prst="rect">
              <a:avLst/>
            </a:prstGeom>
            <a:noFill/>
          </p:spPr>
          <p:txBody>
            <a:bodyPr wrap="square" lIns="91440" tIns="45720" rIns="91440" bIns="45720" rtlCol="0" anchor="t">
              <a:spAutoFit/>
            </a:bodyPr>
            <a:lstStyle/>
            <a:p>
              <a:pPr algn="ctr"/>
              <a:r>
                <a:rPr lang="en-US" sz="700" b="1" dirty="0">
                  <a:latin typeface="Calibri Light" panose="020F0302020204030204" pitchFamily="34" charset="0"/>
                  <a:cs typeface="Calibri Light" panose="020F0302020204030204" pitchFamily="34" charset="0"/>
                </a:rPr>
                <a:t>Syntactics</a:t>
              </a:r>
            </a:p>
          </p:txBody>
        </p:sp>
        <p:sp>
          <p:nvSpPr>
            <p:cNvPr id="23" name="TextBox 22">
              <a:extLst>
                <a:ext uri="{FF2B5EF4-FFF2-40B4-BE49-F238E27FC236}">
                  <a16:creationId xmlns:a16="http://schemas.microsoft.com/office/drawing/2014/main" id="{BFEC882F-CFDC-39FD-6380-E224956DB310}"/>
                </a:ext>
              </a:extLst>
            </p:cNvPr>
            <p:cNvSpPr txBox="1"/>
            <p:nvPr/>
          </p:nvSpPr>
          <p:spPr>
            <a:xfrm>
              <a:off x="724979" y="1975994"/>
              <a:ext cx="456655" cy="200055"/>
            </a:xfrm>
            <a:prstGeom prst="rect">
              <a:avLst/>
            </a:prstGeom>
            <a:noFill/>
          </p:spPr>
          <p:txBody>
            <a:bodyPr wrap="square" lIns="91440" tIns="45720" rIns="91440" bIns="45720" rtlCol="0" anchor="t">
              <a:spAutoFit/>
            </a:bodyPr>
            <a:lstStyle/>
            <a:p>
              <a:pPr algn="ctr"/>
              <a:r>
                <a:rPr lang="en-US" sz="700" dirty="0">
                  <a:latin typeface="Calibri Light" panose="020F0302020204030204" pitchFamily="34" charset="0"/>
                  <a:cs typeface="Calibri Light" panose="020F0302020204030204" pitchFamily="34" charset="0"/>
                </a:rPr>
                <a:t>“apple”</a:t>
              </a:r>
            </a:p>
          </p:txBody>
        </p:sp>
        <p:sp>
          <p:nvSpPr>
            <p:cNvPr id="24" name="TextBox 23">
              <a:extLst>
                <a:ext uri="{FF2B5EF4-FFF2-40B4-BE49-F238E27FC236}">
                  <a16:creationId xmlns:a16="http://schemas.microsoft.com/office/drawing/2014/main" id="{90CCA378-8DCA-A386-B3B7-CFDED05A62F7}"/>
                </a:ext>
              </a:extLst>
            </p:cNvPr>
            <p:cNvSpPr txBox="1"/>
            <p:nvPr/>
          </p:nvSpPr>
          <p:spPr>
            <a:xfrm>
              <a:off x="363021" y="1874527"/>
              <a:ext cx="359071" cy="169277"/>
            </a:xfrm>
            <a:prstGeom prst="rect">
              <a:avLst/>
            </a:prstGeom>
            <a:noFill/>
          </p:spPr>
          <p:txBody>
            <a:bodyPr wrap="square" lIns="91440" tIns="45720" rIns="91440" bIns="45720" rtlCol="0" anchor="t">
              <a:spAutoFit/>
            </a:bodyPr>
            <a:lstStyle/>
            <a:p>
              <a:pPr algn="ctr"/>
              <a:r>
                <a:rPr lang="en-US" sz="500" dirty="0">
                  <a:latin typeface="Calibri Light" panose="020F0302020204030204" pitchFamily="34" charset="0"/>
                  <a:cs typeface="Calibri Light" panose="020F0302020204030204" pitchFamily="34" charset="0"/>
                </a:rPr>
                <a:t>“fruit”</a:t>
              </a:r>
            </a:p>
          </p:txBody>
        </p:sp>
        <p:sp>
          <p:nvSpPr>
            <p:cNvPr id="25" name="TextBox 24">
              <a:extLst>
                <a:ext uri="{FF2B5EF4-FFF2-40B4-BE49-F238E27FC236}">
                  <a16:creationId xmlns:a16="http://schemas.microsoft.com/office/drawing/2014/main" id="{7F3C4A3C-38E2-26FB-CC17-E76BD12C7C1C}"/>
                </a:ext>
              </a:extLst>
            </p:cNvPr>
            <p:cNvSpPr txBox="1"/>
            <p:nvPr/>
          </p:nvSpPr>
          <p:spPr>
            <a:xfrm>
              <a:off x="359913" y="2131450"/>
              <a:ext cx="359071" cy="169277"/>
            </a:xfrm>
            <a:prstGeom prst="rect">
              <a:avLst/>
            </a:prstGeom>
            <a:noFill/>
          </p:spPr>
          <p:txBody>
            <a:bodyPr wrap="square" lIns="91440" tIns="45720" rIns="91440" bIns="45720" rtlCol="0" anchor="t">
              <a:spAutoFit/>
            </a:bodyPr>
            <a:lstStyle/>
            <a:p>
              <a:pPr algn="ctr"/>
              <a:r>
                <a:rPr lang="en-US" sz="500" dirty="0">
                  <a:latin typeface="Calibri Light" panose="020F0302020204030204" pitchFamily="34" charset="0"/>
                  <a:cs typeface="Calibri Light" panose="020F0302020204030204" pitchFamily="34" charset="0"/>
                </a:rPr>
                <a:t>“red”</a:t>
              </a:r>
            </a:p>
          </p:txBody>
        </p:sp>
        <p:sp>
          <p:nvSpPr>
            <p:cNvPr id="26" name="TextBox 25">
              <a:extLst>
                <a:ext uri="{FF2B5EF4-FFF2-40B4-BE49-F238E27FC236}">
                  <a16:creationId xmlns:a16="http://schemas.microsoft.com/office/drawing/2014/main" id="{DE90B20E-67B4-E1F1-EBAB-8D9DE2A11E94}"/>
                </a:ext>
              </a:extLst>
            </p:cNvPr>
            <p:cNvSpPr txBox="1"/>
            <p:nvPr/>
          </p:nvSpPr>
          <p:spPr>
            <a:xfrm>
              <a:off x="1159834" y="1868615"/>
              <a:ext cx="409039" cy="169277"/>
            </a:xfrm>
            <a:prstGeom prst="rect">
              <a:avLst/>
            </a:prstGeom>
            <a:noFill/>
          </p:spPr>
          <p:txBody>
            <a:bodyPr wrap="square" lIns="91440" tIns="45720" rIns="91440" bIns="45720" rtlCol="0" anchor="t">
              <a:spAutoFit/>
            </a:bodyPr>
            <a:lstStyle/>
            <a:p>
              <a:pPr algn="ctr"/>
              <a:r>
                <a:rPr lang="en-US" sz="500" dirty="0">
                  <a:latin typeface="Calibri Light" panose="020F0302020204030204" pitchFamily="34" charset="0"/>
                  <a:cs typeface="Calibri Light" panose="020F0302020204030204" pitchFamily="34" charset="0"/>
                </a:rPr>
                <a:t>“edible”</a:t>
              </a:r>
            </a:p>
          </p:txBody>
        </p:sp>
        <p:sp>
          <p:nvSpPr>
            <p:cNvPr id="27" name="TextBox 26">
              <a:extLst>
                <a:ext uri="{FF2B5EF4-FFF2-40B4-BE49-F238E27FC236}">
                  <a16:creationId xmlns:a16="http://schemas.microsoft.com/office/drawing/2014/main" id="{FE4E2929-D2DE-E18E-6A83-69CD3A73AD01}"/>
                </a:ext>
              </a:extLst>
            </p:cNvPr>
            <p:cNvSpPr txBox="1"/>
            <p:nvPr/>
          </p:nvSpPr>
          <p:spPr>
            <a:xfrm>
              <a:off x="1175890" y="2106703"/>
              <a:ext cx="407741" cy="169277"/>
            </a:xfrm>
            <a:prstGeom prst="rect">
              <a:avLst/>
            </a:prstGeom>
            <a:noFill/>
          </p:spPr>
          <p:txBody>
            <a:bodyPr wrap="square" lIns="91440" tIns="45720" rIns="91440" bIns="45720" rtlCol="0" anchor="t">
              <a:spAutoFit/>
            </a:bodyPr>
            <a:lstStyle/>
            <a:p>
              <a:pPr algn="ctr"/>
              <a:r>
                <a:rPr lang="en-US" sz="500" dirty="0">
                  <a:latin typeface="Calibri Light" panose="020F0302020204030204" pitchFamily="34" charset="0"/>
                  <a:cs typeface="Calibri Light" panose="020F0302020204030204" pitchFamily="34" charset="0"/>
                </a:rPr>
                <a:t>&lt;noun&gt;</a:t>
              </a:r>
            </a:p>
          </p:txBody>
        </p:sp>
        <p:cxnSp>
          <p:nvCxnSpPr>
            <p:cNvPr id="37" name="Straight Connector 36">
              <a:extLst>
                <a:ext uri="{FF2B5EF4-FFF2-40B4-BE49-F238E27FC236}">
                  <a16:creationId xmlns:a16="http://schemas.microsoft.com/office/drawing/2014/main" id="{8B5EBE91-1039-5AEA-915E-86E121F08FC4}"/>
                </a:ext>
              </a:extLst>
            </p:cNvPr>
            <p:cNvCxnSpPr>
              <a:cxnSpLocks/>
            </p:cNvCxnSpPr>
            <p:nvPr/>
          </p:nvCxnSpPr>
          <p:spPr>
            <a:xfrm flipV="1">
              <a:off x="1112819" y="1990939"/>
              <a:ext cx="137630" cy="803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D5D4BEF-DD77-54B1-2937-B1F7C810163D}"/>
                </a:ext>
              </a:extLst>
            </p:cNvPr>
            <p:cNvCxnSpPr>
              <a:cxnSpLocks/>
            </p:cNvCxnSpPr>
            <p:nvPr/>
          </p:nvCxnSpPr>
          <p:spPr>
            <a:xfrm flipV="1">
              <a:off x="626416" y="2097571"/>
              <a:ext cx="168725" cy="937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E0347D-B376-E4DD-1F0A-780C5180D5A0}"/>
                </a:ext>
              </a:extLst>
            </p:cNvPr>
            <p:cNvCxnSpPr>
              <a:cxnSpLocks/>
            </p:cNvCxnSpPr>
            <p:nvPr/>
          </p:nvCxnSpPr>
          <p:spPr>
            <a:xfrm>
              <a:off x="1112819" y="2094522"/>
              <a:ext cx="137630" cy="1012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BA8E8F-8841-9FC2-352F-6975E7A16075}"/>
                </a:ext>
              </a:extLst>
            </p:cNvPr>
            <p:cNvCxnSpPr>
              <a:cxnSpLocks/>
            </p:cNvCxnSpPr>
            <p:nvPr/>
          </p:nvCxnSpPr>
          <p:spPr>
            <a:xfrm>
              <a:off x="626416" y="1986361"/>
              <a:ext cx="167979" cy="8636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0A141CD-4DB6-AB9E-C39F-68A778F649D7}"/>
                </a:ext>
              </a:extLst>
            </p:cNvPr>
            <p:cNvSpPr txBox="1"/>
            <p:nvPr/>
          </p:nvSpPr>
          <p:spPr>
            <a:xfrm>
              <a:off x="2131531" y="1870203"/>
              <a:ext cx="862395" cy="477054"/>
            </a:xfrm>
            <a:prstGeom prst="rect">
              <a:avLst/>
            </a:prstGeom>
            <a:noFill/>
          </p:spPr>
          <p:txBody>
            <a:bodyPr wrap="square" lIns="91440" tIns="45720" rIns="91440" bIns="45720" rtlCol="0" anchor="t">
              <a:spAutoFit/>
            </a:bodyPr>
            <a:lstStyle/>
            <a:p>
              <a:r>
                <a:rPr lang="en-US" sz="500" dirty="0">
                  <a:latin typeface="Calibri Light" panose="020F0302020204030204" pitchFamily="34" charset="0"/>
                  <a:cs typeface="Calibri Light" panose="020F0302020204030204" pitchFamily="34" charset="0"/>
                </a:rPr>
                <a:t>How it looks</a:t>
              </a:r>
            </a:p>
            <a:p>
              <a:r>
                <a:rPr lang="en-US" sz="500" dirty="0">
                  <a:latin typeface="Calibri Light" panose="020F0302020204030204" pitchFamily="34" charset="0"/>
                  <a:cs typeface="Calibri Light" panose="020F0302020204030204" pitchFamily="34" charset="0"/>
                </a:rPr>
                <a:t>How it feels</a:t>
              </a:r>
            </a:p>
            <a:p>
              <a:r>
                <a:rPr lang="en-US" sz="500" dirty="0">
                  <a:latin typeface="Calibri Light" panose="020F0302020204030204" pitchFamily="34" charset="0"/>
                  <a:cs typeface="Calibri Light" panose="020F0302020204030204" pitchFamily="34" charset="0"/>
                </a:rPr>
                <a:t>How it tastes</a:t>
              </a:r>
            </a:p>
            <a:p>
              <a:r>
                <a:rPr lang="en-US" sz="500" dirty="0">
                  <a:latin typeface="Calibri Light" panose="020F0302020204030204" pitchFamily="34" charset="0"/>
                  <a:cs typeface="Calibri Light" panose="020F0302020204030204" pitchFamily="34" charset="0"/>
                </a:rPr>
                <a:t>How it sounds</a:t>
              </a:r>
            </a:p>
            <a:p>
              <a:r>
                <a:rPr lang="en-US" sz="500" dirty="0">
                  <a:latin typeface="Calibri Light" panose="020F0302020204030204" pitchFamily="34" charset="0"/>
                  <a:cs typeface="Calibri Light" panose="020F0302020204030204" pitchFamily="34" charset="0"/>
                </a:rPr>
                <a:t>Relationship with physics</a:t>
              </a:r>
            </a:p>
          </p:txBody>
        </p:sp>
      </p:grpSp>
      <p:sp>
        <p:nvSpPr>
          <p:cNvPr id="55" name="TextBox 54">
            <a:extLst>
              <a:ext uri="{FF2B5EF4-FFF2-40B4-BE49-F238E27FC236}">
                <a16:creationId xmlns:a16="http://schemas.microsoft.com/office/drawing/2014/main" id="{7599B659-1547-E765-9167-8D18B86829C2}"/>
              </a:ext>
            </a:extLst>
          </p:cNvPr>
          <p:cNvSpPr txBox="1"/>
          <p:nvPr/>
        </p:nvSpPr>
        <p:spPr>
          <a:xfrm>
            <a:off x="236189" y="2830886"/>
            <a:ext cx="2832311" cy="523220"/>
          </a:xfrm>
          <a:prstGeom prst="rect">
            <a:avLst/>
          </a:prstGeom>
          <a:noFill/>
        </p:spPr>
        <p:txBody>
          <a:bodyPr wrap="square" lIns="91440" tIns="45720" rIns="91440" bIns="45720" rtlCol="0" anchor="t">
            <a:spAutoFit/>
          </a:bodyPr>
          <a:lstStyle/>
          <a:p>
            <a:pPr algn="just"/>
            <a:r>
              <a:rPr lang="en-US" sz="700" dirty="0">
                <a:latin typeface="Calibri Light"/>
                <a:cs typeface="Calibri Light"/>
              </a:rPr>
              <a:t>It has been well-documented that large language models, like the well-known GPT-3 model demonstrate inability to reason through physical, experiential, and societal semantics needed to sensibly navigate language.  </a:t>
            </a:r>
            <a:endParaRPr lang="en-US" dirty="0">
              <a:cs typeface="Calibri" panose="020F0502020204030204"/>
            </a:endParaRPr>
          </a:p>
        </p:txBody>
      </p:sp>
      <p:sp>
        <p:nvSpPr>
          <p:cNvPr id="58" name="TextBox 57">
            <a:extLst>
              <a:ext uri="{FF2B5EF4-FFF2-40B4-BE49-F238E27FC236}">
                <a16:creationId xmlns:a16="http://schemas.microsoft.com/office/drawing/2014/main" id="{D71D90C7-1A17-D5A9-2FA8-D5D5EEE95F46}"/>
              </a:ext>
            </a:extLst>
          </p:cNvPr>
          <p:cNvSpPr txBox="1"/>
          <p:nvPr/>
        </p:nvSpPr>
        <p:spPr>
          <a:xfrm>
            <a:off x="375358" y="3354106"/>
            <a:ext cx="2620267" cy="477054"/>
          </a:xfrm>
          <a:prstGeom prst="rect">
            <a:avLst/>
          </a:prstGeom>
          <a:noFill/>
        </p:spPr>
        <p:txBody>
          <a:bodyPr wrap="square">
            <a:spAutoFit/>
          </a:bodyPr>
          <a:lstStyle/>
          <a:p>
            <a:pPr algn="l"/>
            <a:r>
              <a:rPr lang="en-US" sz="500" b="1" i="1" dirty="0">
                <a:solidFill>
                  <a:srgbClr val="292929"/>
                </a:solidFill>
                <a:effectLst/>
                <a:latin typeface="Cascadia Mono Light" panose="020B0609020000020004" pitchFamily="49" charset="0"/>
                <a:ea typeface="Cascadia Mono Light" panose="020B0609020000020004" pitchFamily="49" charset="0"/>
                <a:cs typeface="Cascadia Mono Light" panose="020B0609020000020004" pitchFamily="49" charset="0"/>
              </a:rPr>
              <a:t>Prompt</a:t>
            </a:r>
            <a:r>
              <a:rPr lang="en-US" sz="500" i="0" dirty="0">
                <a:solidFill>
                  <a:srgbClr val="292929"/>
                </a:solidFill>
                <a:effectLst/>
                <a:latin typeface="Cascadia Mono Light" panose="020B0609020000020004" pitchFamily="49" charset="0"/>
                <a:ea typeface="Cascadia Mono Light" panose="020B0609020000020004" pitchFamily="49" charset="0"/>
                <a:cs typeface="Cascadia Mono Light" panose="020B0609020000020004" pitchFamily="49" charset="0"/>
              </a:rPr>
              <a:t>: </a:t>
            </a:r>
            <a:r>
              <a:rPr lang="en-US" sz="500" dirty="0">
                <a:solidFill>
                  <a:srgbClr val="292929"/>
                </a:solidFill>
                <a:effectLst/>
                <a:latin typeface="Cascadia Mono Light" panose="020B0609020000020004" pitchFamily="49" charset="0"/>
                <a:ea typeface="Cascadia Mono Light" panose="020B0609020000020004" pitchFamily="49" charset="0"/>
                <a:cs typeface="Cascadia Mono Light" panose="020B0609020000020004" pitchFamily="49" charset="0"/>
              </a:rPr>
              <a:t>You poured yourself a glass of cranberry juice, but then you absentmindedly poured about a teaspoon of grape juice into it. It looks okay. You try sniffing it, but you have a bad cold, so you can’t smell anything. You are very thirsty.</a:t>
            </a:r>
            <a:r>
              <a:rPr lang="en-US" sz="500" b="0" dirty="0">
                <a:solidFill>
                  <a:srgbClr val="292929"/>
                </a:solidFill>
                <a:effectLst/>
                <a:latin typeface="Cascadia Mono Light" panose="020B0609020000020004" pitchFamily="49" charset="0"/>
                <a:ea typeface="Cascadia Mono Light" panose="020B0609020000020004" pitchFamily="49" charset="0"/>
                <a:cs typeface="Cascadia Mono Light" panose="020B0609020000020004" pitchFamily="49" charset="0"/>
              </a:rPr>
              <a:t> </a:t>
            </a:r>
            <a:r>
              <a:rPr lang="en-US" sz="500" b="0" i="0" dirty="0">
                <a:solidFill>
                  <a:srgbClr val="292929"/>
                </a:solidFill>
                <a:effectLst/>
                <a:latin typeface="Cascadia Mono Light" panose="020B0609020000020004" pitchFamily="49" charset="0"/>
                <a:ea typeface="Cascadia Mono Light" panose="020B0609020000020004" pitchFamily="49" charset="0"/>
                <a:cs typeface="Cascadia Mono Light" panose="020B0609020000020004" pitchFamily="49" charset="0"/>
              </a:rPr>
              <a:t>So you drink it.</a:t>
            </a:r>
            <a:endParaRPr lang="en-US" sz="500" b="0" i="1" dirty="0">
              <a:solidFill>
                <a:srgbClr val="292929"/>
              </a:solidFill>
              <a:effectLst/>
              <a:latin typeface="Cascadia Mono Light" panose="020B0609020000020004" pitchFamily="49" charset="0"/>
              <a:ea typeface="Cascadia Mono Light" panose="020B0609020000020004" pitchFamily="49" charset="0"/>
              <a:cs typeface="Cascadia Mono Light" panose="020B0609020000020004" pitchFamily="49" charset="0"/>
            </a:endParaRPr>
          </a:p>
          <a:p>
            <a:pPr algn="l"/>
            <a:endParaRPr lang="en-US" sz="500" b="0" i="0" dirty="0">
              <a:solidFill>
                <a:srgbClr val="292929"/>
              </a:solidFill>
              <a:effectLst/>
              <a:latin typeface="Cascadia Mono Light" panose="020B0609020000020004" pitchFamily="49" charset="0"/>
              <a:ea typeface="Cascadia Mono Light" panose="020B0609020000020004" pitchFamily="49" charset="0"/>
              <a:cs typeface="Cascadia Mono Light" panose="020B0609020000020004" pitchFamily="49" charset="0"/>
            </a:endParaRPr>
          </a:p>
          <a:p>
            <a:pPr algn="l"/>
            <a:r>
              <a:rPr lang="en-US" sz="500" b="1" i="1" dirty="0">
                <a:solidFill>
                  <a:srgbClr val="292929"/>
                </a:solidFill>
                <a:latin typeface="Cascadia Mono Light" panose="020B0609020000020004" pitchFamily="49" charset="0"/>
                <a:ea typeface="Cascadia Mono Light" panose="020B0609020000020004" pitchFamily="49" charset="0"/>
                <a:cs typeface="Cascadia Mono Light" panose="020B0609020000020004" pitchFamily="49" charset="0"/>
              </a:rPr>
              <a:t>GPT-3 Continuation</a:t>
            </a:r>
            <a:r>
              <a:rPr lang="en-US" sz="500" dirty="0">
                <a:solidFill>
                  <a:srgbClr val="292929"/>
                </a:solidFill>
                <a:latin typeface="Cascadia Mono Light" panose="020B0609020000020004" pitchFamily="49" charset="0"/>
                <a:ea typeface="Cascadia Mono Light" panose="020B0609020000020004" pitchFamily="49" charset="0"/>
                <a:cs typeface="Cascadia Mono Light" panose="020B0609020000020004" pitchFamily="49" charset="0"/>
              </a:rPr>
              <a:t>: </a:t>
            </a:r>
            <a:r>
              <a:rPr lang="en-US" sz="500" b="0" i="0" dirty="0">
                <a:solidFill>
                  <a:srgbClr val="292929"/>
                </a:solidFill>
                <a:effectLst/>
                <a:latin typeface="Cascadia Mono Light" panose="020B0609020000020004" pitchFamily="49" charset="0"/>
                <a:ea typeface="Cascadia Mono Light" panose="020B0609020000020004" pitchFamily="49" charset="0"/>
                <a:cs typeface="Cascadia Mono Light" panose="020B0609020000020004" pitchFamily="49" charset="0"/>
              </a:rPr>
              <a:t>You are now dead.</a:t>
            </a:r>
            <a:endParaRPr lang="en-US" sz="500" b="0" i="1" dirty="0">
              <a:solidFill>
                <a:srgbClr val="292929"/>
              </a:solidFill>
              <a:effectLst/>
              <a:latin typeface="Cascadia Mono Light" panose="020B0609020000020004" pitchFamily="49" charset="0"/>
              <a:ea typeface="Cascadia Mono Light" panose="020B0609020000020004" pitchFamily="49" charset="0"/>
              <a:cs typeface="Cascadia Mono Light" panose="020B0609020000020004" pitchFamily="49" charset="0"/>
            </a:endParaRPr>
          </a:p>
        </p:txBody>
      </p:sp>
      <p:sp>
        <p:nvSpPr>
          <p:cNvPr id="59" name="TextBox 58">
            <a:extLst>
              <a:ext uri="{FF2B5EF4-FFF2-40B4-BE49-F238E27FC236}">
                <a16:creationId xmlns:a16="http://schemas.microsoft.com/office/drawing/2014/main" id="{A7EF614F-8607-D9C5-6329-B639A4A56D10}"/>
              </a:ext>
            </a:extLst>
          </p:cNvPr>
          <p:cNvSpPr txBox="1"/>
          <p:nvPr/>
        </p:nvSpPr>
        <p:spPr>
          <a:xfrm>
            <a:off x="208661" y="3889053"/>
            <a:ext cx="2801535" cy="630942"/>
          </a:xfrm>
          <a:prstGeom prst="rect">
            <a:avLst/>
          </a:prstGeom>
          <a:noFill/>
        </p:spPr>
        <p:txBody>
          <a:bodyPr wrap="square" lIns="91440" tIns="45720" rIns="91440" bIns="45720" rtlCol="0" anchor="t">
            <a:spAutoFit/>
          </a:bodyPr>
          <a:lstStyle/>
          <a:p>
            <a:pPr algn="just"/>
            <a:r>
              <a:rPr lang="en-US" sz="700" dirty="0">
                <a:latin typeface="Calibri Light"/>
                <a:ea typeface="Calibri Light"/>
                <a:cs typeface="Calibri Light"/>
              </a:rPr>
              <a:t>To develop a more robust understanding of language, we highlight the relevance of the subfield of </a:t>
            </a:r>
            <a:r>
              <a:rPr lang="en-US" sz="700" i="1" dirty="0">
                <a:latin typeface="Calibri Light"/>
                <a:ea typeface="Calibri Light"/>
                <a:cs typeface="Calibri Light"/>
              </a:rPr>
              <a:t>emergent language</a:t>
            </a:r>
            <a:r>
              <a:rPr lang="en-US" sz="700" dirty="0">
                <a:latin typeface="Calibri Light"/>
                <a:ea typeface="Calibri Light"/>
                <a:cs typeface="Calibri Light"/>
              </a:rPr>
              <a:t>: the development of syntactics (language) </a:t>
            </a:r>
            <a:r>
              <a:rPr lang="en-US" sz="700" i="1" dirty="0">
                <a:latin typeface="Calibri Light"/>
                <a:ea typeface="Calibri Light"/>
                <a:cs typeface="Calibri Light"/>
              </a:rPr>
              <a:t>from</a:t>
            </a:r>
            <a:r>
              <a:rPr lang="en-US" sz="700" dirty="0">
                <a:latin typeface="Calibri Light"/>
                <a:ea typeface="Calibri Light"/>
                <a:cs typeface="Calibri Light"/>
              </a:rPr>
              <a:t> meaning/semantics (bottom-up approach), in contrast to traditional NLP (attempting to understand semantics through a web of references) (top-down approach).</a:t>
            </a:r>
          </a:p>
        </p:txBody>
      </p:sp>
      <p:grpSp>
        <p:nvGrpSpPr>
          <p:cNvPr id="76" name="Group 75">
            <a:extLst>
              <a:ext uri="{FF2B5EF4-FFF2-40B4-BE49-F238E27FC236}">
                <a16:creationId xmlns:a16="http://schemas.microsoft.com/office/drawing/2014/main" id="{70886482-AC2F-C5A1-0113-DF57EAB8E5FC}"/>
              </a:ext>
            </a:extLst>
          </p:cNvPr>
          <p:cNvGrpSpPr/>
          <p:nvPr/>
        </p:nvGrpSpPr>
        <p:grpSpPr>
          <a:xfrm>
            <a:off x="542376" y="4550324"/>
            <a:ext cx="2134103" cy="886552"/>
            <a:chOff x="528866" y="4796005"/>
            <a:chExt cx="2134103" cy="886552"/>
          </a:xfrm>
        </p:grpSpPr>
        <p:sp>
          <p:nvSpPr>
            <p:cNvPr id="60" name="Rectangle 59">
              <a:extLst>
                <a:ext uri="{FF2B5EF4-FFF2-40B4-BE49-F238E27FC236}">
                  <a16:creationId xmlns:a16="http://schemas.microsoft.com/office/drawing/2014/main" id="{E0CEE437-FB6C-590F-3DD7-389D3BCED9A3}"/>
                </a:ext>
              </a:extLst>
            </p:cNvPr>
            <p:cNvSpPr/>
            <p:nvPr/>
          </p:nvSpPr>
          <p:spPr>
            <a:xfrm>
              <a:off x="814757" y="4800194"/>
              <a:ext cx="616105" cy="29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mj-lt"/>
                </a:rPr>
                <a:t>Syntactics</a:t>
              </a:r>
            </a:p>
          </p:txBody>
        </p:sp>
        <p:sp>
          <p:nvSpPr>
            <p:cNvPr id="62" name="Rectangle 61">
              <a:extLst>
                <a:ext uri="{FF2B5EF4-FFF2-40B4-BE49-F238E27FC236}">
                  <a16:creationId xmlns:a16="http://schemas.microsoft.com/office/drawing/2014/main" id="{DFB57058-0C1D-62F4-0978-CB54C6C76B18}"/>
                </a:ext>
              </a:extLst>
            </p:cNvPr>
            <p:cNvSpPr/>
            <p:nvPr/>
          </p:nvSpPr>
          <p:spPr>
            <a:xfrm>
              <a:off x="814757" y="5383876"/>
              <a:ext cx="616105" cy="29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latin typeface="+mj-lt"/>
                </a:rPr>
                <a:t>Semantics</a:t>
              </a:r>
            </a:p>
          </p:txBody>
        </p:sp>
        <p:sp>
          <p:nvSpPr>
            <p:cNvPr id="63" name="Rectangle 62">
              <a:extLst>
                <a:ext uri="{FF2B5EF4-FFF2-40B4-BE49-F238E27FC236}">
                  <a16:creationId xmlns:a16="http://schemas.microsoft.com/office/drawing/2014/main" id="{EEDDC02E-D730-910C-9A7B-5FCF4CF9AB18}"/>
                </a:ext>
              </a:extLst>
            </p:cNvPr>
            <p:cNvSpPr/>
            <p:nvPr/>
          </p:nvSpPr>
          <p:spPr>
            <a:xfrm>
              <a:off x="1710533" y="5383876"/>
              <a:ext cx="616105" cy="29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latin typeface="+mj-lt"/>
                </a:rPr>
                <a:t>Semantics</a:t>
              </a:r>
            </a:p>
          </p:txBody>
        </p:sp>
        <p:sp>
          <p:nvSpPr>
            <p:cNvPr id="64" name="Rectangle 63">
              <a:extLst>
                <a:ext uri="{FF2B5EF4-FFF2-40B4-BE49-F238E27FC236}">
                  <a16:creationId xmlns:a16="http://schemas.microsoft.com/office/drawing/2014/main" id="{9FC7C5A7-2646-EF21-AABB-6717AAD73C41}"/>
                </a:ext>
              </a:extLst>
            </p:cNvPr>
            <p:cNvSpPr/>
            <p:nvPr/>
          </p:nvSpPr>
          <p:spPr>
            <a:xfrm>
              <a:off x="1710532" y="4805394"/>
              <a:ext cx="616105" cy="2986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latin typeface="+mj-lt"/>
                </a:rPr>
                <a:t>Syntactics</a:t>
              </a:r>
            </a:p>
          </p:txBody>
        </p:sp>
        <p:cxnSp>
          <p:nvCxnSpPr>
            <p:cNvPr id="65" name="Straight Arrow Connector 64">
              <a:extLst>
                <a:ext uri="{FF2B5EF4-FFF2-40B4-BE49-F238E27FC236}">
                  <a16:creationId xmlns:a16="http://schemas.microsoft.com/office/drawing/2014/main" id="{5347045E-7E77-3363-098A-3558FFED992F}"/>
                </a:ext>
              </a:extLst>
            </p:cNvPr>
            <p:cNvCxnSpPr>
              <a:stCxn id="60" idx="2"/>
              <a:endCxn id="62" idx="0"/>
            </p:cNvCxnSpPr>
            <p:nvPr/>
          </p:nvCxnSpPr>
          <p:spPr>
            <a:xfrm>
              <a:off x="1122810" y="5098875"/>
              <a:ext cx="0" cy="285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D40C520-1975-C190-E261-508C5E228E78}"/>
                </a:ext>
              </a:extLst>
            </p:cNvPr>
            <p:cNvCxnSpPr>
              <a:stCxn id="63" idx="0"/>
              <a:endCxn id="64" idx="2"/>
            </p:cNvCxnSpPr>
            <p:nvPr/>
          </p:nvCxnSpPr>
          <p:spPr>
            <a:xfrm flipH="1" flipV="1">
              <a:off x="2018585" y="5104075"/>
              <a:ext cx="1" cy="27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C973163-8541-2567-2D53-7E7E7CE5921B}"/>
                </a:ext>
              </a:extLst>
            </p:cNvPr>
            <p:cNvSpPr txBox="1"/>
            <p:nvPr/>
          </p:nvSpPr>
          <p:spPr>
            <a:xfrm rot="16200000">
              <a:off x="187712" y="5137159"/>
              <a:ext cx="882363" cy="200055"/>
            </a:xfrm>
            <a:prstGeom prst="rect">
              <a:avLst/>
            </a:prstGeom>
            <a:noFill/>
          </p:spPr>
          <p:txBody>
            <a:bodyPr wrap="square" lIns="91440" tIns="45720" rIns="91440" bIns="45720" rtlCol="0" anchor="t">
              <a:spAutoFit/>
            </a:bodyPr>
            <a:lstStyle/>
            <a:p>
              <a:pPr algn="ctr"/>
              <a:r>
                <a:rPr lang="en-US" sz="700">
                  <a:latin typeface="Calibri Light" panose="020F0302020204030204" pitchFamily="34" charset="0"/>
                  <a:cs typeface="Calibri Light" panose="020F0302020204030204" pitchFamily="34" charset="0"/>
                </a:rPr>
                <a:t>Traditional NLP</a:t>
              </a:r>
            </a:p>
          </p:txBody>
        </p:sp>
        <p:sp>
          <p:nvSpPr>
            <p:cNvPr id="70" name="TextBox 69">
              <a:extLst>
                <a:ext uri="{FF2B5EF4-FFF2-40B4-BE49-F238E27FC236}">
                  <a16:creationId xmlns:a16="http://schemas.microsoft.com/office/drawing/2014/main" id="{829F4323-8C57-5804-94B3-D596C77B1CD7}"/>
                </a:ext>
              </a:extLst>
            </p:cNvPr>
            <p:cNvSpPr txBox="1"/>
            <p:nvPr/>
          </p:nvSpPr>
          <p:spPr>
            <a:xfrm rot="5400000">
              <a:off x="2126455" y="5141854"/>
              <a:ext cx="872974" cy="200055"/>
            </a:xfrm>
            <a:prstGeom prst="rect">
              <a:avLst/>
            </a:prstGeom>
            <a:noFill/>
          </p:spPr>
          <p:txBody>
            <a:bodyPr wrap="square" lIns="91440" tIns="45720" rIns="91440" bIns="45720" rtlCol="0" anchor="t">
              <a:spAutoFit/>
            </a:bodyPr>
            <a:lstStyle/>
            <a:p>
              <a:pPr algn="ctr"/>
              <a:r>
                <a:rPr lang="en-US" sz="700">
                  <a:latin typeface="Calibri Light" panose="020F0302020204030204" pitchFamily="34" charset="0"/>
                  <a:cs typeface="Calibri Light" panose="020F0302020204030204" pitchFamily="34" charset="0"/>
                </a:rPr>
                <a:t>Emergent Lang.</a:t>
              </a:r>
            </a:p>
          </p:txBody>
        </p:sp>
      </p:grpSp>
      <p:sp>
        <p:nvSpPr>
          <p:cNvPr id="78" name="TextBox 77">
            <a:extLst>
              <a:ext uri="{FF2B5EF4-FFF2-40B4-BE49-F238E27FC236}">
                <a16:creationId xmlns:a16="http://schemas.microsoft.com/office/drawing/2014/main" id="{FB63BFC9-B378-F6E8-07A5-8C17F9032ED3}"/>
              </a:ext>
            </a:extLst>
          </p:cNvPr>
          <p:cNvSpPr txBox="1"/>
          <p:nvPr/>
        </p:nvSpPr>
        <p:spPr>
          <a:xfrm>
            <a:off x="251576" y="5486871"/>
            <a:ext cx="2801535" cy="1169551"/>
          </a:xfrm>
          <a:prstGeom prst="rect">
            <a:avLst/>
          </a:prstGeom>
          <a:noFill/>
        </p:spPr>
        <p:txBody>
          <a:bodyPr wrap="square" lIns="91440" tIns="45720" rIns="91440" bIns="45720" rtlCol="0" anchor="t">
            <a:spAutoFit/>
          </a:bodyPr>
          <a:lstStyle/>
          <a:p>
            <a:pPr algn="just"/>
            <a:r>
              <a:rPr lang="en-US" sz="700" dirty="0">
                <a:latin typeface="Calibri Light" panose="020F0302020204030204" pitchFamily="34" charset="0"/>
                <a:cs typeface="Calibri Light" panose="020F0302020204030204" pitchFamily="34" charset="0"/>
              </a:rPr>
              <a:t>Such a syntactics emerges from optimizing under conditions of meaning; we do not  define what symbols refer to and how they are used. Rather, we set conditions for the structure of language and allow the system to optimize for the syntax within the constraints. We propose three of such, which we build into our benchmark task and model design.</a:t>
            </a:r>
          </a:p>
          <a:p>
            <a:pPr algn="just"/>
            <a:endParaRPr lang="en-US" sz="700" dirty="0">
              <a:latin typeface="Calibri Light" panose="020F0302020204030204" pitchFamily="34" charset="0"/>
              <a:cs typeface="Calibri Light" panose="020F0302020204030204" pitchFamily="34" charset="0"/>
            </a:endParaRPr>
          </a:p>
          <a:p>
            <a:pPr marL="171450" indent="-171450" algn="just">
              <a:buFont typeface="Arial" panose="020B0604020202020204" pitchFamily="34" charset="0"/>
              <a:buChar char="•"/>
            </a:pPr>
            <a:r>
              <a:rPr lang="en-US" sz="700" i="1" dirty="0">
                <a:latin typeface="Calibri Light" panose="020F0302020204030204" pitchFamily="34" charset="0"/>
                <a:cs typeface="Calibri Light" panose="020F0302020204030204" pitchFamily="34" charset="0"/>
              </a:rPr>
              <a:t>Discrete</a:t>
            </a:r>
            <a:r>
              <a:rPr lang="en-US" sz="700" dirty="0">
                <a:latin typeface="Calibri Light" panose="020F0302020204030204" pitchFamily="34" charset="0"/>
                <a:cs typeface="Calibri Light" panose="020F0302020204030204" pitchFamily="34" charset="0"/>
              </a:rPr>
              <a:t>. The language must be comprised of symbol units.</a:t>
            </a:r>
          </a:p>
          <a:p>
            <a:pPr marL="171450" indent="-171450" algn="just">
              <a:buFont typeface="Arial" panose="020B0604020202020204" pitchFamily="34" charset="0"/>
              <a:buChar char="•"/>
            </a:pPr>
            <a:r>
              <a:rPr lang="en-US" sz="700" i="1" dirty="0">
                <a:latin typeface="Calibri Light" panose="020F0302020204030204" pitchFamily="34" charset="0"/>
                <a:cs typeface="Calibri Light" panose="020F0302020204030204" pitchFamily="34" charset="0"/>
              </a:rPr>
              <a:t>Sequential</a:t>
            </a:r>
            <a:r>
              <a:rPr lang="en-US" sz="700" dirty="0">
                <a:latin typeface="Calibri Light" panose="020F0302020204030204" pitchFamily="34" charset="0"/>
                <a:cs typeface="Calibri Light" panose="020F0302020204030204" pitchFamily="34" charset="0"/>
              </a:rPr>
              <a:t>. The language must be read and generated in sequence.</a:t>
            </a:r>
          </a:p>
          <a:p>
            <a:pPr marL="171450" indent="-171450" algn="just">
              <a:buFont typeface="Arial" panose="020B0604020202020204" pitchFamily="34" charset="0"/>
              <a:buChar char="•"/>
            </a:pPr>
            <a:r>
              <a:rPr lang="en-US" sz="700" i="1" dirty="0">
                <a:latin typeface="Calibri Light" panose="020F0302020204030204" pitchFamily="34" charset="0"/>
                <a:cs typeface="Calibri Light" panose="020F0302020204030204" pitchFamily="34" charset="0"/>
              </a:rPr>
              <a:t>Variable-length. </a:t>
            </a:r>
            <a:r>
              <a:rPr lang="en-US" sz="700" dirty="0">
                <a:latin typeface="Calibri Light" panose="020F0302020204030204" pitchFamily="34" charset="0"/>
                <a:cs typeface="Calibri Light" panose="020F0302020204030204" pitchFamily="34" charset="0"/>
              </a:rPr>
              <a:t>Sequences can differ in length to reflect differences in meaning/content.</a:t>
            </a:r>
            <a:endParaRPr lang="en-US" sz="700" i="1" dirty="0">
              <a:latin typeface="Calibri Light" panose="020F0302020204030204" pitchFamily="34" charset="0"/>
              <a:cs typeface="Calibri Light" panose="020F0302020204030204" pitchFamily="34" charset="0"/>
            </a:endParaRPr>
          </a:p>
        </p:txBody>
      </p:sp>
      <p:sp>
        <p:nvSpPr>
          <p:cNvPr id="49" name="TextBox 48">
            <a:extLst>
              <a:ext uri="{FF2B5EF4-FFF2-40B4-BE49-F238E27FC236}">
                <a16:creationId xmlns:a16="http://schemas.microsoft.com/office/drawing/2014/main" id="{AA1BDEF3-55D3-CFE3-CF4F-0B0093E03640}"/>
              </a:ext>
            </a:extLst>
          </p:cNvPr>
          <p:cNvSpPr txBox="1"/>
          <p:nvPr/>
        </p:nvSpPr>
        <p:spPr>
          <a:xfrm>
            <a:off x="6127867" y="3925340"/>
            <a:ext cx="2830314" cy="846386"/>
          </a:xfrm>
          <a:prstGeom prst="rect">
            <a:avLst/>
          </a:prstGeom>
          <a:noFill/>
        </p:spPr>
        <p:txBody>
          <a:bodyPr wrap="square" lIns="91440" tIns="45720" rIns="91440" bIns="45720" rtlCol="0" anchor="t">
            <a:spAutoFit/>
          </a:bodyPr>
          <a:lstStyle/>
          <a:p>
            <a:r>
              <a:rPr lang="en-US" sz="700" dirty="0">
                <a:latin typeface="Calibri Light"/>
                <a:ea typeface="Calibri Light"/>
                <a:cs typeface="Calibri Light"/>
              </a:rPr>
              <a:t>The true architecture was complicated with a variable-length mechanism, in which the speaker 'listens' to its own output at each step. We can utilize the final output prediction as a measure of how complete the sentence is. If the speaker can label its own image correctly with high confidence, then the sentence describes the image. This is done for each generated token. Once this self-understanding reaches a set threshold, generation is complete, and the sequence is sent to the listener. </a:t>
            </a:r>
          </a:p>
        </p:txBody>
      </p:sp>
      <p:grpSp>
        <p:nvGrpSpPr>
          <p:cNvPr id="107" name="Group 106">
            <a:extLst>
              <a:ext uri="{FF2B5EF4-FFF2-40B4-BE49-F238E27FC236}">
                <a16:creationId xmlns:a16="http://schemas.microsoft.com/office/drawing/2014/main" id="{AA0F88BD-B761-FF13-D457-08DDE1F44541}"/>
              </a:ext>
            </a:extLst>
          </p:cNvPr>
          <p:cNvGrpSpPr/>
          <p:nvPr/>
        </p:nvGrpSpPr>
        <p:grpSpPr>
          <a:xfrm>
            <a:off x="9147569" y="5178634"/>
            <a:ext cx="1355069" cy="488454"/>
            <a:chOff x="9587499" y="4153109"/>
            <a:chExt cx="1827153" cy="597320"/>
          </a:xfrm>
        </p:grpSpPr>
        <p:sp>
          <p:nvSpPr>
            <p:cNvPr id="80" name="Rectangle 79">
              <a:extLst>
                <a:ext uri="{FF2B5EF4-FFF2-40B4-BE49-F238E27FC236}">
                  <a16:creationId xmlns:a16="http://schemas.microsoft.com/office/drawing/2014/main" id="{798F0563-1942-D23E-079F-553E5F9BE0AF}"/>
                </a:ext>
              </a:extLst>
            </p:cNvPr>
            <p:cNvSpPr/>
            <p:nvPr/>
          </p:nvSpPr>
          <p:spPr>
            <a:xfrm>
              <a:off x="9587499" y="4153109"/>
              <a:ext cx="647462" cy="5973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7E8FD28-1055-5DAF-4071-52A1C0719FE2}"/>
                </a:ext>
              </a:extLst>
            </p:cNvPr>
            <p:cNvSpPr/>
            <p:nvPr/>
          </p:nvSpPr>
          <p:spPr>
            <a:xfrm>
              <a:off x="10767190" y="4153109"/>
              <a:ext cx="647462" cy="5973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0B90E152-6CBA-98D6-16DA-1696511FC90F}"/>
                </a:ext>
              </a:extLst>
            </p:cNvPr>
            <p:cNvCxnSpPr>
              <a:stCxn id="80" idx="3"/>
              <a:endCxn id="81" idx="1"/>
            </p:cNvCxnSpPr>
            <p:nvPr/>
          </p:nvCxnSpPr>
          <p:spPr>
            <a:xfrm>
              <a:off x="10234961" y="4451769"/>
              <a:ext cx="532230" cy="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1A8FE1CA-5E4E-6024-35ED-8966562DA54C}"/>
                </a:ext>
              </a:extLst>
            </p:cNvPr>
            <p:cNvSpPr/>
            <p:nvPr/>
          </p:nvSpPr>
          <p:spPr>
            <a:xfrm>
              <a:off x="9674834" y="4253177"/>
              <a:ext cx="137000" cy="13538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C56967A-236C-F9D4-79C8-E11688640E91}"/>
                </a:ext>
              </a:extLst>
            </p:cNvPr>
            <p:cNvSpPr/>
            <p:nvPr/>
          </p:nvSpPr>
          <p:spPr>
            <a:xfrm>
              <a:off x="9911230" y="4470404"/>
              <a:ext cx="128352" cy="126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E107DC45-027E-128A-F0F3-B226C2C454EF}"/>
                </a:ext>
              </a:extLst>
            </p:cNvPr>
            <p:cNvCxnSpPr>
              <a:cxnSpLocks/>
            </p:cNvCxnSpPr>
            <p:nvPr/>
          </p:nvCxnSpPr>
          <p:spPr>
            <a:xfrm>
              <a:off x="9743334" y="4326140"/>
              <a:ext cx="225991" cy="20862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Isosceles Triangle 88">
              <a:extLst>
                <a:ext uri="{FF2B5EF4-FFF2-40B4-BE49-F238E27FC236}">
                  <a16:creationId xmlns:a16="http://schemas.microsoft.com/office/drawing/2014/main" id="{790F8DB6-4ECF-A689-E8E7-34F8F294A2F4}"/>
                </a:ext>
              </a:extLst>
            </p:cNvPr>
            <p:cNvSpPr/>
            <p:nvPr/>
          </p:nvSpPr>
          <p:spPr>
            <a:xfrm>
              <a:off x="9788548" y="4315599"/>
              <a:ext cx="363542" cy="30961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3C3E9A0-CE7C-2010-E46E-6F8426A5564C}"/>
                </a:ext>
              </a:extLst>
            </p:cNvPr>
            <p:cNvSpPr/>
            <p:nvPr/>
          </p:nvSpPr>
          <p:spPr>
            <a:xfrm>
              <a:off x="10858263" y="4557516"/>
              <a:ext cx="137000" cy="13538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9E067256-848E-5D99-5410-B887C038812A}"/>
                </a:ext>
              </a:extLst>
            </p:cNvPr>
            <p:cNvSpPr/>
            <p:nvPr/>
          </p:nvSpPr>
          <p:spPr>
            <a:xfrm rot="2576644">
              <a:off x="10873304" y="4172028"/>
              <a:ext cx="363542" cy="30961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7457A61-681C-89CB-78BB-6091499DEFCF}"/>
                </a:ext>
              </a:extLst>
            </p:cNvPr>
            <p:cNvSpPr/>
            <p:nvPr/>
          </p:nvSpPr>
          <p:spPr>
            <a:xfrm rot="1351763">
              <a:off x="10960762" y="4302321"/>
              <a:ext cx="128352" cy="126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6FFB140C-1CF6-DA80-8E37-01B1C1422BE0}"/>
                </a:ext>
              </a:extLst>
            </p:cNvPr>
            <p:cNvCxnSpPr>
              <a:cxnSpLocks/>
            </p:cNvCxnSpPr>
            <p:nvPr/>
          </p:nvCxnSpPr>
          <p:spPr>
            <a:xfrm flipV="1">
              <a:off x="10926763" y="4362166"/>
              <a:ext cx="98175" cy="27268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BA31FDA-C1A8-87A0-C742-6784A8ECB2A4}"/>
                </a:ext>
              </a:extLst>
            </p:cNvPr>
            <p:cNvSpPr txBox="1"/>
            <p:nvPr/>
          </p:nvSpPr>
          <p:spPr>
            <a:xfrm>
              <a:off x="10234961" y="4230950"/>
              <a:ext cx="532230" cy="250915"/>
            </a:xfrm>
            <a:prstGeom prst="rect">
              <a:avLst/>
            </a:prstGeom>
            <a:noFill/>
            <a:ln w="9525">
              <a:noFill/>
            </a:ln>
          </p:spPr>
          <p:txBody>
            <a:bodyPr wrap="square" lIns="91440" tIns="45720" rIns="91440" bIns="45720" rtlCol="0" anchor="t">
              <a:spAutoFit/>
            </a:bodyPr>
            <a:lstStyle/>
            <a:p>
              <a:pPr algn="ctr"/>
              <a:r>
                <a:rPr lang="en-US" sz="700">
                  <a:latin typeface="Calibri Light"/>
                  <a:ea typeface="Calibri Light"/>
                  <a:cs typeface="Calibri Light"/>
                </a:rPr>
                <a:t>Same</a:t>
              </a:r>
            </a:p>
          </p:txBody>
        </p:sp>
      </p:grpSp>
      <p:grpSp>
        <p:nvGrpSpPr>
          <p:cNvPr id="108" name="Group 107">
            <a:extLst>
              <a:ext uri="{FF2B5EF4-FFF2-40B4-BE49-F238E27FC236}">
                <a16:creationId xmlns:a16="http://schemas.microsoft.com/office/drawing/2014/main" id="{7DF27D97-29C2-FDBD-58BC-30F96CE0A317}"/>
              </a:ext>
            </a:extLst>
          </p:cNvPr>
          <p:cNvGrpSpPr/>
          <p:nvPr/>
        </p:nvGrpSpPr>
        <p:grpSpPr>
          <a:xfrm>
            <a:off x="10565108" y="5181109"/>
            <a:ext cx="1320351" cy="488455"/>
            <a:chOff x="9587499" y="4851694"/>
            <a:chExt cx="1827153" cy="597321"/>
          </a:xfrm>
        </p:grpSpPr>
        <p:sp>
          <p:nvSpPr>
            <p:cNvPr id="82" name="Rectangle 81">
              <a:extLst>
                <a:ext uri="{FF2B5EF4-FFF2-40B4-BE49-F238E27FC236}">
                  <a16:creationId xmlns:a16="http://schemas.microsoft.com/office/drawing/2014/main" id="{374EF23D-4F8C-ED8B-F17D-F834EE4C6B57}"/>
                </a:ext>
              </a:extLst>
            </p:cNvPr>
            <p:cNvSpPr/>
            <p:nvPr/>
          </p:nvSpPr>
          <p:spPr>
            <a:xfrm>
              <a:off x="9587499" y="4851695"/>
              <a:ext cx="647462" cy="5973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490597E-3BE1-A6E9-579E-82D297858F59}"/>
                </a:ext>
              </a:extLst>
            </p:cNvPr>
            <p:cNvSpPr/>
            <p:nvPr/>
          </p:nvSpPr>
          <p:spPr>
            <a:xfrm>
              <a:off x="10767190" y="4851694"/>
              <a:ext cx="647462" cy="5973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F893EA97-DF05-647D-ED87-FE08AF50C705}"/>
                </a:ext>
              </a:extLst>
            </p:cNvPr>
            <p:cNvCxnSpPr>
              <a:cxnSpLocks/>
              <a:stCxn id="82" idx="3"/>
              <a:endCxn id="83" idx="1"/>
            </p:cNvCxnSpPr>
            <p:nvPr/>
          </p:nvCxnSpPr>
          <p:spPr>
            <a:xfrm flipV="1">
              <a:off x="10234961" y="5150355"/>
              <a:ext cx="532230" cy="1"/>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A8250258-153A-8B16-A6E0-6D7509420CA2}"/>
                </a:ext>
              </a:extLst>
            </p:cNvPr>
            <p:cNvSpPr/>
            <p:nvPr/>
          </p:nvSpPr>
          <p:spPr>
            <a:xfrm>
              <a:off x="9719329" y="4981338"/>
              <a:ext cx="137000" cy="13538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08853DB-74EC-DC52-7B6A-8E61AAE39BBE}"/>
                </a:ext>
              </a:extLst>
            </p:cNvPr>
            <p:cNvSpPr/>
            <p:nvPr/>
          </p:nvSpPr>
          <p:spPr>
            <a:xfrm>
              <a:off x="9715422" y="5230747"/>
              <a:ext cx="128352" cy="126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685842CE-E241-CD32-E183-7F7B93DAC090}"/>
                </a:ext>
              </a:extLst>
            </p:cNvPr>
            <p:cNvCxnSpPr>
              <a:cxnSpLocks/>
            </p:cNvCxnSpPr>
            <p:nvPr/>
          </p:nvCxnSpPr>
          <p:spPr>
            <a:xfrm flipH="1">
              <a:off x="9779598" y="5048841"/>
              <a:ext cx="8231" cy="24998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7EFC3C98-DE1F-9352-6851-E14713674231}"/>
                </a:ext>
              </a:extLst>
            </p:cNvPr>
            <p:cNvSpPr/>
            <p:nvPr/>
          </p:nvSpPr>
          <p:spPr>
            <a:xfrm>
              <a:off x="10000407" y="5067803"/>
              <a:ext cx="128352" cy="126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B9ADF6CD-D2CA-5FDD-E8D8-68BF77131A52}"/>
                </a:ext>
              </a:extLst>
            </p:cNvPr>
            <p:cNvCxnSpPr>
              <a:cxnSpLocks/>
            </p:cNvCxnSpPr>
            <p:nvPr/>
          </p:nvCxnSpPr>
          <p:spPr>
            <a:xfrm flipH="1" flipV="1">
              <a:off x="9787829" y="5048841"/>
              <a:ext cx="275395" cy="8221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A643E6FC-E604-AECC-BD1F-869187E87BCB}"/>
                </a:ext>
              </a:extLst>
            </p:cNvPr>
            <p:cNvSpPr/>
            <p:nvPr/>
          </p:nvSpPr>
          <p:spPr>
            <a:xfrm>
              <a:off x="10875910" y="4954308"/>
              <a:ext cx="128352" cy="126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D944EEBA-15E3-89FE-72FF-AF5F1A20D65B}"/>
                </a:ext>
              </a:extLst>
            </p:cNvPr>
            <p:cNvSpPr/>
            <p:nvPr/>
          </p:nvSpPr>
          <p:spPr>
            <a:xfrm>
              <a:off x="10926763" y="5243417"/>
              <a:ext cx="137000" cy="13538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38677414-97E2-36B0-20A8-C214FD68B6B9}"/>
                </a:ext>
              </a:extLst>
            </p:cNvPr>
            <p:cNvCxnSpPr>
              <a:cxnSpLocks/>
            </p:cNvCxnSpPr>
            <p:nvPr/>
          </p:nvCxnSpPr>
          <p:spPr>
            <a:xfrm flipH="1" flipV="1">
              <a:off x="10940086" y="5016932"/>
              <a:ext cx="64176" cy="29417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BB9BAC49-F2EF-9CE7-104A-5CC84EE8479A}"/>
                </a:ext>
              </a:extLst>
            </p:cNvPr>
            <p:cNvSpPr/>
            <p:nvPr/>
          </p:nvSpPr>
          <p:spPr>
            <a:xfrm>
              <a:off x="11199644" y="5047323"/>
              <a:ext cx="128352" cy="126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55A43DA7-0BD6-FA6D-C834-C9BE53953183}"/>
                </a:ext>
              </a:extLst>
            </p:cNvPr>
            <p:cNvCxnSpPr>
              <a:cxnSpLocks/>
            </p:cNvCxnSpPr>
            <p:nvPr/>
          </p:nvCxnSpPr>
          <p:spPr>
            <a:xfrm flipH="1" flipV="1">
              <a:off x="10937928" y="5016932"/>
              <a:ext cx="325892" cy="9364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259925-B601-1AD9-852F-070AFD79651C}"/>
                </a:ext>
              </a:extLst>
            </p:cNvPr>
            <p:cNvSpPr txBox="1"/>
            <p:nvPr/>
          </p:nvSpPr>
          <p:spPr>
            <a:xfrm>
              <a:off x="10230966" y="4929188"/>
              <a:ext cx="532230" cy="244643"/>
            </a:xfrm>
            <a:prstGeom prst="rect">
              <a:avLst/>
            </a:prstGeom>
            <a:noFill/>
            <a:ln w="9525">
              <a:noFill/>
            </a:ln>
          </p:spPr>
          <p:txBody>
            <a:bodyPr wrap="square" lIns="91440" tIns="45720" rIns="91440" bIns="45720" rtlCol="0" anchor="t">
              <a:spAutoFit/>
            </a:bodyPr>
            <a:lstStyle/>
            <a:p>
              <a:pPr algn="ctr"/>
              <a:r>
                <a:rPr lang="en-US" sz="700">
                  <a:latin typeface="Calibri Light"/>
                  <a:ea typeface="Calibri Light"/>
                  <a:cs typeface="Calibri Light"/>
                </a:rPr>
                <a:t>Diff</a:t>
              </a:r>
            </a:p>
          </p:txBody>
        </p:sp>
      </p:grpSp>
      <p:grpSp>
        <p:nvGrpSpPr>
          <p:cNvPr id="110" name="Group 109">
            <a:extLst>
              <a:ext uri="{FF2B5EF4-FFF2-40B4-BE49-F238E27FC236}">
                <a16:creationId xmlns:a16="http://schemas.microsoft.com/office/drawing/2014/main" id="{DD085D60-B8FC-5DB4-78C0-4BF0A40A6FFC}"/>
              </a:ext>
            </a:extLst>
          </p:cNvPr>
          <p:cNvGrpSpPr/>
          <p:nvPr/>
        </p:nvGrpSpPr>
        <p:grpSpPr>
          <a:xfrm>
            <a:off x="3160287" y="2593187"/>
            <a:ext cx="2881283" cy="2322153"/>
            <a:chOff x="3175380" y="2090874"/>
            <a:chExt cx="2881283" cy="2322153"/>
          </a:xfrm>
        </p:grpSpPr>
        <p:sp>
          <p:nvSpPr>
            <p:cNvPr id="113" name="TextBox 112">
              <a:extLst>
                <a:ext uri="{FF2B5EF4-FFF2-40B4-BE49-F238E27FC236}">
                  <a16:creationId xmlns:a16="http://schemas.microsoft.com/office/drawing/2014/main" id="{91F9C580-C3C0-4CB4-B34B-2A72CF6638AA}"/>
                </a:ext>
              </a:extLst>
            </p:cNvPr>
            <p:cNvSpPr txBox="1"/>
            <p:nvPr/>
          </p:nvSpPr>
          <p:spPr>
            <a:xfrm>
              <a:off x="3190133" y="3997529"/>
              <a:ext cx="2835077" cy="415498"/>
            </a:xfrm>
            <a:prstGeom prst="rect">
              <a:avLst/>
            </a:prstGeom>
            <a:noFill/>
          </p:spPr>
          <p:txBody>
            <a:bodyPr wrap="square" lIns="91440" tIns="45720" rIns="91440" bIns="45720" rtlCol="0" anchor="t">
              <a:spAutoFit/>
            </a:bodyPr>
            <a:lstStyle/>
            <a:p>
              <a:r>
                <a:rPr lang="en-US" sz="700" i="1" dirty="0">
                  <a:latin typeface="Calibri Light"/>
                  <a:cs typeface="Calibri Light"/>
                </a:rPr>
                <a:t>Left: in-distribution samples. Right: out-of-distribution samples. A gray bar joining a scene pair indicates a positive label (i.e. same); its absence  indicates a negative label (i.e. different). </a:t>
              </a:r>
              <a:endParaRPr lang="en-US" i="1" dirty="0"/>
            </a:p>
          </p:txBody>
        </p:sp>
        <p:pic>
          <p:nvPicPr>
            <p:cNvPr id="1032" name="Picture 8">
              <a:extLst>
                <a:ext uri="{FF2B5EF4-FFF2-40B4-BE49-F238E27FC236}">
                  <a16:creationId xmlns:a16="http://schemas.microsoft.com/office/drawing/2014/main" id="{D04D0BC7-6E7D-4727-E3BF-1117D98294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6852" y="2090874"/>
              <a:ext cx="1349811" cy="18707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61B3B5E-4752-49B8-6018-4026B0A0471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5380" y="2098668"/>
              <a:ext cx="1346346" cy="1865966"/>
            </a:xfrm>
            <a:prstGeom prst="rect">
              <a:avLst/>
            </a:prstGeom>
            <a:noFill/>
            <a:extLst>
              <a:ext uri="{909E8E84-426E-40DD-AFC4-6F175D3DCCD1}">
                <a14:hiddenFill xmlns:a14="http://schemas.microsoft.com/office/drawing/2010/main">
                  <a:solidFill>
                    <a:srgbClr val="FFFFFF"/>
                  </a:solidFill>
                </a14:hiddenFill>
              </a:ext>
            </a:extLst>
          </p:spPr>
        </p:pic>
      </p:grpSp>
      <p:sp>
        <p:nvSpPr>
          <p:cNvPr id="118" name="TextBox 117">
            <a:extLst>
              <a:ext uri="{FF2B5EF4-FFF2-40B4-BE49-F238E27FC236}">
                <a16:creationId xmlns:a16="http://schemas.microsoft.com/office/drawing/2014/main" id="{87304718-2D49-62B1-AFF3-935F6BBE2406}"/>
              </a:ext>
            </a:extLst>
          </p:cNvPr>
          <p:cNvSpPr txBox="1"/>
          <p:nvPr/>
        </p:nvSpPr>
        <p:spPr>
          <a:xfrm>
            <a:off x="3175040" y="4897805"/>
            <a:ext cx="2835077" cy="1892826"/>
          </a:xfrm>
          <a:prstGeom prst="rect">
            <a:avLst/>
          </a:prstGeom>
          <a:noFill/>
        </p:spPr>
        <p:txBody>
          <a:bodyPr wrap="square" lIns="91440" tIns="45720" rIns="91440" bIns="45720" rtlCol="0" anchor="t">
            <a:spAutoFit/>
          </a:bodyPr>
          <a:lstStyle/>
          <a:p>
            <a:pPr algn="just"/>
            <a:r>
              <a:rPr lang="en-US" sz="700" dirty="0">
                <a:latin typeface="Calibri Light"/>
                <a:cs typeface="Calibri Light"/>
              </a:rPr>
              <a:t>The model must encode each scene into a ‘sentence’, or a sequence of discrete tokens. The hope is that the model can develop an encoding like ‘three green triangles’ – demonstrating the emergence of adjectives and nouns – completely organically without being explicitly told of the presence of these three characteristics. The generated language is then compared to the other image to determine how representative or descriptive the sentence is of the image’s content. </a:t>
            </a:r>
          </a:p>
          <a:p>
            <a:pPr algn="just"/>
            <a:r>
              <a:rPr lang="en-US" sz="500" dirty="0">
                <a:latin typeface="Calibri Light"/>
                <a:cs typeface="Calibri Light"/>
              </a:rPr>
              <a:t>(See the “Model Design” section for more details on the model.)</a:t>
            </a:r>
          </a:p>
          <a:p>
            <a:pPr algn="just"/>
            <a:endParaRPr lang="en-US" sz="700" dirty="0">
              <a:latin typeface="Calibri Light"/>
              <a:cs typeface="Calibri Light"/>
            </a:endParaRPr>
          </a:p>
          <a:p>
            <a:pPr algn="just"/>
            <a:r>
              <a:rPr lang="en-US" sz="700" dirty="0">
                <a:latin typeface="Calibri Light"/>
                <a:cs typeface="Calibri Light"/>
              </a:rPr>
              <a:t>Importantly, we define an </a:t>
            </a:r>
            <a:r>
              <a:rPr lang="en-US" sz="700" i="1" dirty="0">
                <a:latin typeface="Calibri Light"/>
                <a:cs typeface="Calibri Light"/>
              </a:rPr>
              <a:t>in-distribution</a:t>
            </a:r>
            <a:r>
              <a:rPr lang="en-US" sz="700" dirty="0">
                <a:latin typeface="Calibri Light"/>
                <a:cs typeface="Calibri Light"/>
              </a:rPr>
              <a:t> and </a:t>
            </a:r>
            <a:r>
              <a:rPr lang="en-US" sz="700" i="1" dirty="0">
                <a:latin typeface="Calibri Light"/>
                <a:cs typeface="Calibri Light"/>
              </a:rPr>
              <a:t>out-of-distribution</a:t>
            </a:r>
            <a:r>
              <a:rPr lang="en-US" sz="700" dirty="0">
                <a:latin typeface="Calibri Light"/>
                <a:cs typeface="Calibri Light"/>
              </a:rPr>
              <a:t> dataset. That is, we exclude a particular color-shape pair characterizing each object during training (in-distribution data) but evaluate the model on its ability to understand that excluded pair (out-of-distribution). If the model has properly acquired language, it will be able to separate and transfer adjective references to successfully solve the problem – to imagine the existence of objects that haven’t been explicitly seen yet. Restated, we are optimizing for model </a:t>
            </a:r>
            <a:r>
              <a:rPr lang="en-US" sz="700" i="1" dirty="0">
                <a:latin typeface="Calibri Light"/>
                <a:cs typeface="Calibri Light"/>
              </a:rPr>
              <a:t>abstraction</a:t>
            </a:r>
            <a:r>
              <a:rPr lang="en-US" sz="700" dirty="0">
                <a:latin typeface="Calibri Light"/>
                <a:cs typeface="Calibri Light"/>
              </a:rPr>
              <a:t> via </a:t>
            </a:r>
            <a:r>
              <a:rPr lang="en-US" sz="700" i="1" dirty="0">
                <a:latin typeface="Calibri Light"/>
                <a:cs typeface="Calibri Light"/>
              </a:rPr>
              <a:t>linguistic reference transfer</a:t>
            </a:r>
            <a:r>
              <a:rPr lang="en-US" sz="700" dirty="0">
                <a:latin typeface="Calibri Light"/>
                <a:cs typeface="Calibri Light"/>
              </a:rPr>
              <a:t>.</a:t>
            </a:r>
          </a:p>
        </p:txBody>
      </p:sp>
      <p:sp>
        <p:nvSpPr>
          <p:cNvPr id="121" name="TextBox 120">
            <a:extLst>
              <a:ext uri="{FF2B5EF4-FFF2-40B4-BE49-F238E27FC236}">
                <a16:creationId xmlns:a16="http://schemas.microsoft.com/office/drawing/2014/main" id="{00FCAB25-D288-2A51-F4AE-44CCE918C056}"/>
              </a:ext>
            </a:extLst>
          </p:cNvPr>
          <p:cNvSpPr txBox="1"/>
          <p:nvPr/>
        </p:nvSpPr>
        <p:spPr>
          <a:xfrm>
            <a:off x="9084598" y="5728802"/>
            <a:ext cx="2835077" cy="1061829"/>
          </a:xfrm>
          <a:prstGeom prst="rect">
            <a:avLst/>
          </a:prstGeom>
          <a:noFill/>
        </p:spPr>
        <p:txBody>
          <a:bodyPr wrap="square" lIns="91440" tIns="45720" rIns="91440" bIns="45720" rtlCol="0" anchor="t">
            <a:spAutoFit/>
          </a:bodyPr>
          <a:lstStyle/>
          <a:p>
            <a:pPr algn="just"/>
            <a:r>
              <a:rPr lang="en-US" sz="700" dirty="0">
                <a:latin typeface="Calibri Light"/>
                <a:cs typeface="Calibri Light"/>
              </a:rPr>
              <a:t>Broadly, our group is moving towards researching emergent language in reinforcement-learning contexts. Reinforcement learning is a more natural environment of semantics/meaning to develop language upon than standard supervised learning, since agents engage in adaptive ‘decisions’ and ‘experience’. We are developing two such environments: a collaborative swarm search task in which agents must communicate to efficiently locate landmarks in a two-dimensional world and a predatory-prey system in which agents must communicate to survive predators and optimally maintain health.</a:t>
            </a:r>
          </a:p>
        </p:txBody>
      </p:sp>
      <p:pic>
        <p:nvPicPr>
          <p:cNvPr id="7" name="Picture 2">
            <a:extLst>
              <a:ext uri="{FF2B5EF4-FFF2-40B4-BE49-F238E27FC236}">
                <a16:creationId xmlns:a16="http://schemas.microsoft.com/office/drawing/2014/main" id="{4CFC4A25-DE26-6A5D-4C3D-ED714F42538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35823" y="1448443"/>
            <a:ext cx="2576159" cy="1339401"/>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609B8345-CFAA-0DE9-D690-2874134B2DE9}"/>
              </a:ext>
            </a:extLst>
          </p:cNvPr>
          <p:cNvSpPr txBox="1"/>
          <p:nvPr/>
        </p:nvSpPr>
        <p:spPr>
          <a:xfrm>
            <a:off x="9627745" y="1913435"/>
            <a:ext cx="2119220" cy="630942"/>
          </a:xfrm>
          <a:prstGeom prst="rect">
            <a:avLst/>
          </a:prstGeom>
          <a:noFill/>
        </p:spPr>
        <p:txBody>
          <a:bodyPr wrap="square">
            <a:spAutoFit/>
          </a:bodyPr>
          <a:lstStyle/>
          <a:p>
            <a:pPr algn="just"/>
            <a:r>
              <a:rPr lang="en-US" sz="700" dirty="0">
                <a:latin typeface="Calibri Light"/>
                <a:ea typeface="Calibri Light"/>
                <a:cs typeface="Calibri Light"/>
              </a:rPr>
              <a:t>Our model succeeds in the ID dataset </a:t>
            </a:r>
            <a:r>
              <a:rPr lang="en-US" sz="700" i="1" dirty="0">
                <a:latin typeface="Calibri Light"/>
                <a:ea typeface="Calibri Light"/>
                <a:cs typeface="Calibri Light"/>
              </a:rPr>
              <a:t>as well as</a:t>
            </a:r>
            <a:r>
              <a:rPr lang="en-US" sz="700" dirty="0">
                <a:latin typeface="Calibri Light"/>
                <a:ea typeface="Calibri Light"/>
                <a:cs typeface="Calibri Light"/>
              </a:rPr>
              <a:t> the OOD dataset (both consistently 95% accuracy). Thus, the model is developing symbolic references that allow it to successfully disentangle attributes and identify and manipulate attribute references.</a:t>
            </a:r>
            <a:endParaRPr lang="en-US" sz="1600" dirty="0"/>
          </a:p>
        </p:txBody>
      </p:sp>
      <p:pic>
        <p:nvPicPr>
          <p:cNvPr id="11" name="Picture 10" descr="Diagram&#10;&#10;Description automatically generated">
            <a:extLst>
              <a:ext uri="{FF2B5EF4-FFF2-40B4-BE49-F238E27FC236}">
                <a16:creationId xmlns:a16="http://schemas.microsoft.com/office/drawing/2014/main" id="{CAFB2F6B-08C0-0866-3A74-41E881E331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10167" y="2787844"/>
            <a:ext cx="2783485" cy="1137496"/>
          </a:xfrm>
          <a:prstGeom prst="rect">
            <a:avLst/>
          </a:prstGeom>
        </p:spPr>
      </p:pic>
      <p:pic>
        <p:nvPicPr>
          <p:cNvPr id="29" name="Picture 28" descr="Diagram&#10;&#10;Description automatically generated">
            <a:extLst>
              <a:ext uri="{FF2B5EF4-FFF2-40B4-BE49-F238E27FC236}">
                <a16:creationId xmlns:a16="http://schemas.microsoft.com/office/drawing/2014/main" id="{F5D7A2B1-6950-CF84-7FCA-436580B3A96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7669" y="4742101"/>
            <a:ext cx="2273266" cy="1571493"/>
          </a:xfrm>
          <a:prstGeom prst="rect">
            <a:avLst/>
          </a:prstGeom>
        </p:spPr>
      </p:pic>
      <p:grpSp>
        <p:nvGrpSpPr>
          <p:cNvPr id="52" name="Group 51">
            <a:extLst>
              <a:ext uri="{FF2B5EF4-FFF2-40B4-BE49-F238E27FC236}">
                <a16:creationId xmlns:a16="http://schemas.microsoft.com/office/drawing/2014/main" id="{E6913610-A9FD-7DA0-D39A-1451BB92C544}"/>
              </a:ext>
            </a:extLst>
          </p:cNvPr>
          <p:cNvGrpSpPr/>
          <p:nvPr/>
        </p:nvGrpSpPr>
        <p:grpSpPr>
          <a:xfrm>
            <a:off x="9128888" y="2819761"/>
            <a:ext cx="2872440" cy="779710"/>
            <a:chOff x="9135795" y="2881475"/>
            <a:chExt cx="2872440" cy="779710"/>
          </a:xfrm>
        </p:grpSpPr>
        <p:grpSp>
          <p:nvGrpSpPr>
            <p:cNvPr id="30" name="Group 29">
              <a:extLst>
                <a:ext uri="{FF2B5EF4-FFF2-40B4-BE49-F238E27FC236}">
                  <a16:creationId xmlns:a16="http://schemas.microsoft.com/office/drawing/2014/main" id="{30FD68CC-1E03-641D-E415-1557BEC34B9D}"/>
                </a:ext>
              </a:extLst>
            </p:cNvPr>
            <p:cNvGrpSpPr/>
            <p:nvPr/>
          </p:nvGrpSpPr>
          <p:grpSpPr>
            <a:xfrm>
              <a:off x="9336168" y="2892394"/>
              <a:ext cx="752037" cy="364907"/>
              <a:chOff x="9324694" y="2920408"/>
              <a:chExt cx="752037" cy="364907"/>
            </a:xfrm>
          </p:grpSpPr>
          <p:pic>
            <p:nvPicPr>
              <p:cNvPr id="12" name="Picture 11">
                <a:extLst>
                  <a:ext uri="{FF2B5EF4-FFF2-40B4-BE49-F238E27FC236}">
                    <a16:creationId xmlns:a16="http://schemas.microsoft.com/office/drawing/2014/main" id="{8D78D6F6-C034-57DB-05FE-DF492ADA573B}"/>
                  </a:ext>
                </a:extLst>
              </p:cNvPr>
              <p:cNvPicPr>
                <a:picLocks noChangeAspect="1"/>
              </p:cNvPicPr>
              <p:nvPr/>
            </p:nvPicPr>
            <p:blipFill>
              <a:blip r:embed="rId10"/>
              <a:stretch>
                <a:fillRect/>
              </a:stretch>
            </p:blipFill>
            <p:spPr>
              <a:xfrm>
                <a:off x="9324694" y="2920408"/>
                <a:ext cx="368489" cy="364906"/>
              </a:xfrm>
              <a:prstGeom prst="rect">
                <a:avLst/>
              </a:prstGeom>
            </p:spPr>
          </p:pic>
          <p:pic>
            <p:nvPicPr>
              <p:cNvPr id="28" name="Picture 27">
                <a:extLst>
                  <a:ext uri="{FF2B5EF4-FFF2-40B4-BE49-F238E27FC236}">
                    <a16:creationId xmlns:a16="http://schemas.microsoft.com/office/drawing/2014/main" id="{CDF2CD4A-BCD3-F06C-3BB3-1F52C3A179F0}"/>
                  </a:ext>
                </a:extLst>
              </p:cNvPr>
              <p:cNvPicPr>
                <a:picLocks noChangeAspect="1"/>
              </p:cNvPicPr>
              <p:nvPr/>
            </p:nvPicPr>
            <p:blipFill>
              <a:blip r:embed="rId11"/>
              <a:stretch>
                <a:fillRect/>
              </a:stretch>
            </p:blipFill>
            <p:spPr>
              <a:xfrm>
                <a:off x="9710639" y="2920409"/>
                <a:ext cx="366092" cy="364906"/>
              </a:xfrm>
              <a:prstGeom prst="rect">
                <a:avLst/>
              </a:prstGeom>
            </p:spPr>
          </p:pic>
        </p:grpSp>
        <p:grpSp>
          <p:nvGrpSpPr>
            <p:cNvPr id="35" name="Group 34">
              <a:extLst>
                <a:ext uri="{FF2B5EF4-FFF2-40B4-BE49-F238E27FC236}">
                  <a16:creationId xmlns:a16="http://schemas.microsoft.com/office/drawing/2014/main" id="{07A4F833-5269-177A-6E69-78793CF168DA}"/>
                </a:ext>
              </a:extLst>
            </p:cNvPr>
            <p:cNvGrpSpPr/>
            <p:nvPr/>
          </p:nvGrpSpPr>
          <p:grpSpPr>
            <a:xfrm>
              <a:off x="9336168" y="3293581"/>
              <a:ext cx="752631" cy="366693"/>
              <a:chOff x="9513172" y="3164810"/>
              <a:chExt cx="752631" cy="366693"/>
            </a:xfrm>
          </p:grpSpPr>
          <p:pic>
            <p:nvPicPr>
              <p:cNvPr id="32" name="Picture 31">
                <a:extLst>
                  <a:ext uri="{FF2B5EF4-FFF2-40B4-BE49-F238E27FC236}">
                    <a16:creationId xmlns:a16="http://schemas.microsoft.com/office/drawing/2014/main" id="{12B69F76-0DA5-A97D-AEF1-CC02FFDC8C1D}"/>
                  </a:ext>
                </a:extLst>
              </p:cNvPr>
              <p:cNvPicPr>
                <a:picLocks noChangeAspect="1"/>
              </p:cNvPicPr>
              <p:nvPr/>
            </p:nvPicPr>
            <p:blipFill>
              <a:blip r:embed="rId12"/>
              <a:stretch>
                <a:fillRect/>
              </a:stretch>
            </p:blipFill>
            <p:spPr>
              <a:xfrm>
                <a:off x="9513172" y="3164810"/>
                <a:ext cx="366092" cy="366693"/>
              </a:xfrm>
              <a:prstGeom prst="rect">
                <a:avLst/>
              </a:prstGeom>
            </p:spPr>
          </p:pic>
          <p:pic>
            <p:nvPicPr>
              <p:cNvPr id="34" name="Picture 33">
                <a:extLst>
                  <a:ext uri="{FF2B5EF4-FFF2-40B4-BE49-F238E27FC236}">
                    <a16:creationId xmlns:a16="http://schemas.microsoft.com/office/drawing/2014/main" id="{0737A126-8D93-298F-213E-C68463BFBEEA}"/>
                  </a:ext>
                </a:extLst>
              </p:cNvPr>
              <p:cNvPicPr>
                <a:picLocks noChangeAspect="1"/>
              </p:cNvPicPr>
              <p:nvPr/>
            </p:nvPicPr>
            <p:blipFill>
              <a:blip r:embed="rId13"/>
              <a:stretch>
                <a:fillRect/>
              </a:stretch>
            </p:blipFill>
            <p:spPr>
              <a:xfrm>
                <a:off x="9899117" y="3166275"/>
                <a:ext cx="366686" cy="364906"/>
              </a:xfrm>
              <a:prstGeom prst="rect">
                <a:avLst/>
              </a:prstGeom>
            </p:spPr>
          </p:pic>
        </p:grpSp>
        <p:grpSp>
          <p:nvGrpSpPr>
            <p:cNvPr id="45" name="Group 44">
              <a:extLst>
                <a:ext uri="{FF2B5EF4-FFF2-40B4-BE49-F238E27FC236}">
                  <a16:creationId xmlns:a16="http://schemas.microsoft.com/office/drawing/2014/main" id="{1E282FFD-A4C6-9137-485E-BDC925577527}"/>
                </a:ext>
              </a:extLst>
            </p:cNvPr>
            <p:cNvGrpSpPr/>
            <p:nvPr/>
          </p:nvGrpSpPr>
          <p:grpSpPr>
            <a:xfrm>
              <a:off x="10415751" y="2888203"/>
              <a:ext cx="749793" cy="369098"/>
              <a:chOff x="9682641" y="3077608"/>
              <a:chExt cx="749793" cy="369098"/>
            </a:xfrm>
          </p:grpSpPr>
          <p:pic>
            <p:nvPicPr>
              <p:cNvPr id="39" name="Picture 38">
                <a:extLst>
                  <a:ext uri="{FF2B5EF4-FFF2-40B4-BE49-F238E27FC236}">
                    <a16:creationId xmlns:a16="http://schemas.microsoft.com/office/drawing/2014/main" id="{4711F21B-1A11-BD21-20E7-610432DF83D1}"/>
                  </a:ext>
                </a:extLst>
              </p:cNvPr>
              <p:cNvPicPr>
                <a:picLocks noChangeAspect="1"/>
              </p:cNvPicPr>
              <p:nvPr/>
            </p:nvPicPr>
            <p:blipFill>
              <a:blip r:embed="rId14"/>
              <a:stretch>
                <a:fillRect/>
              </a:stretch>
            </p:blipFill>
            <p:spPr>
              <a:xfrm>
                <a:off x="9682641" y="3077608"/>
                <a:ext cx="366092" cy="369098"/>
              </a:xfrm>
              <a:prstGeom prst="rect">
                <a:avLst/>
              </a:prstGeom>
            </p:spPr>
          </p:pic>
          <p:pic>
            <p:nvPicPr>
              <p:cNvPr id="43" name="Picture 42">
                <a:extLst>
                  <a:ext uri="{FF2B5EF4-FFF2-40B4-BE49-F238E27FC236}">
                    <a16:creationId xmlns:a16="http://schemas.microsoft.com/office/drawing/2014/main" id="{69C42BE9-BAB8-0048-7B4E-72B1BB57606F}"/>
                  </a:ext>
                </a:extLst>
              </p:cNvPr>
              <p:cNvPicPr>
                <a:picLocks noChangeAspect="1"/>
              </p:cNvPicPr>
              <p:nvPr/>
            </p:nvPicPr>
            <p:blipFill>
              <a:blip r:embed="rId15"/>
              <a:stretch>
                <a:fillRect/>
              </a:stretch>
            </p:blipFill>
            <p:spPr>
              <a:xfrm>
                <a:off x="10071423" y="3077775"/>
                <a:ext cx="361011" cy="362193"/>
              </a:xfrm>
              <a:prstGeom prst="rect">
                <a:avLst/>
              </a:prstGeom>
            </p:spPr>
          </p:pic>
        </p:grpSp>
        <p:grpSp>
          <p:nvGrpSpPr>
            <p:cNvPr id="51" name="Group 50">
              <a:extLst>
                <a:ext uri="{FF2B5EF4-FFF2-40B4-BE49-F238E27FC236}">
                  <a16:creationId xmlns:a16="http://schemas.microsoft.com/office/drawing/2014/main" id="{8A15B154-3C5B-0D10-DD08-4924A2526A7C}"/>
                </a:ext>
              </a:extLst>
            </p:cNvPr>
            <p:cNvGrpSpPr/>
            <p:nvPr/>
          </p:nvGrpSpPr>
          <p:grpSpPr>
            <a:xfrm>
              <a:off x="10414105" y="3291981"/>
              <a:ext cx="743567" cy="369204"/>
              <a:chOff x="10768238" y="3312436"/>
              <a:chExt cx="743567" cy="369204"/>
            </a:xfrm>
          </p:grpSpPr>
          <p:pic>
            <p:nvPicPr>
              <p:cNvPr id="47" name="Picture 46">
                <a:extLst>
                  <a:ext uri="{FF2B5EF4-FFF2-40B4-BE49-F238E27FC236}">
                    <a16:creationId xmlns:a16="http://schemas.microsoft.com/office/drawing/2014/main" id="{612E1F8E-C5D1-6B9E-ED39-D4436639D39E}"/>
                  </a:ext>
                </a:extLst>
              </p:cNvPr>
              <p:cNvPicPr>
                <a:picLocks noChangeAspect="1"/>
              </p:cNvPicPr>
              <p:nvPr/>
            </p:nvPicPr>
            <p:blipFill>
              <a:blip r:embed="rId16"/>
              <a:stretch>
                <a:fillRect/>
              </a:stretch>
            </p:blipFill>
            <p:spPr>
              <a:xfrm>
                <a:off x="10768238" y="3313155"/>
                <a:ext cx="366092" cy="368485"/>
              </a:xfrm>
              <a:prstGeom prst="rect">
                <a:avLst/>
              </a:prstGeom>
            </p:spPr>
          </p:pic>
          <p:pic>
            <p:nvPicPr>
              <p:cNvPr id="50" name="Picture 49">
                <a:extLst>
                  <a:ext uri="{FF2B5EF4-FFF2-40B4-BE49-F238E27FC236}">
                    <a16:creationId xmlns:a16="http://schemas.microsoft.com/office/drawing/2014/main" id="{767ECBDE-E8A5-1998-C4A0-1B30F0CE5550}"/>
                  </a:ext>
                </a:extLst>
              </p:cNvPr>
              <p:cNvPicPr>
                <a:picLocks noChangeAspect="1"/>
              </p:cNvPicPr>
              <p:nvPr/>
            </p:nvPicPr>
            <p:blipFill>
              <a:blip r:embed="rId17"/>
              <a:stretch>
                <a:fillRect/>
              </a:stretch>
            </p:blipFill>
            <p:spPr>
              <a:xfrm>
                <a:off x="11161301" y="3312436"/>
                <a:ext cx="350504" cy="369204"/>
              </a:xfrm>
              <a:prstGeom prst="rect">
                <a:avLst/>
              </a:prstGeom>
            </p:spPr>
          </p:pic>
        </p:grpSp>
        <p:sp>
          <p:nvSpPr>
            <p:cNvPr id="109" name="TextBox 108">
              <a:extLst>
                <a:ext uri="{FF2B5EF4-FFF2-40B4-BE49-F238E27FC236}">
                  <a16:creationId xmlns:a16="http://schemas.microsoft.com/office/drawing/2014/main" id="{AEF5C7D6-D8D7-488B-F8BA-D348A013672C}"/>
                </a:ext>
              </a:extLst>
            </p:cNvPr>
            <p:cNvSpPr txBox="1"/>
            <p:nvPr/>
          </p:nvSpPr>
          <p:spPr>
            <a:xfrm rot="16200000">
              <a:off x="8849949" y="3167321"/>
              <a:ext cx="771748" cy="200055"/>
            </a:xfrm>
            <a:prstGeom prst="rect">
              <a:avLst/>
            </a:prstGeom>
            <a:noFill/>
          </p:spPr>
          <p:txBody>
            <a:bodyPr wrap="square">
              <a:spAutoFit/>
            </a:bodyPr>
            <a:lstStyle/>
            <a:p>
              <a:pPr algn="ctr"/>
              <a:r>
                <a:rPr lang="en-US" sz="700" dirty="0">
                  <a:latin typeface="Calibri Light"/>
                  <a:ea typeface="Calibri Light"/>
                  <a:cs typeface="Calibri Light"/>
                </a:rPr>
                <a:t>Correct</a:t>
              </a:r>
              <a:endParaRPr lang="en-US" sz="1600" dirty="0"/>
            </a:p>
          </p:txBody>
        </p:sp>
        <p:sp>
          <p:nvSpPr>
            <p:cNvPr id="111" name="TextBox 110">
              <a:extLst>
                <a:ext uri="{FF2B5EF4-FFF2-40B4-BE49-F238E27FC236}">
                  <a16:creationId xmlns:a16="http://schemas.microsoft.com/office/drawing/2014/main" id="{C25FE3B1-6B12-DC19-68B0-9D35014938E5}"/>
                </a:ext>
              </a:extLst>
            </p:cNvPr>
            <p:cNvSpPr txBox="1"/>
            <p:nvPr/>
          </p:nvSpPr>
          <p:spPr>
            <a:xfrm rot="16200000">
              <a:off x="9931766" y="3173295"/>
              <a:ext cx="771748" cy="200055"/>
            </a:xfrm>
            <a:prstGeom prst="rect">
              <a:avLst/>
            </a:prstGeom>
            <a:noFill/>
          </p:spPr>
          <p:txBody>
            <a:bodyPr wrap="square">
              <a:spAutoFit/>
            </a:bodyPr>
            <a:lstStyle/>
            <a:p>
              <a:pPr algn="ctr"/>
              <a:r>
                <a:rPr lang="en-US" sz="700" dirty="0">
                  <a:latin typeface="Calibri Light"/>
                  <a:ea typeface="Calibri Light"/>
                  <a:cs typeface="Calibri Light"/>
                </a:rPr>
                <a:t>Incorrect</a:t>
              </a:r>
              <a:endParaRPr lang="en-US" sz="1600" dirty="0"/>
            </a:p>
          </p:txBody>
        </p:sp>
        <p:sp>
          <p:nvSpPr>
            <p:cNvPr id="112" name="TextBox 111">
              <a:extLst>
                <a:ext uri="{FF2B5EF4-FFF2-40B4-BE49-F238E27FC236}">
                  <a16:creationId xmlns:a16="http://schemas.microsoft.com/office/drawing/2014/main" id="{0F8B1BC9-610D-103F-9AA8-1DA2EAA950D9}"/>
                </a:ext>
              </a:extLst>
            </p:cNvPr>
            <p:cNvSpPr txBox="1"/>
            <p:nvPr/>
          </p:nvSpPr>
          <p:spPr>
            <a:xfrm>
              <a:off x="11236487" y="3106142"/>
              <a:ext cx="771748" cy="307777"/>
            </a:xfrm>
            <a:prstGeom prst="rect">
              <a:avLst/>
            </a:prstGeom>
            <a:noFill/>
          </p:spPr>
          <p:txBody>
            <a:bodyPr wrap="square">
              <a:spAutoFit/>
            </a:bodyPr>
            <a:lstStyle/>
            <a:p>
              <a:pPr algn="ctr"/>
              <a:r>
                <a:rPr lang="en-US" sz="700" i="1" dirty="0">
                  <a:latin typeface="Calibri Light"/>
                  <a:ea typeface="Calibri Light"/>
                  <a:cs typeface="Calibri Light"/>
                </a:rPr>
                <a:t>Representative OOD Samples</a:t>
              </a:r>
              <a:endParaRPr lang="en-US" sz="1600" i="1" dirty="0"/>
            </a:p>
          </p:txBody>
        </p:sp>
      </p:grpSp>
      <p:sp>
        <p:nvSpPr>
          <p:cNvPr id="114" name="TextBox 113">
            <a:extLst>
              <a:ext uri="{FF2B5EF4-FFF2-40B4-BE49-F238E27FC236}">
                <a16:creationId xmlns:a16="http://schemas.microsoft.com/office/drawing/2014/main" id="{F49AFFB8-09CD-B833-FB6F-195373D45878}"/>
              </a:ext>
            </a:extLst>
          </p:cNvPr>
          <p:cNvSpPr txBox="1"/>
          <p:nvPr/>
        </p:nvSpPr>
        <p:spPr>
          <a:xfrm>
            <a:off x="6127592" y="6332392"/>
            <a:ext cx="2830314" cy="415498"/>
          </a:xfrm>
          <a:prstGeom prst="rect">
            <a:avLst/>
          </a:prstGeom>
          <a:noFill/>
        </p:spPr>
        <p:txBody>
          <a:bodyPr wrap="square" lIns="91440" tIns="45720" rIns="91440" bIns="45720" rtlCol="0" anchor="t">
            <a:spAutoFit/>
          </a:bodyPr>
          <a:lstStyle/>
          <a:p>
            <a:r>
              <a:rPr lang="en-US" sz="700" b="1" dirty="0">
                <a:latin typeface="Calibri Light"/>
                <a:ea typeface="Calibri Light"/>
                <a:cs typeface="Calibri Light"/>
              </a:rPr>
              <a:t>Additional Mechanisms</a:t>
            </a:r>
            <a:r>
              <a:rPr lang="en-US" sz="700" dirty="0">
                <a:latin typeface="Calibri Light"/>
                <a:ea typeface="Calibri Light"/>
                <a:cs typeface="Calibri Light"/>
              </a:rPr>
              <a:t>: Gumbel Softmax Sampling (in lieu of Vector Quantization), Sparse Visual Unit, Stop Token Estimation, Expanded Language Sizes, Recurrent Dropout. </a:t>
            </a:r>
            <a:r>
              <a:rPr lang="en-US" sz="700" i="1" dirty="0">
                <a:latin typeface="Calibri Light"/>
                <a:ea typeface="Calibri Light"/>
                <a:cs typeface="Calibri Light"/>
              </a:rPr>
              <a:t>Ask us about these!</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TotalTime>
  <Words>1366</Words>
  <Application>Microsoft Office PowerPoint</Application>
  <PresentationFormat>Widescreen</PresentationFormat>
  <Paragraphs>73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Cascadia Mono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 Ye</dc:creator>
  <cp:lastModifiedBy>Andre</cp:lastModifiedBy>
  <cp:revision>73</cp:revision>
  <cp:lastPrinted>2022-05-21T01:57:29Z</cp:lastPrinted>
  <dcterms:created xsi:type="dcterms:W3CDTF">2022-05-14T00:26:59Z</dcterms:created>
  <dcterms:modified xsi:type="dcterms:W3CDTF">2022-05-21T01:57:38Z</dcterms:modified>
</cp:coreProperties>
</file>