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590" r:id="rId3"/>
    <p:sldId id="567" r:id="rId4"/>
    <p:sldId id="589" r:id="rId5"/>
    <p:sldId id="591" r:id="rId6"/>
    <p:sldId id="595" r:id="rId7"/>
    <p:sldId id="640" r:id="rId8"/>
    <p:sldId id="596" r:id="rId9"/>
    <p:sldId id="592" r:id="rId10"/>
    <p:sldId id="593" r:id="rId11"/>
    <p:sldId id="617" r:id="rId12"/>
    <p:sldId id="618" r:id="rId13"/>
    <p:sldId id="619" r:id="rId14"/>
    <p:sldId id="620" r:id="rId15"/>
    <p:sldId id="623" r:id="rId16"/>
    <p:sldId id="606" r:id="rId17"/>
    <p:sldId id="638" r:id="rId18"/>
    <p:sldId id="631" r:id="rId19"/>
    <p:sldId id="626" r:id="rId20"/>
    <p:sldId id="629" r:id="rId21"/>
    <p:sldId id="627" r:id="rId22"/>
    <p:sldId id="63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5EC"/>
    <a:srgbClr val="EDA7C7"/>
    <a:srgbClr val="FF7E79"/>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8"/>
    <p:restoredTop sz="89047"/>
  </p:normalViewPr>
  <p:slideViewPr>
    <p:cSldViewPr snapToGrid="0" snapToObjects="1">
      <p:cViewPr varScale="1">
        <p:scale>
          <a:sx n="91" d="100"/>
          <a:sy n="91" d="100"/>
        </p:scale>
        <p:origin x="760" y="176"/>
      </p:cViewPr>
      <p:guideLst/>
    </p:cSldViewPr>
  </p:slideViewPr>
  <p:outlineViewPr>
    <p:cViewPr>
      <p:scale>
        <a:sx n="33" d="100"/>
        <a:sy n="33" d="100"/>
      </p:scale>
      <p:origin x="0" y="-1087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8AD6-9F1F-C64A-8412-A3F16145E644}" type="datetimeFigureOut">
              <a:rPr lang="en-US" smtClean="0"/>
              <a:t>4/7/21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C1C60-F9DA-AF46-B22C-674B9035C578}" type="slidenum">
              <a:rPr lang="en-US" smtClean="0"/>
              <a:t>‹#›</a:t>
            </a:fld>
            <a:endParaRPr lang="en-US"/>
          </a:p>
        </p:txBody>
      </p:sp>
    </p:spTree>
    <p:extLst>
      <p:ext uri="{BB962C8B-B14F-4D97-AF65-F5344CB8AC3E}">
        <p14:creationId xmlns:p14="http://schemas.microsoft.com/office/powerpoint/2010/main" val="19524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C1C60-F9DA-AF46-B22C-674B9035C578}" type="slidenum">
              <a:rPr lang="en-US" smtClean="0"/>
              <a:t>20</a:t>
            </a:fld>
            <a:endParaRPr lang="en-US"/>
          </a:p>
        </p:txBody>
      </p:sp>
    </p:spTree>
    <p:extLst>
      <p:ext uri="{BB962C8B-B14F-4D97-AF65-F5344CB8AC3E}">
        <p14:creationId xmlns:p14="http://schemas.microsoft.com/office/powerpoint/2010/main" val="393515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E98CDD-257B-B446-B25F-272C1A20A309}"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190615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E98CDD-257B-B446-B25F-272C1A20A309}"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46220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E98CDD-257B-B446-B25F-272C1A20A309}"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76148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E98CDD-257B-B446-B25F-272C1A20A309}"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134146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E98CDD-257B-B446-B25F-272C1A20A309}" type="datetimeFigureOut">
              <a:rPr lang="en-US" smtClean="0"/>
              <a:t>4/7/21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169936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E98CDD-257B-B446-B25F-272C1A20A309}"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185002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E98CDD-257B-B446-B25F-272C1A20A309}" type="datetimeFigureOut">
              <a:rPr lang="en-US" smtClean="0"/>
              <a:t>4/7/21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295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E98CDD-257B-B446-B25F-272C1A20A309}" type="datetimeFigureOut">
              <a:rPr lang="en-US" smtClean="0"/>
              <a:t>4/7/21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75577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98CDD-257B-B446-B25F-272C1A20A309}" type="datetimeFigureOut">
              <a:rPr lang="en-US" smtClean="0"/>
              <a:t>4/7/21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2134708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98CDD-257B-B446-B25F-272C1A20A309}"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4105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E98CDD-257B-B446-B25F-272C1A20A309}" type="datetimeFigureOut">
              <a:rPr lang="en-US" smtClean="0"/>
              <a:t>4/7/21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94521-89F9-B849-8666-A59C1D64856F}" type="slidenum">
              <a:rPr lang="en-US" smtClean="0"/>
              <a:t>‹#›</a:t>
            </a:fld>
            <a:endParaRPr lang="en-US"/>
          </a:p>
        </p:txBody>
      </p:sp>
    </p:spTree>
    <p:extLst>
      <p:ext uri="{BB962C8B-B14F-4D97-AF65-F5344CB8AC3E}">
        <p14:creationId xmlns:p14="http://schemas.microsoft.com/office/powerpoint/2010/main" val="70916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98CDD-257B-B446-B25F-272C1A20A309}" type="datetimeFigureOut">
              <a:rPr lang="en-US" smtClean="0"/>
              <a:t>4/7/21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94521-89F9-B849-8666-A59C1D64856F}" type="slidenum">
              <a:rPr lang="en-US" smtClean="0"/>
              <a:t>‹#›</a:t>
            </a:fld>
            <a:endParaRPr lang="en-US"/>
          </a:p>
        </p:txBody>
      </p:sp>
    </p:spTree>
    <p:extLst>
      <p:ext uri="{BB962C8B-B14F-4D97-AF65-F5344CB8AC3E}">
        <p14:creationId xmlns:p14="http://schemas.microsoft.com/office/powerpoint/2010/main" val="678205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Attention Networks</a:t>
            </a:r>
          </a:p>
        </p:txBody>
      </p:sp>
      <p:sp>
        <p:nvSpPr>
          <p:cNvPr id="3" name="Subtitle 2"/>
          <p:cNvSpPr>
            <a:spLocks noGrp="1"/>
          </p:cNvSpPr>
          <p:nvPr>
            <p:ph type="subTitle" idx="1"/>
          </p:nvPr>
        </p:nvSpPr>
        <p:spPr/>
        <p:txBody>
          <a:bodyPr>
            <a:normAutofit/>
          </a:bodyPr>
          <a:lstStyle/>
          <a:p>
            <a:r>
              <a:rPr lang="en-US" dirty="0"/>
              <a:t>Bryan Pardo</a:t>
            </a:r>
          </a:p>
          <a:p>
            <a:r>
              <a:rPr lang="en-US" dirty="0"/>
              <a:t>Deep Learning</a:t>
            </a:r>
          </a:p>
          <a:p>
            <a:r>
              <a:rPr lang="en-US"/>
              <a:t>Northwestern University</a:t>
            </a:r>
            <a:endParaRPr lang="en-US" dirty="0"/>
          </a:p>
        </p:txBody>
      </p:sp>
      <p:sp>
        <p:nvSpPr>
          <p:cNvPr id="4" name="TextBox 2">
            <a:extLst>
              <a:ext uri="{FF2B5EF4-FFF2-40B4-BE49-F238E27FC236}">
                <a16:creationId xmlns:a16="http://schemas.microsoft.com/office/drawing/2014/main" id="{90C436DC-5ADD-A94B-A221-210DB1C01604}"/>
              </a:ext>
            </a:extLst>
          </p:cNvPr>
          <p:cNvSpPr txBox="1"/>
          <p:nvPr/>
        </p:nvSpPr>
        <p:spPr>
          <a:xfrm>
            <a:off x="3213425" y="6282956"/>
            <a:ext cx="613090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Deep Learning: Bryan Pardo, Northwestern University, Fall 2020</a:t>
            </a:r>
          </a:p>
        </p:txBody>
      </p:sp>
    </p:spTree>
    <p:extLst>
      <p:ext uri="{BB962C8B-B14F-4D97-AF65-F5344CB8AC3E}">
        <p14:creationId xmlns:p14="http://schemas.microsoft.com/office/powerpoint/2010/main" val="628359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838200" y="32775"/>
            <a:ext cx="10515600" cy="1325563"/>
          </a:xfrm>
        </p:spPr>
        <p:txBody>
          <a:bodyPr/>
          <a:lstStyle/>
          <a:p>
            <a:r>
              <a:rPr lang="en-US" dirty="0"/>
              <a:t>A two-part network</a:t>
            </a:r>
          </a:p>
        </p:txBody>
      </p:sp>
      <p:sp>
        <p:nvSpPr>
          <p:cNvPr id="3" name="Content Placeholder 2">
            <a:extLst>
              <a:ext uri="{FF2B5EF4-FFF2-40B4-BE49-F238E27FC236}">
                <a16:creationId xmlns:a16="http://schemas.microsoft.com/office/drawing/2014/main" id="{B9F86919-B96D-B848-AEBA-B8CA3E930A5E}"/>
              </a:ext>
            </a:extLst>
          </p:cNvPr>
          <p:cNvSpPr>
            <a:spLocks noGrp="1"/>
          </p:cNvSpPr>
          <p:nvPr>
            <p:ph idx="1"/>
          </p:nvPr>
        </p:nvSpPr>
        <p:spPr>
          <a:xfrm>
            <a:off x="838200" y="1825625"/>
            <a:ext cx="4600074" cy="4190164"/>
          </a:xfrm>
        </p:spPr>
        <p:txBody>
          <a:bodyPr>
            <a:normAutofit fontScale="92500" lnSpcReduction="20000"/>
          </a:bodyPr>
          <a:lstStyle/>
          <a:p>
            <a:r>
              <a:rPr lang="en-US" dirty="0"/>
              <a:t>We need something to wrap up the ”meaning” of the sentence in a way that gets past all these surface grammatical differences</a:t>
            </a:r>
          </a:p>
          <a:p>
            <a:endParaRPr lang="en-US" dirty="0"/>
          </a:p>
          <a:p>
            <a:r>
              <a:rPr lang="en-US" dirty="0"/>
              <a:t>We need something to turn that “meaning” into the language of our choice.</a:t>
            </a:r>
          </a:p>
          <a:p>
            <a:endParaRPr lang="en-US" dirty="0"/>
          </a:p>
          <a:p>
            <a:r>
              <a:rPr lang="en-US" dirty="0"/>
              <a:t>This is an encoder/decoder network.</a:t>
            </a:r>
          </a:p>
        </p:txBody>
      </p:sp>
      <p:pic>
        <p:nvPicPr>
          <p:cNvPr id="5" name="Picture 4" descr="Diagram&#10;&#10;Description automatically generated">
            <a:extLst>
              <a:ext uri="{FF2B5EF4-FFF2-40B4-BE49-F238E27FC236}">
                <a16:creationId xmlns:a16="http://schemas.microsoft.com/office/drawing/2014/main" id="{0354F1ED-F5C7-0741-905C-31AEDE860695}"/>
              </a:ext>
            </a:extLst>
          </p:cNvPr>
          <p:cNvPicPr>
            <a:picLocks noChangeAspect="1"/>
          </p:cNvPicPr>
          <p:nvPr/>
        </p:nvPicPr>
        <p:blipFill>
          <a:blip r:embed="rId2"/>
          <a:stretch>
            <a:fillRect/>
          </a:stretch>
        </p:blipFill>
        <p:spPr>
          <a:xfrm>
            <a:off x="6256052" y="373598"/>
            <a:ext cx="5935948" cy="5826889"/>
          </a:xfrm>
          <a:prstGeom prst="rect">
            <a:avLst/>
          </a:prstGeom>
        </p:spPr>
      </p:pic>
      <p:sp>
        <p:nvSpPr>
          <p:cNvPr id="6" name="Rectangle 5">
            <a:extLst>
              <a:ext uri="{FF2B5EF4-FFF2-40B4-BE49-F238E27FC236}">
                <a16:creationId xmlns:a16="http://schemas.microsoft.com/office/drawing/2014/main" id="{E4DB28F3-D53A-894F-A699-7B118AD7D401}"/>
              </a:ext>
            </a:extLst>
          </p:cNvPr>
          <p:cNvSpPr/>
          <p:nvPr/>
        </p:nvSpPr>
        <p:spPr>
          <a:xfrm>
            <a:off x="657728" y="6200487"/>
            <a:ext cx="11534272" cy="584775"/>
          </a:xfrm>
          <a:prstGeom prst="rect">
            <a:avLst/>
          </a:prstGeom>
        </p:spPr>
        <p:txBody>
          <a:bodyPr wrap="square">
            <a:spAutoFit/>
          </a:bodyPr>
          <a:lstStyle/>
          <a:p>
            <a:r>
              <a:rPr lang="en-US" sz="1600" dirty="0">
                <a:solidFill>
                  <a:srgbClr val="222222"/>
                </a:solidFill>
                <a:latin typeface="Arial" panose="020B0604020202020204" pitchFamily="34" charset="0"/>
              </a:rPr>
              <a:t>Cho, K., Van </a:t>
            </a:r>
            <a:r>
              <a:rPr lang="en-US" sz="1600" dirty="0" err="1">
                <a:solidFill>
                  <a:srgbClr val="222222"/>
                </a:solidFill>
                <a:latin typeface="Arial" panose="020B0604020202020204" pitchFamily="34" charset="0"/>
              </a:rPr>
              <a:t>Merriënboer</a:t>
            </a:r>
            <a:r>
              <a:rPr lang="en-US" sz="1600" dirty="0">
                <a:solidFill>
                  <a:srgbClr val="222222"/>
                </a:solidFill>
                <a:latin typeface="Arial" panose="020B0604020202020204" pitchFamily="34" charset="0"/>
              </a:rPr>
              <a:t>, B., </a:t>
            </a:r>
            <a:r>
              <a:rPr lang="en-US" sz="1600" dirty="0" err="1">
                <a:solidFill>
                  <a:srgbClr val="222222"/>
                </a:solidFill>
                <a:latin typeface="Arial" panose="020B0604020202020204" pitchFamily="34" charset="0"/>
              </a:rPr>
              <a:t>Gulcehre</a:t>
            </a:r>
            <a:r>
              <a:rPr lang="en-US" sz="1600" dirty="0">
                <a:solidFill>
                  <a:srgbClr val="222222"/>
                </a:solidFill>
                <a:latin typeface="Arial" panose="020B0604020202020204" pitchFamily="34" charset="0"/>
              </a:rPr>
              <a:t>, C., </a:t>
            </a:r>
            <a:r>
              <a:rPr lang="en-US" sz="1600" dirty="0" err="1">
                <a:solidFill>
                  <a:srgbClr val="222222"/>
                </a:solidFill>
                <a:latin typeface="Arial" panose="020B0604020202020204" pitchFamily="34" charset="0"/>
              </a:rPr>
              <a:t>Bahdanau</a:t>
            </a:r>
            <a:r>
              <a:rPr lang="en-US" sz="1600" dirty="0">
                <a:solidFill>
                  <a:srgbClr val="222222"/>
                </a:solidFill>
                <a:latin typeface="Arial" panose="020B0604020202020204" pitchFamily="34" charset="0"/>
              </a:rPr>
              <a:t>, D., </a:t>
            </a:r>
            <a:r>
              <a:rPr lang="en-US" sz="1600" dirty="0" err="1">
                <a:solidFill>
                  <a:srgbClr val="222222"/>
                </a:solidFill>
                <a:latin typeface="Arial" panose="020B0604020202020204" pitchFamily="34" charset="0"/>
              </a:rPr>
              <a:t>Bougares</a:t>
            </a:r>
            <a:r>
              <a:rPr lang="en-US" sz="1600" dirty="0">
                <a:solidFill>
                  <a:srgbClr val="222222"/>
                </a:solidFill>
                <a:latin typeface="Arial" panose="020B0604020202020204" pitchFamily="34" charset="0"/>
              </a:rPr>
              <a:t>, F., </a:t>
            </a:r>
            <a:r>
              <a:rPr lang="en-US" sz="1600" dirty="0" err="1">
                <a:solidFill>
                  <a:srgbClr val="222222"/>
                </a:solidFill>
                <a:latin typeface="Arial" panose="020B0604020202020204" pitchFamily="34" charset="0"/>
              </a:rPr>
              <a:t>Schwenk</a:t>
            </a:r>
            <a:r>
              <a:rPr lang="en-US" sz="1600" dirty="0">
                <a:solidFill>
                  <a:srgbClr val="222222"/>
                </a:solidFill>
                <a:latin typeface="Arial" panose="020B0604020202020204" pitchFamily="34" charset="0"/>
              </a:rPr>
              <a:t>, H., &amp; </a:t>
            </a:r>
            <a:r>
              <a:rPr lang="en-US" sz="1600" dirty="0" err="1">
                <a:solidFill>
                  <a:srgbClr val="222222"/>
                </a:solidFill>
                <a:latin typeface="Arial" panose="020B0604020202020204" pitchFamily="34" charset="0"/>
              </a:rPr>
              <a:t>Bengio</a:t>
            </a:r>
            <a:r>
              <a:rPr lang="en-US" sz="1600" dirty="0">
                <a:solidFill>
                  <a:srgbClr val="222222"/>
                </a:solidFill>
                <a:latin typeface="Arial" panose="020B0604020202020204" pitchFamily="34" charset="0"/>
              </a:rPr>
              <a:t>, Y. (2014). Learning phrase representations using RNN encoder-decoder for statistical machine translation. </a:t>
            </a:r>
            <a:r>
              <a:rPr lang="en-US" sz="1600" i="1" dirty="0">
                <a:solidFill>
                  <a:srgbClr val="222222"/>
                </a:solidFill>
                <a:latin typeface="Arial" panose="020B0604020202020204" pitchFamily="34" charset="0"/>
              </a:rPr>
              <a:t> arXiv:1406.1078</a:t>
            </a:r>
            <a:r>
              <a:rPr lang="en-US" sz="1600" dirty="0">
                <a:solidFill>
                  <a:srgbClr val="222222"/>
                </a:solidFill>
                <a:latin typeface="Arial" panose="020B0604020202020204" pitchFamily="34" charset="0"/>
              </a:rPr>
              <a:t>.</a:t>
            </a:r>
            <a:endParaRPr lang="en-US" sz="1600" dirty="0"/>
          </a:p>
        </p:txBody>
      </p:sp>
    </p:spTree>
    <p:extLst>
      <p:ext uri="{BB962C8B-B14F-4D97-AF65-F5344CB8AC3E}">
        <p14:creationId xmlns:p14="http://schemas.microsoft.com/office/powerpoint/2010/main" val="394132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497691" y="0"/>
            <a:ext cx="11264103" cy="1325563"/>
          </a:xfrm>
        </p:spPr>
        <p:txBody>
          <a:bodyPr/>
          <a:lstStyle/>
          <a:p>
            <a:r>
              <a:rPr lang="en-US" dirty="0"/>
              <a:t>A general framework for seq2seq (with attention)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3AE5E3-8697-5E4A-8300-866ABE902864}"/>
                  </a:ext>
                </a:extLst>
              </p:cNvPr>
              <p:cNvSpPr/>
              <p:nvPr/>
            </p:nvSpPr>
            <p:spPr>
              <a:xfrm>
                <a:off x="7030277" y="3429000"/>
                <a:ext cx="5000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𝐡</m:t>
                          </m:r>
                        </m:e>
                        <m:sub>
                          <m:r>
                            <a:rPr lang="en-US" b="0" i="1" smtClean="0">
                              <a:latin typeface="Cambria Math" panose="02040503050406030204" pitchFamily="18" charset="0"/>
                            </a:rPr>
                            <m:t>𝑛</m:t>
                          </m:r>
                        </m:sub>
                      </m:sSub>
                    </m:oMath>
                  </m:oMathPara>
                </a14:m>
                <a:endParaRPr lang="en-US" dirty="0"/>
              </a:p>
            </p:txBody>
          </p:sp>
        </mc:Choice>
        <mc:Fallback xmlns="">
          <p:sp>
            <p:nvSpPr>
              <p:cNvPr id="11" name="Rectangle 10">
                <a:extLst>
                  <a:ext uri="{FF2B5EF4-FFF2-40B4-BE49-F238E27FC236}">
                    <a16:creationId xmlns:a16="http://schemas.microsoft.com/office/drawing/2014/main" id="{703AE5E3-8697-5E4A-8300-866ABE902864}"/>
                  </a:ext>
                </a:extLst>
              </p:cNvPr>
              <p:cNvSpPr>
                <a:spLocks noRot="1" noChangeAspect="1" noMove="1" noResize="1" noEditPoints="1" noAdjustHandles="1" noChangeArrowheads="1" noChangeShapeType="1" noTextEdit="1"/>
              </p:cNvSpPr>
              <p:nvPr/>
            </p:nvSpPr>
            <p:spPr>
              <a:xfrm>
                <a:off x="7030277" y="3429000"/>
                <a:ext cx="500073" cy="369332"/>
              </a:xfrm>
              <a:prstGeom prst="rect">
                <a:avLst/>
              </a:prstGeom>
              <a:blipFill>
                <a:blip r:embed="rId2"/>
                <a:stretch>
                  <a:fillRect/>
                </a:stretch>
              </a:blipFill>
            </p:spPr>
            <p:txBody>
              <a:bodyPr/>
              <a:lstStyle/>
              <a:p>
                <a:r>
                  <a:rPr lang="en-US">
                    <a:noFill/>
                  </a:rPr>
                  <a:t> </a:t>
                </a:r>
              </a:p>
            </p:txBody>
          </p:sp>
        </mc:Fallback>
      </mc:AlternateContent>
      <p:pic>
        <p:nvPicPr>
          <p:cNvPr id="10" name="Picture 9" descr="Diagram&#10;&#10;Description automatically generated">
            <a:extLst>
              <a:ext uri="{FF2B5EF4-FFF2-40B4-BE49-F238E27FC236}">
                <a16:creationId xmlns:a16="http://schemas.microsoft.com/office/drawing/2014/main" id="{AA0AA959-4C1D-4C46-9548-53BCB6FB137B}"/>
              </a:ext>
            </a:extLst>
          </p:cNvPr>
          <p:cNvPicPr>
            <a:picLocks noChangeAspect="1"/>
          </p:cNvPicPr>
          <p:nvPr/>
        </p:nvPicPr>
        <p:blipFill rotWithShape="1">
          <a:blip r:embed="rId3"/>
          <a:srcRect b="4567"/>
          <a:stretch/>
        </p:blipFill>
        <p:spPr>
          <a:xfrm>
            <a:off x="838200" y="973280"/>
            <a:ext cx="10263194" cy="5039593"/>
          </a:xfrm>
          <a:prstGeom prst="rect">
            <a:avLst/>
          </a:prstGeom>
        </p:spPr>
      </p:pic>
      <p:sp>
        <p:nvSpPr>
          <p:cNvPr id="12" name="Rectangle 11">
            <a:extLst>
              <a:ext uri="{FF2B5EF4-FFF2-40B4-BE49-F238E27FC236}">
                <a16:creationId xmlns:a16="http://schemas.microsoft.com/office/drawing/2014/main" id="{1E9B61D8-F22B-CE48-8A4D-BA0AB5BDC7B0}"/>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spTree>
    <p:extLst>
      <p:ext uri="{BB962C8B-B14F-4D97-AF65-F5344CB8AC3E}">
        <p14:creationId xmlns:p14="http://schemas.microsoft.com/office/powerpoint/2010/main" val="66331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711997" y="0"/>
            <a:ext cx="10515600" cy="1325563"/>
          </a:xfrm>
        </p:spPr>
        <p:txBody>
          <a:bodyPr/>
          <a:lstStyle/>
          <a:p>
            <a:r>
              <a:rPr lang="en-US" dirty="0"/>
              <a:t>The encoder</a:t>
            </a:r>
          </a:p>
        </p:txBody>
      </p:sp>
      <p:pic>
        <p:nvPicPr>
          <p:cNvPr id="10" name="Picture 9" descr="Diagram&#10;&#10;Description automatically generated">
            <a:extLst>
              <a:ext uri="{FF2B5EF4-FFF2-40B4-BE49-F238E27FC236}">
                <a16:creationId xmlns:a16="http://schemas.microsoft.com/office/drawing/2014/main" id="{AA0AA959-4C1D-4C46-9548-53BCB6FB137B}"/>
              </a:ext>
            </a:extLst>
          </p:cNvPr>
          <p:cNvPicPr>
            <a:picLocks noChangeAspect="1"/>
          </p:cNvPicPr>
          <p:nvPr/>
        </p:nvPicPr>
        <p:blipFill rotWithShape="1">
          <a:blip r:embed="rId2"/>
          <a:srcRect r="54834" b="4567"/>
          <a:stretch/>
        </p:blipFill>
        <p:spPr>
          <a:xfrm>
            <a:off x="838200" y="973280"/>
            <a:ext cx="4635500" cy="5039593"/>
          </a:xfrm>
          <a:prstGeom prst="rect">
            <a:avLst/>
          </a:prstGeom>
        </p:spPr>
      </p:pic>
      <p:sp>
        <p:nvSpPr>
          <p:cNvPr id="12" name="Rectangle 11">
            <a:extLst>
              <a:ext uri="{FF2B5EF4-FFF2-40B4-BE49-F238E27FC236}">
                <a16:creationId xmlns:a16="http://schemas.microsoft.com/office/drawing/2014/main" id="{1E9B61D8-F22B-CE48-8A4D-BA0AB5BDC7B0}"/>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sp>
        <p:nvSpPr>
          <p:cNvPr id="3" name="TextBox 2">
            <a:extLst>
              <a:ext uri="{FF2B5EF4-FFF2-40B4-BE49-F238E27FC236}">
                <a16:creationId xmlns:a16="http://schemas.microsoft.com/office/drawing/2014/main" id="{EB7770BA-71FB-0443-AECA-CBDC564FC05B}"/>
              </a:ext>
            </a:extLst>
          </p:cNvPr>
          <p:cNvSpPr txBox="1"/>
          <p:nvPr/>
        </p:nvSpPr>
        <p:spPr>
          <a:xfrm>
            <a:off x="5473700" y="5005000"/>
            <a:ext cx="5321299" cy="707886"/>
          </a:xfrm>
          <a:prstGeom prst="rect">
            <a:avLst/>
          </a:prstGeom>
          <a:noFill/>
        </p:spPr>
        <p:txBody>
          <a:bodyPr wrap="square" rtlCol="0">
            <a:spAutoFit/>
          </a:bodyPr>
          <a:lstStyle/>
          <a:p>
            <a:r>
              <a:rPr lang="en-US" sz="2000" dirty="0"/>
              <a:t>Each  is a token (e.g. a word) encoded in an embedding (e.g. one-hot encoding)</a:t>
            </a:r>
          </a:p>
        </p:txBody>
      </p:sp>
      <p:sp>
        <p:nvSpPr>
          <p:cNvPr id="8" name="TextBox 7">
            <a:extLst>
              <a:ext uri="{FF2B5EF4-FFF2-40B4-BE49-F238E27FC236}">
                <a16:creationId xmlns:a16="http://schemas.microsoft.com/office/drawing/2014/main" id="{BBD7B01D-290B-044F-B96B-BB69121D5717}"/>
              </a:ext>
            </a:extLst>
          </p:cNvPr>
          <p:cNvSpPr txBox="1"/>
          <p:nvPr/>
        </p:nvSpPr>
        <p:spPr>
          <a:xfrm>
            <a:off x="5473700" y="4032949"/>
            <a:ext cx="4343368" cy="400110"/>
          </a:xfrm>
          <a:prstGeom prst="rect">
            <a:avLst/>
          </a:prstGeom>
          <a:noFill/>
        </p:spPr>
        <p:txBody>
          <a:bodyPr wrap="none" rtlCol="0">
            <a:spAutoFit/>
          </a:bodyPr>
          <a:lstStyle/>
          <a:p>
            <a:r>
              <a:rPr lang="en-US" sz="2000" dirty="0"/>
              <a:t>Typically this RNN is an LSTM (or a GRU)</a:t>
            </a:r>
          </a:p>
        </p:txBody>
      </p:sp>
      <p:sp>
        <p:nvSpPr>
          <p:cNvPr id="9" name="TextBox 8">
            <a:extLst>
              <a:ext uri="{FF2B5EF4-FFF2-40B4-BE49-F238E27FC236}">
                <a16:creationId xmlns:a16="http://schemas.microsoft.com/office/drawing/2014/main" id="{F0CB143F-B6E0-9C40-865C-97392C2B499C}"/>
              </a:ext>
            </a:extLst>
          </p:cNvPr>
          <p:cNvSpPr txBox="1"/>
          <p:nvPr/>
        </p:nvSpPr>
        <p:spPr>
          <a:xfrm>
            <a:off x="5473700" y="3361643"/>
            <a:ext cx="3050322" cy="400110"/>
          </a:xfrm>
          <a:prstGeom prst="rect">
            <a:avLst/>
          </a:prstGeom>
          <a:noFill/>
        </p:spPr>
        <p:txBody>
          <a:bodyPr wrap="none" rtlCol="0">
            <a:spAutoFit/>
          </a:bodyPr>
          <a:lstStyle/>
          <a:p>
            <a:r>
              <a:rPr lang="en-US" sz="2000" dirty="0"/>
              <a:t>Note that it is bi-directional</a:t>
            </a:r>
          </a:p>
        </p:txBody>
      </p:sp>
      <p:sp>
        <p:nvSpPr>
          <p:cNvPr id="4" name="TextBox 3">
            <a:extLst>
              <a:ext uri="{FF2B5EF4-FFF2-40B4-BE49-F238E27FC236}">
                <a16:creationId xmlns:a16="http://schemas.microsoft.com/office/drawing/2014/main" id="{662256FA-19CE-7149-9A24-2801C55846BE}"/>
              </a:ext>
            </a:extLst>
          </p:cNvPr>
          <p:cNvSpPr txBox="1"/>
          <p:nvPr/>
        </p:nvSpPr>
        <p:spPr>
          <a:xfrm>
            <a:off x="5473699" y="2185728"/>
            <a:ext cx="5321299" cy="1015663"/>
          </a:xfrm>
          <a:prstGeom prst="rect">
            <a:avLst/>
          </a:prstGeom>
          <a:noFill/>
        </p:spPr>
        <p:txBody>
          <a:bodyPr wrap="square" rtlCol="0">
            <a:spAutoFit/>
          </a:bodyPr>
          <a:lstStyle/>
          <a:p>
            <a:r>
              <a:rPr lang="en-US" sz="2000" dirty="0"/>
              <a:t>Each </a:t>
            </a:r>
            <a:r>
              <a:rPr lang="en-US" sz="2000" b="1" dirty="0"/>
              <a:t>h</a:t>
            </a:r>
            <a:r>
              <a:rPr lang="en-US" sz="2000" dirty="0"/>
              <a:t> is a vector concatenating the hidden state of all the cells in the forward direction and also the cells in the backward direction.</a:t>
            </a:r>
          </a:p>
        </p:txBody>
      </p:sp>
    </p:spTree>
    <p:extLst>
      <p:ext uri="{BB962C8B-B14F-4D97-AF65-F5344CB8AC3E}">
        <p14:creationId xmlns:p14="http://schemas.microsoft.com/office/powerpoint/2010/main" val="326964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711997" y="0"/>
            <a:ext cx="10515600" cy="1325563"/>
          </a:xfrm>
        </p:spPr>
        <p:txBody>
          <a:bodyPr/>
          <a:lstStyle/>
          <a:p>
            <a:r>
              <a:rPr lang="en-US" dirty="0"/>
              <a:t>Making a fixed-length context vector</a:t>
            </a:r>
          </a:p>
        </p:txBody>
      </p:sp>
      <p:pic>
        <p:nvPicPr>
          <p:cNvPr id="10" name="Picture 9" descr="Diagram&#10;&#10;Description automatically generated">
            <a:extLst>
              <a:ext uri="{FF2B5EF4-FFF2-40B4-BE49-F238E27FC236}">
                <a16:creationId xmlns:a16="http://schemas.microsoft.com/office/drawing/2014/main" id="{AA0AA959-4C1D-4C46-9548-53BCB6FB137B}"/>
              </a:ext>
            </a:extLst>
          </p:cNvPr>
          <p:cNvPicPr>
            <a:picLocks noChangeAspect="1"/>
          </p:cNvPicPr>
          <p:nvPr/>
        </p:nvPicPr>
        <p:blipFill rotWithShape="1">
          <a:blip r:embed="rId2"/>
          <a:srcRect l="45661" r="42831"/>
          <a:stretch/>
        </p:blipFill>
        <p:spPr>
          <a:xfrm>
            <a:off x="5524500" y="973280"/>
            <a:ext cx="1181100" cy="528077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EBBD95-4BB7-5E40-83A8-D1FA18362D25}"/>
                  </a:ext>
                </a:extLst>
              </p:cNvPr>
              <p:cNvSpPr txBox="1"/>
              <p:nvPr/>
            </p:nvSpPr>
            <p:spPr>
              <a:xfrm>
                <a:off x="1443927" y="2363781"/>
                <a:ext cx="348178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h</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𝑚</m:t>
                          </m:r>
                        </m:sub>
                      </m:sSub>
                      <m:r>
                        <a:rPr lang="en-US" sz="2800" b="0" i="1" smtClean="0">
                          <a:latin typeface="Cambria Math" panose="02040503050406030204" pitchFamily="18" charset="0"/>
                        </a:rPr>
                        <m:t>)</m:t>
                      </m:r>
                    </m:oMath>
                  </m:oMathPara>
                </a14:m>
                <a:endParaRPr lang="en-US" sz="2800" dirty="0"/>
              </a:p>
            </p:txBody>
          </p:sp>
        </mc:Choice>
        <mc:Fallback xmlns="">
          <p:sp>
            <p:nvSpPr>
              <p:cNvPr id="7" name="TextBox 6">
                <a:extLst>
                  <a:ext uri="{FF2B5EF4-FFF2-40B4-BE49-F238E27FC236}">
                    <a16:creationId xmlns:a16="http://schemas.microsoft.com/office/drawing/2014/main" id="{E7EBBD95-4BB7-5E40-83A8-D1FA18362D25}"/>
                  </a:ext>
                </a:extLst>
              </p:cNvPr>
              <p:cNvSpPr txBox="1">
                <a:spLocks noRot="1" noChangeAspect="1" noMove="1" noResize="1" noEditPoints="1" noAdjustHandles="1" noChangeArrowheads="1" noChangeShapeType="1" noTextEdit="1"/>
              </p:cNvSpPr>
              <p:nvPr/>
            </p:nvSpPr>
            <p:spPr>
              <a:xfrm>
                <a:off x="1443927" y="2363781"/>
                <a:ext cx="3481780" cy="430887"/>
              </a:xfrm>
              <a:prstGeom prst="rect">
                <a:avLst/>
              </a:prstGeom>
              <a:blipFill>
                <a:blip r:embed="rId3"/>
                <a:stretch>
                  <a:fillRect t="-2941" b="-3529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5B628E9-EC47-224A-BF2C-8F9757986159}"/>
              </a:ext>
            </a:extLst>
          </p:cNvPr>
          <p:cNvSpPr txBox="1"/>
          <p:nvPr/>
        </p:nvSpPr>
        <p:spPr>
          <a:xfrm>
            <a:off x="1002504" y="1620649"/>
            <a:ext cx="4222600" cy="707886"/>
          </a:xfrm>
          <a:prstGeom prst="rect">
            <a:avLst/>
          </a:prstGeom>
          <a:noFill/>
        </p:spPr>
        <p:txBody>
          <a:bodyPr wrap="square" rtlCol="0">
            <a:spAutoFit/>
          </a:bodyPr>
          <a:lstStyle/>
          <a:p>
            <a:r>
              <a:rPr lang="en-US" sz="2000" dirty="0"/>
              <a:t>The context is a function of the encoder’s full output sequence</a:t>
            </a:r>
          </a:p>
        </p:txBody>
      </p:sp>
      <p:sp>
        <p:nvSpPr>
          <p:cNvPr id="13" name="TextBox 12">
            <a:extLst>
              <a:ext uri="{FF2B5EF4-FFF2-40B4-BE49-F238E27FC236}">
                <a16:creationId xmlns:a16="http://schemas.microsoft.com/office/drawing/2014/main" id="{125F79E4-5556-CD47-89CA-EC1CE330CBE8}"/>
              </a:ext>
            </a:extLst>
          </p:cNvPr>
          <p:cNvSpPr txBox="1"/>
          <p:nvPr/>
        </p:nvSpPr>
        <p:spPr>
          <a:xfrm>
            <a:off x="1002503" y="3344089"/>
            <a:ext cx="3988038" cy="707886"/>
          </a:xfrm>
          <a:prstGeom prst="rect">
            <a:avLst/>
          </a:prstGeom>
          <a:noFill/>
        </p:spPr>
        <p:txBody>
          <a:bodyPr wrap="square" rtlCol="0">
            <a:spAutoFit/>
          </a:bodyPr>
          <a:lstStyle/>
          <a:p>
            <a:r>
              <a:rPr lang="en-US" sz="2000" dirty="0"/>
              <a:t>The first seq2seq model* just used the last state as the context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770A33-A1BC-8642-AA49-110311E52879}"/>
                  </a:ext>
                </a:extLst>
              </p:cNvPr>
              <p:cNvSpPr txBox="1"/>
              <p:nvPr/>
            </p:nvSpPr>
            <p:spPr>
              <a:xfrm>
                <a:off x="1508761" y="4010277"/>
                <a:ext cx="348178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h</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𝑚</m:t>
                          </m:r>
                        </m:sub>
                      </m:sSub>
                      <m:r>
                        <a:rPr lang="en-US" sz="2800" i="1">
                          <a:latin typeface="Cambria Math" panose="02040503050406030204" pitchFamily="18" charset="0"/>
                        </a:rPr>
                        <m:t>)</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𝑚</m:t>
                          </m:r>
                        </m:sub>
                      </m:sSub>
                    </m:oMath>
                  </m:oMathPara>
                </a14:m>
                <a:endParaRPr lang="en-US" sz="2800" dirty="0"/>
              </a:p>
            </p:txBody>
          </p:sp>
        </mc:Choice>
        <mc:Fallback xmlns="">
          <p:sp>
            <p:nvSpPr>
              <p:cNvPr id="14" name="TextBox 13">
                <a:extLst>
                  <a:ext uri="{FF2B5EF4-FFF2-40B4-BE49-F238E27FC236}">
                    <a16:creationId xmlns:a16="http://schemas.microsoft.com/office/drawing/2014/main" id="{9B770A33-A1BC-8642-AA49-110311E52879}"/>
                  </a:ext>
                </a:extLst>
              </p:cNvPr>
              <p:cNvSpPr txBox="1">
                <a:spLocks noRot="1" noChangeAspect="1" noMove="1" noResize="1" noEditPoints="1" noAdjustHandles="1" noChangeArrowheads="1" noChangeShapeType="1" noTextEdit="1"/>
              </p:cNvSpPr>
              <p:nvPr/>
            </p:nvSpPr>
            <p:spPr>
              <a:xfrm>
                <a:off x="1508761" y="4010277"/>
                <a:ext cx="3481780" cy="430887"/>
              </a:xfrm>
              <a:prstGeom prst="rect">
                <a:avLst/>
              </a:prstGeom>
              <a:blipFill>
                <a:blip r:embed="rId4"/>
                <a:stretch>
                  <a:fillRect l="-1455" t="-2857" b="-3142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DE997F-1FFF-EA47-99F1-38BEB5D8D9E0}"/>
              </a:ext>
            </a:extLst>
          </p:cNvPr>
          <p:cNvSpPr txBox="1"/>
          <p:nvPr/>
        </p:nvSpPr>
        <p:spPr>
          <a:xfrm>
            <a:off x="6705600" y="2974757"/>
            <a:ext cx="3056671" cy="369332"/>
          </a:xfrm>
          <a:prstGeom prst="rect">
            <a:avLst/>
          </a:prstGeom>
          <a:noFill/>
        </p:spPr>
        <p:txBody>
          <a:bodyPr wrap="none" rtlCol="0">
            <a:spAutoFit/>
          </a:bodyPr>
          <a:lstStyle/>
          <a:p>
            <a:r>
              <a:rPr lang="en-US" dirty="0"/>
              <a:t>Ignore this back arrow for now</a:t>
            </a:r>
          </a:p>
        </p:txBody>
      </p:sp>
      <p:sp>
        <p:nvSpPr>
          <p:cNvPr id="16" name="Rectangle 15">
            <a:extLst>
              <a:ext uri="{FF2B5EF4-FFF2-40B4-BE49-F238E27FC236}">
                <a16:creationId xmlns:a16="http://schemas.microsoft.com/office/drawing/2014/main" id="{B4FF923B-3851-3043-9813-C44A10D4EA9C}"/>
              </a:ext>
            </a:extLst>
          </p:cNvPr>
          <p:cNvSpPr/>
          <p:nvPr/>
        </p:nvSpPr>
        <p:spPr>
          <a:xfrm>
            <a:off x="2874455" y="6188384"/>
            <a:ext cx="9317545" cy="584775"/>
          </a:xfrm>
          <a:prstGeom prst="rect">
            <a:avLst/>
          </a:prstGeom>
        </p:spPr>
        <p:txBody>
          <a:bodyPr wrap="square">
            <a:spAutoFit/>
          </a:bodyPr>
          <a:lstStyle/>
          <a:p>
            <a:r>
              <a:rPr lang="en-US" dirty="0">
                <a:solidFill>
                  <a:srgbClr val="222222"/>
                </a:solidFill>
                <a:latin typeface="Arial" panose="020B0604020202020204" pitchFamily="34" charset="0"/>
              </a:rPr>
              <a:t>*</a:t>
            </a:r>
            <a:r>
              <a:rPr lang="en-US" sz="1400" dirty="0">
                <a:solidFill>
                  <a:srgbClr val="222222"/>
                </a:solidFill>
                <a:latin typeface="Arial" panose="020B0604020202020204" pitchFamily="34" charset="0"/>
              </a:rPr>
              <a:t> Cho, K., Van </a:t>
            </a:r>
            <a:r>
              <a:rPr lang="en-US" sz="1400" dirty="0" err="1">
                <a:solidFill>
                  <a:srgbClr val="222222"/>
                </a:solidFill>
                <a:latin typeface="Arial" panose="020B0604020202020204" pitchFamily="34" charset="0"/>
              </a:rPr>
              <a:t>Merriënboer</a:t>
            </a:r>
            <a:r>
              <a:rPr lang="en-US" sz="1400" dirty="0">
                <a:solidFill>
                  <a:srgbClr val="222222"/>
                </a:solidFill>
                <a:latin typeface="Arial" panose="020B0604020202020204" pitchFamily="34" charset="0"/>
              </a:rPr>
              <a:t>, B., </a:t>
            </a:r>
            <a:r>
              <a:rPr lang="en-US" sz="1400" dirty="0" err="1">
                <a:solidFill>
                  <a:srgbClr val="222222"/>
                </a:solidFill>
                <a:latin typeface="Arial" panose="020B0604020202020204" pitchFamily="34" charset="0"/>
              </a:rPr>
              <a:t>Gulcehre</a:t>
            </a:r>
            <a:r>
              <a:rPr lang="en-US" sz="1400" dirty="0">
                <a:solidFill>
                  <a:srgbClr val="222222"/>
                </a:solidFill>
                <a:latin typeface="Arial" panose="020B0604020202020204" pitchFamily="34" charset="0"/>
              </a:rPr>
              <a:t>, C., </a:t>
            </a:r>
            <a:r>
              <a:rPr lang="en-US" sz="1400" dirty="0" err="1">
                <a:solidFill>
                  <a:srgbClr val="222222"/>
                </a:solidFill>
                <a:latin typeface="Arial" panose="020B0604020202020204" pitchFamily="34" charset="0"/>
              </a:rPr>
              <a:t>Bahdanau</a:t>
            </a:r>
            <a:r>
              <a:rPr lang="en-US" sz="1400" dirty="0">
                <a:solidFill>
                  <a:srgbClr val="222222"/>
                </a:solidFill>
                <a:latin typeface="Arial" panose="020B0604020202020204" pitchFamily="34" charset="0"/>
              </a:rPr>
              <a:t>, D., </a:t>
            </a:r>
            <a:r>
              <a:rPr lang="en-US" sz="1400" dirty="0" err="1">
                <a:solidFill>
                  <a:srgbClr val="222222"/>
                </a:solidFill>
                <a:latin typeface="Arial" panose="020B0604020202020204" pitchFamily="34" charset="0"/>
              </a:rPr>
              <a:t>Bougares</a:t>
            </a:r>
            <a:r>
              <a:rPr lang="en-US" sz="1400" dirty="0">
                <a:solidFill>
                  <a:srgbClr val="222222"/>
                </a:solidFill>
                <a:latin typeface="Arial" panose="020B0604020202020204" pitchFamily="34" charset="0"/>
              </a:rPr>
              <a:t>, F., </a:t>
            </a:r>
            <a:r>
              <a:rPr lang="en-US" sz="1400" dirty="0" err="1">
                <a:solidFill>
                  <a:srgbClr val="222222"/>
                </a:solidFill>
                <a:latin typeface="Arial" panose="020B0604020202020204" pitchFamily="34" charset="0"/>
              </a:rPr>
              <a:t>Schwenk</a:t>
            </a:r>
            <a:r>
              <a:rPr lang="en-US" sz="1400" dirty="0">
                <a:solidFill>
                  <a:srgbClr val="222222"/>
                </a:solidFill>
                <a:latin typeface="Arial" panose="020B0604020202020204" pitchFamily="34" charset="0"/>
              </a:rPr>
              <a:t>, H., &amp; </a:t>
            </a:r>
            <a:r>
              <a:rPr lang="en-US" sz="1400" dirty="0" err="1">
                <a:solidFill>
                  <a:srgbClr val="222222"/>
                </a:solidFill>
                <a:latin typeface="Arial" panose="020B0604020202020204" pitchFamily="34" charset="0"/>
              </a:rPr>
              <a:t>Bengio</a:t>
            </a:r>
            <a:r>
              <a:rPr lang="en-US" sz="1400" dirty="0">
                <a:solidFill>
                  <a:srgbClr val="222222"/>
                </a:solidFill>
                <a:latin typeface="Arial" panose="020B0604020202020204" pitchFamily="34" charset="0"/>
              </a:rPr>
              <a:t>, Y. (2014). Learning phrase representations using RNN encoder-decoder for statistical machine translation. </a:t>
            </a:r>
            <a:r>
              <a:rPr lang="en-US" sz="1400" i="1" dirty="0">
                <a:solidFill>
                  <a:srgbClr val="222222"/>
                </a:solidFill>
                <a:latin typeface="Arial" panose="020B0604020202020204" pitchFamily="34" charset="0"/>
              </a:rPr>
              <a:t> arXiv:1406.1078</a:t>
            </a:r>
            <a:r>
              <a:rPr lang="en-US" sz="1400" dirty="0">
                <a:solidFill>
                  <a:srgbClr val="222222"/>
                </a:solidFill>
                <a:latin typeface="Arial" panose="020B0604020202020204" pitchFamily="34" charset="0"/>
              </a:rPr>
              <a:t>.</a:t>
            </a:r>
            <a:endParaRPr lang="en-US" sz="1400" dirty="0"/>
          </a:p>
        </p:txBody>
      </p:sp>
    </p:spTree>
    <p:extLst>
      <p:ext uri="{BB962C8B-B14F-4D97-AF65-F5344CB8AC3E}">
        <p14:creationId xmlns:p14="http://schemas.microsoft.com/office/powerpoint/2010/main" val="15478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711997" y="0"/>
            <a:ext cx="10515600" cy="1325563"/>
          </a:xfrm>
        </p:spPr>
        <p:txBody>
          <a:bodyPr/>
          <a:lstStyle/>
          <a:p>
            <a:r>
              <a:rPr lang="en-US" dirty="0"/>
              <a:t>Using context in generation</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3AE5E3-8697-5E4A-8300-866ABE902864}"/>
                  </a:ext>
                </a:extLst>
              </p:cNvPr>
              <p:cNvSpPr/>
              <p:nvPr/>
            </p:nvSpPr>
            <p:spPr>
              <a:xfrm>
                <a:off x="7030277" y="3429000"/>
                <a:ext cx="5000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𝐡</m:t>
                          </m:r>
                        </m:e>
                        <m:sub>
                          <m:r>
                            <a:rPr lang="en-US" b="0" i="1" smtClean="0">
                              <a:latin typeface="Cambria Math" panose="02040503050406030204" pitchFamily="18" charset="0"/>
                            </a:rPr>
                            <m:t>𝑛</m:t>
                          </m:r>
                        </m:sub>
                      </m:sSub>
                    </m:oMath>
                  </m:oMathPara>
                </a14:m>
                <a:endParaRPr lang="en-US" dirty="0"/>
              </a:p>
            </p:txBody>
          </p:sp>
        </mc:Choice>
        <mc:Fallback xmlns="">
          <p:sp>
            <p:nvSpPr>
              <p:cNvPr id="11" name="Rectangle 10">
                <a:extLst>
                  <a:ext uri="{FF2B5EF4-FFF2-40B4-BE49-F238E27FC236}">
                    <a16:creationId xmlns:a16="http://schemas.microsoft.com/office/drawing/2014/main" id="{703AE5E3-8697-5E4A-8300-866ABE902864}"/>
                  </a:ext>
                </a:extLst>
              </p:cNvPr>
              <p:cNvSpPr>
                <a:spLocks noRot="1" noChangeAspect="1" noMove="1" noResize="1" noEditPoints="1" noAdjustHandles="1" noChangeArrowheads="1" noChangeShapeType="1" noTextEdit="1"/>
              </p:cNvSpPr>
              <p:nvPr/>
            </p:nvSpPr>
            <p:spPr>
              <a:xfrm>
                <a:off x="7030277" y="3429000"/>
                <a:ext cx="500073" cy="369332"/>
              </a:xfrm>
              <a:prstGeom prst="rect">
                <a:avLst/>
              </a:prstGeom>
              <a:blipFill>
                <a:blip r:embed="rId2"/>
                <a:stretch>
                  <a:fillRect/>
                </a:stretch>
              </a:blipFill>
            </p:spPr>
            <p:txBody>
              <a:bodyPr/>
              <a:lstStyle/>
              <a:p>
                <a:r>
                  <a:rPr lang="en-US">
                    <a:noFill/>
                  </a:rPr>
                  <a:t> </a:t>
                </a:r>
              </a:p>
            </p:txBody>
          </p:sp>
        </mc:Fallback>
      </mc:AlternateContent>
      <p:pic>
        <p:nvPicPr>
          <p:cNvPr id="10" name="Picture 9" descr="Diagram&#10;&#10;Description automatically generated">
            <a:extLst>
              <a:ext uri="{FF2B5EF4-FFF2-40B4-BE49-F238E27FC236}">
                <a16:creationId xmlns:a16="http://schemas.microsoft.com/office/drawing/2014/main" id="{AA0AA959-4C1D-4C46-9548-53BCB6FB137B}"/>
              </a:ext>
            </a:extLst>
          </p:cNvPr>
          <p:cNvPicPr>
            <a:picLocks noChangeAspect="1"/>
          </p:cNvPicPr>
          <p:nvPr/>
        </p:nvPicPr>
        <p:blipFill rotWithShape="1">
          <a:blip r:embed="rId3"/>
          <a:srcRect l="56922" b="4829"/>
          <a:stretch/>
        </p:blipFill>
        <p:spPr>
          <a:xfrm>
            <a:off x="6680200" y="973280"/>
            <a:ext cx="4421194" cy="5025738"/>
          </a:xfrm>
          <a:prstGeom prst="rect">
            <a:avLst/>
          </a:prstGeom>
        </p:spPr>
      </p:pic>
      <p:sp>
        <p:nvSpPr>
          <p:cNvPr id="12" name="Rectangle 11">
            <a:extLst>
              <a:ext uri="{FF2B5EF4-FFF2-40B4-BE49-F238E27FC236}">
                <a16:creationId xmlns:a16="http://schemas.microsoft.com/office/drawing/2014/main" id="{1E9B61D8-F22B-CE48-8A4D-BA0AB5BDC7B0}"/>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sp>
        <p:nvSpPr>
          <p:cNvPr id="3" name="TextBox 2">
            <a:extLst>
              <a:ext uri="{FF2B5EF4-FFF2-40B4-BE49-F238E27FC236}">
                <a16:creationId xmlns:a16="http://schemas.microsoft.com/office/drawing/2014/main" id="{306CB111-1575-8E44-839F-F6DAEA15A2C8}"/>
              </a:ext>
            </a:extLst>
          </p:cNvPr>
          <p:cNvSpPr txBox="1"/>
          <p:nvPr/>
        </p:nvSpPr>
        <p:spPr>
          <a:xfrm>
            <a:off x="1447800" y="2434893"/>
            <a:ext cx="5924342" cy="400110"/>
          </a:xfrm>
          <a:prstGeom prst="rect">
            <a:avLst/>
          </a:prstGeom>
          <a:noFill/>
        </p:spPr>
        <p:txBody>
          <a:bodyPr wrap="square" rtlCol="0">
            <a:spAutoFit/>
          </a:bodyPr>
          <a:lstStyle/>
          <a:p>
            <a:r>
              <a:rPr lang="en-US" sz="2000" dirty="0"/>
              <a:t>The context is introduced to the decoder here </a:t>
            </a:r>
          </a:p>
        </p:txBody>
      </p:sp>
      <p:sp>
        <p:nvSpPr>
          <p:cNvPr id="7" name="TextBox 6">
            <a:extLst>
              <a:ext uri="{FF2B5EF4-FFF2-40B4-BE49-F238E27FC236}">
                <a16:creationId xmlns:a16="http://schemas.microsoft.com/office/drawing/2014/main" id="{B80E1A75-F9DA-5C47-8A0A-6318ADED5FA3}"/>
              </a:ext>
            </a:extLst>
          </p:cNvPr>
          <p:cNvSpPr txBox="1"/>
          <p:nvPr/>
        </p:nvSpPr>
        <p:spPr>
          <a:xfrm>
            <a:off x="1531937" y="5027810"/>
            <a:ext cx="6246941" cy="400110"/>
          </a:xfrm>
          <a:prstGeom prst="rect">
            <a:avLst/>
          </a:prstGeom>
          <a:noFill/>
        </p:spPr>
        <p:txBody>
          <a:bodyPr wrap="square" rtlCol="0">
            <a:spAutoFit/>
          </a:bodyPr>
          <a:lstStyle/>
          <a:p>
            <a:r>
              <a:rPr lang="en-US" sz="2000" dirty="0"/>
              <a:t>The previous token output by the decoder</a:t>
            </a:r>
          </a:p>
        </p:txBody>
      </p:sp>
      <p:sp>
        <p:nvSpPr>
          <p:cNvPr id="4" name="TextBox 3">
            <a:extLst>
              <a:ext uri="{FF2B5EF4-FFF2-40B4-BE49-F238E27FC236}">
                <a16:creationId xmlns:a16="http://schemas.microsoft.com/office/drawing/2014/main" id="{B0AFAA51-82EF-F84E-B246-26782383D897}"/>
              </a:ext>
            </a:extLst>
          </p:cNvPr>
          <p:cNvSpPr txBox="1"/>
          <p:nvPr/>
        </p:nvSpPr>
        <p:spPr>
          <a:xfrm>
            <a:off x="1447800" y="3223520"/>
            <a:ext cx="5221741" cy="707886"/>
          </a:xfrm>
          <a:prstGeom prst="rect">
            <a:avLst/>
          </a:prstGeom>
          <a:noFill/>
        </p:spPr>
        <p:txBody>
          <a:bodyPr wrap="square" rtlCol="0">
            <a:spAutoFit/>
          </a:bodyPr>
          <a:lstStyle/>
          <a:p>
            <a:r>
              <a:rPr lang="en-US" sz="2000" dirty="0"/>
              <a:t>s is the state of </a:t>
            </a:r>
            <a:r>
              <a:rPr lang="en-US" sz="2000"/>
              <a:t>the decoder </a:t>
            </a:r>
            <a:r>
              <a:rPr lang="en-US" sz="2000" dirty="0"/>
              <a:t>(a vector of RNN outputs). Its size depends on the the layer size.</a:t>
            </a:r>
          </a:p>
        </p:txBody>
      </p:sp>
      <p:sp>
        <p:nvSpPr>
          <p:cNvPr id="9" name="TextBox 8">
            <a:extLst>
              <a:ext uri="{FF2B5EF4-FFF2-40B4-BE49-F238E27FC236}">
                <a16:creationId xmlns:a16="http://schemas.microsoft.com/office/drawing/2014/main" id="{419EA36A-3FAD-5E48-94A2-CF17E8E8498E}"/>
              </a:ext>
            </a:extLst>
          </p:cNvPr>
          <p:cNvSpPr txBox="1"/>
          <p:nvPr/>
        </p:nvSpPr>
        <p:spPr>
          <a:xfrm>
            <a:off x="1447800" y="1452082"/>
            <a:ext cx="5364263" cy="707886"/>
          </a:xfrm>
          <a:prstGeom prst="rect">
            <a:avLst/>
          </a:prstGeom>
          <a:noFill/>
        </p:spPr>
        <p:txBody>
          <a:bodyPr wrap="square" rtlCol="0">
            <a:spAutoFit/>
          </a:bodyPr>
          <a:lstStyle/>
          <a:p>
            <a:r>
              <a:rPr lang="en-US" sz="2000" dirty="0"/>
              <a:t>The final output is a probability distribution over the classes (words) of the output language</a:t>
            </a:r>
          </a:p>
        </p:txBody>
      </p:sp>
    </p:spTree>
    <p:extLst>
      <p:ext uri="{BB962C8B-B14F-4D97-AF65-F5344CB8AC3E}">
        <p14:creationId xmlns:p14="http://schemas.microsoft.com/office/powerpoint/2010/main" val="7459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711997" y="0"/>
            <a:ext cx="10515600" cy="1325563"/>
          </a:xfrm>
        </p:spPr>
        <p:txBody>
          <a:bodyPr/>
          <a:lstStyle/>
          <a:p>
            <a:r>
              <a:rPr lang="en-US" dirty="0"/>
              <a:t>Using decoder state to guide “attention”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3AE5E3-8697-5E4A-8300-866ABE902864}"/>
                  </a:ext>
                </a:extLst>
              </p:cNvPr>
              <p:cNvSpPr/>
              <p:nvPr/>
            </p:nvSpPr>
            <p:spPr>
              <a:xfrm>
                <a:off x="7030277" y="3429000"/>
                <a:ext cx="5000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𝐡</m:t>
                          </m:r>
                        </m:e>
                        <m:sub>
                          <m:r>
                            <a:rPr lang="en-US" b="0" i="1" smtClean="0">
                              <a:latin typeface="Cambria Math" panose="02040503050406030204" pitchFamily="18" charset="0"/>
                            </a:rPr>
                            <m:t>𝑛</m:t>
                          </m:r>
                        </m:sub>
                      </m:sSub>
                    </m:oMath>
                  </m:oMathPara>
                </a14:m>
                <a:endParaRPr lang="en-US" dirty="0"/>
              </a:p>
            </p:txBody>
          </p:sp>
        </mc:Choice>
        <mc:Fallback xmlns="">
          <p:sp>
            <p:nvSpPr>
              <p:cNvPr id="11" name="Rectangle 10">
                <a:extLst>
                  <a:ext uri="{FF2B5EF4-FFF2-40B4-BE49-F238E27FC236}">
                    <a16:creationId xmlns:a16="http://schemas.microsoft.com/office/drawing/2014/main" id="{703AE5E3-8697-5E4A-8300-866ABE902864}"/>
                  </a:ext>
                </a:extLst>
              </p:cNvPr>
              <p:cNvSpPr>
                <a:spLocks noRot="1" noChangeAspect="1" noMove="1" noResize="1" noEditPoints="1" noAdjustHandles="1" noChangeArrowheads="1" noChangeShapeType="1" noTextEdit="1"/>
              </p:cNvSpPr>
              <p:nvPr/>
            </p:nvSpPr>
            <p:spPr>
              <a:xfrm>
                <a:off x="7030277" y="3429000"/>
                <a:ext cx="500073" cy="369332"/>
              </a:xfrm>
              <a:prstGeom prst="rect">
                <a:avLst/>
              </a:prstGeom>
              <a:blipFill>
                <a:blip r:embed="rId2"/>
                <a:stretch>
                  <a:fillRect/>
                </a:stretch>
              </a:blipFill>
            </p:spPr>
            <p:txBody>
              <a:bodyPr/>
              <a:lstStyle/>
              <a:p>
                <a:r>
                  <a:rPr lang="en-US">
                    <a:noFill/>
                  </a:rPr>
                  <a:t> </a:t>
                </a:r>
              </a:p>
            </p:txBody>
          </p:sp>
        </mc:Fallback>
      </mc:AlternateContent>
      <p:pic>
        <p:nvPicPr>
          <p:cNvPr id="10" name="Picture 9" descr="Diagram&#10;&#10;Description automatically generated">
            <a:extLst>
              <a:ext uri="{FF2B5EF4-FFF2-40B4-BE49-F238E27FC236}">
                <a16:creationId xmlns:a16="http://schemas.microsoft.com/office/drawing/2014/main" id="{AA0AA959-4C1D-4C46-9548-53BCB6FB137B}"/>
              </a:ext>
            </a:extLst>
          </p:cNvPr>
          <p:cNvPicPr>
            <a:picLocks noChangeAspect="1"/>
          </p:cNvPicPr>
          <p:nvPr/>
        </p:nvPicPr>
        <p:blipFill rotWithShape="1">
          <a:blip r:embed="rId3"/>
          <a:srcRect l="45560" b="4172"/>
          <a:stretch/>
        </p:blipFill>
        <p:spPr>
          <a:xfrm>
            <a:off x="5514109" y="973281"/>
            <a:ext cx="5587285" cy="5060462"/>
          </a:xfrm>
          <a:prstGeom prst="rect">
            <a:avLst/>
          </a:prstGeom>
        </p:spPr>
      </p:pic>
      <p:sp>
        <p:nvSpPr>
          <p:cNvPr id="12" name="Rectangle 11">
            <a:extLst>
              <a:ext uri="{FF2B5EF4-FFF2-40B4-BE49-F238E27FC236}">
                <a16:creationId xmlns:a16="http://schemas.microsoft.com/office/drawing/2014/main" id="{1E9B61D8-F22B-CE48-8A4D-BA0AB5BDC7B0}"/>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sp>
        <p:nvSpPr>
          <p:cNvPr id="14" name="TextBox 13">
            <a:extLst>
              <a:ext uri="{FF2B5EF4-FFF2-40B4-BE49-F238E27FC236}">
                <a16:creationId xmlns:a16="http://schemas.microsoft.com/office/drawing/2014/main" id="{D294404E-3093-8142-BE48-230E54B1113A}"/>
              </a:ext>
            </a:extLst>
          </p:cNvPr>
          <p:cNvSpPr txBox="1"/>
          <p:nvPr/>
        </p:nvSpPr>
        <p:spPr>
          <a:xfrm>
            <a:off x="467055" y="1281353"/>
            <a:ext cx="5047054" cy="646331"/>
          </a:xfrm>
          <a:prstGeom prst="rect">
            <a:avLst/>
          </a:prstGeom>
          <a:noFill/>
        </p:spPr>
        <p:txBody>
          <a:bodyPr wrap="square" rtlCol="0">
            <a:spAutoFit/>
          </a:bodyPr>
          <a:lstStyle/>
          <a:p>
            <a:r>
              <a:rPr lang="en-US" dirty="0"/>
              <a:t>The context at decoder step </a:t>
            </a:r>
            <a:r>
              <a:rPr lang="en-US" i="1" dirty="0" err="1"/>
              <a:t>i</a:t>
            </a:r>
            <a:r>
              <a:rPr lang="en-US" i="1" dirty="0"/>
              <a:t> </a:t>
            </a:r>
            <a:r>
              <a:rPr lang="en-US" dirty="0"/>
              <a:t> is attention-weighted sum of the full sequence of encoder states.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7F3F53D-4B47-EE42-A508-059C93BBED7F}"/>
                  </a:ext>
                </a:extLst>
              </p:cNvPr>
              <p:cNvSpPr txBox="1"/>
              <p:nvPr/>
            </p:nvSpPr>
            <p:spPr>
              <a:xfrm>
                <a:off x="1227637" y="2091168"/>
                <a:ext cx="2704944" cy="479940"/>
              </a:xfrm>
              <a:prstGeom prst="rect">
                <a:avLst/>
              </a:prstGeom>
              <a:noFill/>
            </p:spPr>
            <p:txBody>
              <a:bodyPr wrap="square" lIns="0" tIns="0" rIns="0" bIns="0" rtlCol="0">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𝑖</m:t>
                        </m:r>
                      </m:sub>
                    </m:sSub>
                    <m:r>
                      <a:rPr lang="en-US" sz="2800" i="1">
                        <a:latin typeface="Cambria Math" panose="02040503050406030204" pitchFamily="18" charset="0"/>
                      </a:rPr>
                      <m:t> </m:t>
                    </m:r>
                  </m:oMath>
                </a14:m>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brk m:alnAt="9"/>
                          </m:rPr>
                          <a:rPr lang="en-US" sz="2800" i="1">
                            <a:latin typeface="Cambria Math" panose="02040503050406030204" pitchFamily="18" charset="0"/>
                          </a:rPr>
                          <m:t>𝑗</m:t>
                        </m:r>
                      </m:sub>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i="1">
                                <a:latin typeface="Cambria Math" panose="02040503050406030204" pitchFamily="18" charset="0"/>
                              </a:rPr>
                              <m:t>𝑖𝑗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𝑗</m:t>
                            </m:r>
                          </m:sub>
                        </m:sSub>
                      </m:e>
                    </m:nary>
                  </m:oMath>
                </a14:m>
                <a:endParaRPr lang="en-US" sz="2800" dirty="0"/>
              </a:p>
            </p:txBody>
          </p:sp>
        </mc:Choice>
        <mc:Fallback xmlns="">
          <p:sp>
            <p:nvSpPr>
              <p:cNvPr id="17" name="TextBox 16">
                <a:extLst>
                  <a:ext uri="{FF2B5EF4-FFF2-40B4-BE49-F238E27FC236}">
                    <a16:creationId xmlns:a16="http://schemas.microsoft.com/office/drawing/2014/main" id="{17F3F53D-4B47-EE42-A508-059C93BBED7F}"/>
                  </a:ext>
                </a:extLst>
              </p:cNvPr>
              <p:cNvSpPr txBox="1">
                <a:spLocks noRot="1" noChangeAspect="1" noMove="1" noResize="1" noEditPoints="1" noAdjustHandles="1" noChangeArrowheads="1" noChangeShapeType="1" noTextEdit="1"/>
              </p:cNvSpPr>
              <p:nvPr/>
            </p:nvSpPr>
            <p:spPr>
              <a:xfrm>
                <a:off x="1227637" y="2091168"/>
                <a:ext cx="2704944" cy="479940"/>
              </a:xfrm>
              <a:prstGeom prst="rect">
                <a:avLst/>
              </a:prstGeom>
              <a:blipFill>
                <a:blip r:embed="rId4"/>
                <a:stretch>
                  <a:fillRect l="-3271" t="-143590" b="-20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CB643F-6406-6A4C-BDD5-3796F95880CF}"/>
                  </a:ext>
                </a:extLst>
              </p:cNvPr>
              <p:cNvSpPr txBox="1"/>
              <p:nvPr/>
            </p:nvSpPr>
            <p:spPr>
              <a:xfrm>
                <a:off x="1088391" y="5029454"/>
                <a:ext cx="3259034" cy="399084"/>
              </a:xfrm>
              <a:prstGeom prst="rect">
                <a:avLst/>
              </a:prstGeom>
              <a:noFill/>
            </p:spPr>
            <p:txBody>
              <a:bodyPr wrap="none" lIns="0" tIns="0" rIns="0" bIns="0"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𝑒</m:t>
                        </m:r>
                      </m:e>
                      <m:sub>
                        <m:r>
                          <a:rPr lang="en-US" sz="2400" b="0" i="1" smtClean="0">
                            <a:latin typeface="Cambria Math" panose="02040503050406030204" pitchFamily="18" charset="0"/>
                          </a:rPr>
                          <m:t>𝑖𝑗</m:t>
                        </m:r>
                      </m:sub>
                    </m:sSub>
                    <m:r>
                      <a:rPr lang="en-US" sz="2400" i="1">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tanh</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𝑠</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𝑖</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b="0" i="1" smtClean="0">
                            <a:latin typeface="Cambria Math" panose="02040503050406030204" pitchFamily="18" charset="0"/>
                          </a:rPr>
                          <m:t>h</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oMath>
                </a14:m>
                <a:endParaRPr lang="en-US" sz="2400" dirty="0"/>
              </a:p>
            </p:txBody>
          </p:sp>
        </mc:Choice>
        <mc:Fallback xmlns="">
          <p:sp>
            <p:nvSpPr>
              <p:cNvPr id="18" name="TextBox 17">
                <a:extLst>
                  <a:ext uri="{FF2B5EF4-FFF2-40B4-BE49-F238E27FC236}">
                    <a16:creationId xmlns:a16="http://schemas.microsoft.com/office/drawing/2014/main" id="{6CCB643F-6406-6A4C-BDD5-3796F95880CF}"/>
                  </a:ext>
                </a:extLst>
              </p:cNvPr>
              <p:cNvSpPr txBox="1">
                <a:spLocks noRot="1" noChangeAspect="1" noMove="1" noResize="1" noEditPoints="1" noAdjustHandles="1" noChangeArrowheads="1" noChangeShapeType="1" noTextEdit="1"/>
              </p:cNvSpPr>
              <p:nvPr/>
            </p:nvSpPr>
            <p:spPr>
              <a:xfrm>
                <a:off x="1088391" y="5029454"/>
                <a:ext cx="3259034" cy="399084"/>
              </a:xfrm>
              <a:prstGeom prst="rect">
                <a:avLst/>
              </a:prstGeom>
              <a:blipFill>
                <a:blip r:embed="rId5"/>
                <a:stretch>
                  <a:fillRect l="-1938" t="-21875" r="-388"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0BA3CF4-8E71-7943-A220-87FF3A60D8B1}"/>
                  </a:ext>
                </a:extLst>
              </p:cNvPr>
              <p:cNvSpPr txBox="1"/>
              <p:nvPr/>
            </p:nvSpPr>
            <p:spPr>
              <a:xfrm>
                <a:off x="1088391" y="3262250"/>
                <a:ext cx="2370842" cy="796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num>
                        <m:den>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𝑘</m:t>
                              </m:r>
                            </m:sub>
                            <m:sup/>
                            <m:e>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e>
                          </m:nary>
                        </m:den>
                      </m:f>
                    </m:oMath>
                  </m:oMathPara>
                </a14:m>
                <a:endParaRPr lang="en-US" sz="2400" dirty="0"/>
              </a:p>
            </p:txBody>
          </p:sp>
        </mc:Choice>
        <mc:Fallback xmlns="">
          <p:sp>
            <p:nvSpPr>
              <p:cNvPr id="19" name="TextBox 18">
                <a:extLst>
                  <a:ext uri="{FF2B5EF4-FFF2-40B4-BE49-F238E27FC236}">
                    <a16:creationId xmlns:a16="http://schemas.microsoft.com/office/drawing/2014/main" id="{E0BA3CF4-8E71-7943-A220-87FF3A60D8B1}"/>
                  </a:ext>
                </a:extLst>
              </p:cNvPr>
              <p:cNvSpPr txBox="1">
                <a:spLocks noRot="1" noChangeAspect="1" noMove="1" noResize="1" noEditPoints="1" noAdjustHandles="1" noChangeArrowheads="1" noChangeShapeType="1" noTextEdit="1"/>
              </p:cNvSpPr>
              <p:nvPr/>
            </p:nvSpPr>
            <p:spPr>
              <a:xfrm>
                <a:off x="1088391" y="3262250"/>
                <a:ext cx="2370842" cy="796372"/>
              </a:xfrm>
              <a:prstGeom prst="rect">
                <a:avLst/>
              </a:prstGeom>
              <a:blipFill>
                <a:blip r:embed="rId6"/>
                <a:stretch>
                  <a:fillRect l="-1064" t="-28125" r="-3723" b="-11562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F37A72E-0F77-FE46-9C01-B4B41C19EBAA}"/>
              </a:ext>
            </a:extLst>
          </p:cNvPr>
          <p:cNvSpPr txBox="1"/>
          <p:nvPr/>
        </p:nvSpPr>
        <p:spPr>
          <a:xfrm>
            <a:off x="467055" y="2739633"/>
            <a:ext cx="5219700" cy="369332"/>
          </a:xfrm>
          <a:prstGeom prst="rect">
            <a:avLst/>
          </a:prstGeom>
          <a:noFill/>
        </p:spPr>
        <p:txBody>
          <a:bodyPr wrap="square" rtlCol="0">
            <a:spAutoFit/>
          </a:bodyPr>
          <a:lstStyle/>
          <a:p>
            <a:r>
              <a:rPr lang="en-US" dirty="0"/>
              <a:t>Attention weights are normalized with a </a:t>
            </a:r>
            <a:r>
              <a:rPr lang="en-US" dirty="0" err="1"/>
              <a:t>softmax</a:t>
            </a:r>
            <a:r>
              <a:rPr lang="en-US" dirty="0"/>
              <a:t>. </a:t>
            </a:r>
          </a:p>
        </p:txBody>
      </p:sp>
      <p:sp>
        <p:nvSpPr>
          <p:cNvPr id="5" name="TextBox 4">
            <a:extLst>
              <a:ext uri="{FF2B5EF4-FFF2-40B4-BE49-F238E27FC236}">
                <a16:creationId xmlns:a16="http://schemas.microsoft.com/office/drawing/2014/main" id="{183A1615-B4D0-0B49-95D0-CA977B448230}"/>
              </a:ext>
            </a:extLst>
          </p:cNvPr>
          <p:cNvSpPr txBox="1"/>
          <p:nvPr/>
        </p:nvSpPr>
        <p:spPr>
          <a:xfrm>
            <a:off x="467055" y="4329901"/>
            <a:ext cx="5353240" cy="646331"/>
          </a:xfrm>
          <a:prstGeom prst="rect">
            <a:avLst/>
          </a:prstGeom>
          <a:noFill/>
        </p:spPr>
        <p:txBody>
          <a:bodyPr wrap="square" rtlCol="0">
            <a:spAutoFit/>
          </a:bodyPr>
          <a:lstStyle/>
          <a:p>
            <a:r>
              <a:rPr lang="en-US" dirty="0"/>
              <a:t>Un-normalized attention for each encoder step is determined by a small feed-forward network</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D93EE42-3BC3-684A-93CA-0F391CE4EA32}"/>
                  </a:ext>
                </a:extLst>
              </p:cNvPr>
              <p:cNvSpPr/>
              <p:nvPr/>
            </p:nvSpPr>
            <p:spPr>
              <a:xfrm>
                <a:off x="467055" y="5789697"/>
                <a:ext cx="4038157" cy="369332"/>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𝑠</m:t>
                        </m:r>
                        <m:r>
                          <a:rPr lang="en-US" b="0" i="1" smtClean="0">
                            <a:latin typeface="Cambria Math" panose="02040503050406030204" pitchFamily="18" charset="0"/>
                          </a:rPr>
                          <m:t> </m:t>
                        </m:r>
                      </m:sub>
                    </m:sSub>
                    <m:r>
                      <a:rPr lang="en-US" b="0" i="1" smtClean="0">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h</m:t>
                        </m:r>
                      </m:sub>
                    </m:sSub>
                  </m:oMath>
                </a14:m>
                <a:r>
                  <a:rPr lang="en-US" dirty="0"/>
                  <a:t> are learned weight matrices </a:t>
                </a:r>
              </a:p>
            </p:txBody>
          </p:sp>
        </mc:Choice>
        <mc:Fallback xmlns="">
          <p:sp>
            <p:nvSpPr>
              <p:cNvPr id="6" name="Rectangle 5">
                <a:extLst>
                  <a:ext uri="{FF2B5EF4-FFF2-40B4-BE49-F238E27FC236}">
                    <a16:creationId xmlns:a16="http://schemas.microsoft.com/office/drawing/2014/main" id="{1D93EE42-3BC3-684A-93CA-0F391CE4EA32}"/>
                  </a:ext>
                </a:extLst>
              </p:cNvPr>
              <p:cNvSpPr>
                <a:spLocks noRot="1" noChangeAspect="1" noMove="1" noResize="1" noEditPoints="1" noAdjustHandles="1" noChangeArrowheads="1" noChangeShapeType="1" noTextEdit="1"/>
              </p:cNvSpPr>
              <p:nvPr/>
            </p:nvSpPr>
            <p:spPr>
              <a:xfrm>
                <a:off x="467055" y="5789697"/>
                <a:ext cx="4038157" cy="369332"/>
              </a:xfrm>
              <a:prstGeom prst="rect">
                <a:avLst/>
              </a:prstGeom>
              <a:blipFill>
                <a:blip r:embed="rId7"/>
                <a:stretch>
                  <a:fillRect t="-10345" b="-27586"/>
                </a:stretch>
              </a:blipFill>
            </p:spPr>
            <p:txBody>
              <a:bodyPr/>
              <a:lstStyle/>
              <a:p>
                <a:r>
                  <a:rPr lang="en-US">
                    <a:noFill/>
                  </a:rPr>
                  <a:t> </a:t>
                </a:r>
              </a:p>
            </p:txBody>
          </p:sp>
        </mc:Fallback>
      </mc:AlternateContent>
    </p:spTree>
    <p:extLst>
      <p:ext uri="{BB962C8B-B14F-4D97-AF65-F5344CB8AC3E}">
        <p14:creationId xmlns:p14="http://schemas.microsoft.com/office/powerpoint/2010/main" val="32535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1"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FBF8-9183-F843-8210-44100E27844C}"/>
              </a:ext>
            </a:extLst>
          </p:cNvPr>
          <p:cNvSpPr>
            <a:spLocks noGrp="1"/>
          </p:cNvSpPr>
          <p:nvPr>
            <p:ph type="title"/>
          </p:nvPr>
        </p:nvSpPr>
        <p:spPr/>
        <p:txBody>
          <a:bodyPr/>
          <a:lstStyle/>
          <a:p>
            <a:r>
              <a:rPr lang="en-US" dirty="0"/>
              <a:t>Questions about our network</a:t>
            </a:r>
          </a:p>
        </p:txBody>
      </p:sp>
      <p:sp>
        <p:nvSpPr>
          <p:cNvPr id="3" name="Content Placeholder 2">
            <a:extLst>
              <a:ext uri="{FF2B5EF4-FFF2-40B4-BE49-F238E27FC236}">
                <a16:creationId xmlns:a16="http://schemas.microsoft.com/office/drawing/2014/main" id="{1EC86ECF-BE61-8249-94BC-568D6D5BC873}"/>
              </a:ext>
            </a:extLst>
          </p:cNvPr>
          <p:cNvSpPr>
            <a:spLocks noGrp="1"/>
          </p:cNvSpPr>
          <p:nvPr>
            <p:ph idx="1"/>
          </p:nvPr>
        </p:nvSpPr>
        <p:spPr/>
        <p:txBody>
          <a:bodyPr/>
          <a:lstStyle/>
          <a:p>
            <a:r>
              <a:rPr lang="en-US" dirty="0"/>
              <a:t>The single-layer feed-forward network that implements attention is called “additive” attention. Can you say why? </a:t>
            </a:r>
          </a:p>
          <a:p>
            <a:pPr marL="0" indent="0">
              <a:buNone/>
            </a:pPr>
            <a:endParaRPr lang="en-US" dirty="0"/>
          </a:p>
          <a:p>
            <a:r>
              <a:rPr lang="en-US" dirty="0"/>
              <a:t>What are some implications of these design choices for….</a:t>
            </a:r>
          </a:p>
          <a:p>
            <a:pPr lvl="1"/>
            <a:r>
              <a:rPr lang="en-US" dirty="0"/>
              <a:t>The ability to completely ignore an uninteresting portion of the context?</a:t>
            </a:r>
          </a:p>
          <a:p>
            <a:pPr lvl="1"/>
            <a:r>
              <a:rPr lang="en-US" dirty="0"/>
              <a:t>The ability to selectively attend to any portion of the input sequence?</a:t>
            </a:r>
          </a:p>
          <a:p>
            <a:pPr lvl="1"/>
            <a:endParaRPr lang="en-US" dirty="0"/>
          </a:p>
          <a:p>
            <a:r>
              <a:rPr lang="en-US" dirty="0"/>
              <a:t>How does the context (aka attention) from state </a:t>
            </a:r>
            <a:r>
              <a:rPr lang="en-US" i="1" dirty="0"/>
              <a:t>i</a:t>
            </a:r>
            <a:r>
              <a:rPr lang="en-US" dirty="0"/>
              <a:t>-1 influence the decoder state </a:t>
            </a:r>
            <a:r>
              <a:rPr lang="en-US" i="1" dirty="0" err="1"/>
              <a:t>i</a:t>
            </a:r>
            <a:r>
              <a:rPr lang="en-US" dirty="0"/>
              <a:t>?  How is that different from the previous architecture</a:t>
            </a:r>
          </a:p>
          <a:p>
            <a:endParaRPr lang="en-US" dirty="0"/>
          </a:p>
          <a:p>
            <a:endParaRPr lang="en-US" dirty="0"/>
          </a:p>
        </p:txBody>
      </p:sp>
    </p:spTree>
    <p:extLst>
      <p:ext uri="{BB962C8B-B14F-4D97-AF65-F5344CB8AC3E}">
        <p14:creationId xmlns:p14="http://schemas.microsoft.com/office/powerpoint/2010/main" val="88547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6A19-C77E-474C-990F-65A49E34C4BB}"/>
              </a:ext>
            </a:extLst>
          </p:cNvPr>
          <p:cNvSpPr>
            <a:spLocks noGrp="1"/>
          </p:cNvSpPr>
          <p:nvPr>
            <p:ph type="title"/>
          </p:nvPr>
        </p:nvSpPr>
        <p:spPr>
          <a:xfrm>
            <a:off x="711997" y="0"/>
            <a:ext cx="10515600" cy="1325563"/>
          </a:xfrm>
        </p:spPr>
        <p:txBody>
          <a:bodyPr/>
          <a:lstStyle/>
          <a:p>
            <a:r>
              <a:rPr lang="en-US" dirty="0"/>
              <a:t>Multiplicative attention</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3AE5E3-8697-5E4A-8300-866ABE902864}"/>
                  </a:ext>
                </a:extLst>
              </p:cNvPr>
              <p:cNvSpPr/>
              <p:nvPr/>
            </p:nvSpPr>
            <p:spPr>
              <a:xfrm>
                <a:off x="7030277" y="3429000"/>
                <a:ext cx="5000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0" smtClean="0">
                              <a:latin typeface="Cambria Math" panose="02040503050406030204" pitchFamily="18" charset="0"/>
                            </a:rPr>
                            <m:t>𝐡</m:t>
                          </m:r>
                        </m:e>
                        <m:sub>
                          <m:r>
                            <a:rPr lang="en-US" b="0" i="1" smtClean="0">
                              <a:latin typeface="Cambria Math" panose="02040503050406030204" pitchFamily="18" charset="0"/>
                            </a:rPr>
                            <m:t>𝑛</m:t>
                          </m:r>
                        </m:sub>
                      </m:sSub>
                    </m:oMath>
                  </m:oMathPara>
                </a14:m>
                <a:endParaRPr lang="en-US" dirty="0"/>
              </a:p>
            </p:txBody>
          </p:sp>
        </mc:Choice>
        <mc:Fallback xmlns="">
          <p:sp>
            <p:nvSpPr>
              <p:cNvPr id="11" name="Rectangle 10">
                <a:extLst>
                  <a:ext uri="{FF2B5EF4-FFF2-40B4-BE49-F238E27FC236}">
                    <a16:creationId xmlns:a16="http://schemas.microsoft.com/office/drawing/2014/main" id="{703AE5E3-8697-5E4A-8300-866ABE902864}"/>
                  </a:ext>
                </a:extLst>
              </p:cNvPr>
              <p:cNvSpPr>
                <a:spLocks noRot="1" noChangeAspect="1" noMove="1" noResize="1" noEditPoints="1" noAdjustHandles="1" noChangeArrowheads="1" noChangeShapeType="1" noTextEdit="1"/>
              </p:cNvSpPr>
              <p:nvPr/>
            </p:nvSpPr>
            <p:spPr>
              <a:xfrm>
                <a:off x="7030277" y="3429000"/>
                <a:ext cx="500073" cy="369332"/>
              </a:xfrm>
              <a:prstGeom prst="rect">
                <a:avLst/>
              </a:prstGeom>
              <a:blipFill>
                <a:blip r:embed="rId2"/>
                <a:stretch>
                  <a:fillRect/>
                </a:stretch>
              </a:blipFill>
            </p:spPr>
            <p:txBody>
              <a:bodyPr/>
              <a:lstStyle/>
              <a:p>
                <a:r>
                  <a:rPr lang="en-US">
                    <a:noFill/>
                  </a:rPr>
                  <a:t> </a:t>
                </a:r>
              </a:p>
            </p:txBody>
          </p:sp>
        </mc:Fallback>
      </mc:AlternateContent>
      <p:pic>
        <p:nvPicPr>
          <p:cNvPr id="10" name="Picture 9" descr="Diagram&#10;&#10;Description automatically generated">
            <a:extLst>
              <a:ext uri="{FF2B5EF4-FFF2-40B4-BE49-F238E27FC236}">
                <a16:creationId xmlns:a16="http://schemas.microsoft.com/office/drawing/2014/main" id="{AA0AA959-4C1D-4C46-9548-53BCB6FB137B}"/>
              </a:ext>
            </a:extLst>
          </p:cNvPr>
          <p:cNvPicPr>
            <a:picLocks noChangeAspect="1"/>
          </p:cNvPicPr>
          <p:nvPr/>
        </p:nvPicPr>
        <p:blipFill rotWithShape="1">
          <a:blip r:embed="rId3"/>
          <a:srcRect l="45560" b="4172"/>
          <a:stretch/>
        </p:blipFill>
        <p:spPr>
          <a:xfrm>
            <a:off x="5514109" y="973281"/>
            <a:ext cx="5587285" cy="5060462"/>
          </a:xfrm>
          <a:prstGeom prst="rect">
            <a:avLst/>
          </a:prstGeom>
        </p:spPr>
      </p:pic>
      <p:sp>
        <p:nvSpPr>
          <p:cNvPr id="12" name="Rectangle 11">
            <a:extLst>
              <a:ext uri="{FF2B5EF4-FFF2-40B4-BE49-F238E27FC236}">
                <a16:creationId xmlns:a16="http://schemas.microsoft.com/office/drawing/2014/main" id="{1E9B61D8-F22B-CE48-8A4D-BA0AB5BDC7B0}"/>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sp>
        <p:nvSpPr>
          <p:cNvPr id="14" name="TextBox 13">
            <a:extLst>
              <a:ext uri="{FF2B5EF4-FFF2-40B4-BE49-F238E27FC236}">
                <a16:creationId xmlns:a16="http://schemas.microsoft.com/office/drawing/2014/main" id="{D294404E-3093-8142-BE48-230E54B1113A}"/>
              </a:ext>
            </a:extLst>
          </p:cNvPr>
          <p:cNvSpPr txBox="1"/>
          <p:nvPr/>
        </p:nvSpPr>
        <p:spPr>
          <a:xfrm>
            <a:off x="467055" y="1281353"/>
            <a:ext cx="5047054" cy="646331"/>
          </a:xfrm>
          <a:prstGeom prst="rect">
            <a:avLst/>
          </a:prstGeom>
          <a:noFill/>
        </p:spPr>
        <p:txBody>
          <a:bodyPr wrap="square" rtlCol="0">
            <a:spAutoFit/>
          </a:bodyPr>
          <a:lstStyle/>
          <a:p>
            <a:r>
              <a:rPr lang="en-US" dirty="0"/>
              <a:t>The context at decoder step </a:t>
            </a:r>
            <a:r>
              <a:rPr lang="en-US" i="1" dirty="0" err="1"/>
              <a:t>i</a:t>
            </a:r>
            <a:r>
              <a:rPr lang="en-US" i="1" dirty="0"/>
              <a:t> </a:t>
            </a:r>
            <a:r>
              <a:rPr lang="en-US" dirty="0"/>
              <a:t> is attention-weighted sum of the full sequence of encoder states.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7F3F53D-4B47-EE42-A508-059C93BBED7F}"/>
                  </a:ext>
                </a:extLst>
              </p:cNvPr>
              <p:cNvSpPr txBox="1"/>
              <p:nvPr/>
            </p:nvSpPr>
            <p:spPr>
              <a:xfrm>
                <a:off x="1227637" y="2091168"/>
                <a:ext cx="2704944" cy="479940"/>
              </a:xfrm>
              <a:prstGeom prst="rect">
                <a:avLst/>
              </a:prstGeom>
              <a:noFill/>
            </p:spPr>
            <p:txBody>
              <a:bodyPr wrap="square" lIns="0" tIns="0" rIns="0" bIns="0" rtlCol="0">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𝑖</m:t>
                        </m:r>
                      </m:sub>
                    </m:sSub>
                    <m:r>
                      <a:rPr lang="en-US" sz="2800" i="1">
                        <a:latin typeface="Cambria Math" panose="02040503050406030204" pitchFamily="18" charset="0"/>
                      </a:rPr>
                      <m:t> </m:t>
                    </m:r>
                  </m:oMath>
                </a14:m>
                <a:r>
                  <a:rPr lang="en-US" sz="2800" dirty="0"/>
                  <a:t>= </a:t>
                </a:r>
                <a14:m>
                  <m:oMath xmlns:m="http://schemas.openxmlformats.org/officeDocument/2006/math">
                    <m:nary>
                      <m:naryPr>
                        <m:chr m:val="∑"/>
                        <m:limLoc m:val="subSup"/>
                        <m:supHide m:val="on"/>
                        <m:ctrlPr>
                          <a:rPr lang="en-US" sz="2800" i="1">
                            <a:latin typeface="Cambria Math" panose="02040503050406030204" pitchFamily="18" charset="0"/>
                          </a:rPr>
                        </m:ctrlPr>
                      </m:naryPr>
                      <m:sub>
                        <m:r>
                          <m:rPr>
                            <m:brk m:alnAt="9"/>
                          </m:rPr>
                          <a:rPr lang="en-US" sz="2800" i="1">
                            <a:latin typeface="Cambria Math" panose="02040503050406030204" pitchFamily="18" charset="0"/>
                          </a:rPr>
                          <m:t>𝑗</m:t>
                        </m:r>
                      </m:sub>
                      <m:sup/>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𝛼</m:t>
                            </m:r>
                          </m:e>
                          <m:sub>
                            <m:r>
                              <a:rPr lang="en-US" sz="2800" i="1">
                                <a:latin typeface="Cambria Math" panose="02040503050406030204" pitchFamily="18" charset="0"/>
                              </a:rPr>
                              <m:t>𝑖𝑗</m:t>
                            </m:r>
                          </m:sub>
                        </m:sSub>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𝑗</m:t>
                            </m:r>
                          </m:sub>
                        </m:sSub>
                      </m:e>
                    </m:nary>
                  </m:oMath>
                </a14:m>
                <a:endParaRPr lang="en-US" sz="2800" dirty="0"/>
              </a:p>
            </p:txBody>
          </p:sp>
        </mc:Choice>
        <mc:Fallback xmlns="">
          <p:sp>
            <p:nvSpPr>
              <p:cNvPr id="17" name="TextBox 16">
                <a:extLst>
                  <a:ext uri="{FF2B5EF4-FFF2-40B4-BE49-F238E27FC236}">
                    <a16:creationId xmlns:a16="http://schemas.microsoft.com/office/drawing/2014/main" id="{17F3F53D-4B47-EE42-A508-059C93BBED7F}"/>
                  </a:ext>
                </a:extLst>
              </p:cNvPr>
              <p:cNvSpPr txBox="1">
                <a:spLocks noRot="1" noChangeAspect="1" noMove="1" noResize="1" noEditPoints="1" noAdjustHandles="1" noChangeArrowheads="1" noChangeShapeType="1" noTextEdit="1"/>
              </p:cNvSpPr>
              <p:nvPr/>
            </p:nvSpPr>
            <p:spPr>
              <a:xfrm>
                <a:off x="1227637" y="2091168"/>
                <a:ext cx="2704944" cy="479940"/>
              </a:xfrm>
              <a:prstGeom prst="rect">
                <a:avLst/>
              </a:prstGeom>
              <a:blipFill>
                <a:blip r:embed="rId4"/>
                <a:stretch>
                  <a:fillRect l="-3271" t="-143590" b="-20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0BA3CF4-8E71-7943-A220-87FF3A60D8B1}"/>
                  </a:ext>
                </a:extLst>
              </p:cNvPr>
              <p:cNvSpPr txBox="1"/>
              <p:nvPr/>
            </p:nvSpPr>
            <p:spPr>
              <a:xfrm>
                <a:off x="1088391" y="3262250"/>
                <a:ext cx="2370842" cy="796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num>
                        <m:den>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𝑘</m:t>
                              </m:r>
                            </m:sub>
                            <m:sup/>
                            <m:e>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e>
                          </m:nary>
                        </m:den>
                      </m:f>
                    </m:oMath>
                  </m:oMathPara>
                </a14:m>
                <a:endParaRPr lang="en-US" sz="2400" dirty="0"/>
              </a:p>
            </p:txBody>
          </p:sp>
        </mc:Choice>
        <mc:Fallback xmlns="">
          <p:sp>
            <p:nvSpPr>
              <p:cNvPr id="19" name="TextBox 18">
                <a:extLst>
                  <a:ext uri="{FF2B5EF4-FFF2-40B4-BE49-F238E27FC236}">
                    <a16:creationId xmlns:a16="http://schemas.microsoft.com/office/drawing/2014/main" id="{E0BA3CF4-8E71-7943-A220-87FF3A60D8B1}"/>
                  </a:ext>
                </a:extLst>
              </p:cNvPr>
              <p:cNvSpPr txBox="1">
                <a:spLocks noRot="1" noChangeAspect="1" noMove="1" noResize="1" noEditPoints="1" noAdjustHandles="1" noChangeArrowheads="1" noChangeShapeType="1" noTextEdit="1"/>
              </p:cNvSpPr>
              <p:nvPr/>
            </p:nvSpPr>
            <p:spPr>
              <a:xfrm>
                <a:off x="1088391" y="3262250"/>
                <a:ext cx="2370842" cy="796372"/>
              </a:xfrm>
              <a:prstGeom prst="rect">
                <a:avLst/>
              </a:prstGeom>
              <a:blipFill>
                <a:blip r:embed="rId5"/>
                <a:stretch>
                  <a:fillRect l="-1064" t="-28125" r="-3723" b="-11562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F37A72E-0F77-FE46-9C01-B4B41C19EBAA}"/>
              </a:ext>
            </a:extLst>
          </p:cNvPr>
          <p:cNvSpPr txBox="1"/>
          <p:nvPr/>
        </p:nvSpPr>
        <p:spPr>
          <a:xfrm>
            <a:off x="467055" y="2739633"/>
            <a:ext cx="5219700" cy="369332"/>
          </a:xfrm>
          <a:prstGeom prst="rect">
            <a:avLst/>
          </a:prstGeom>
          <a:noFill/>
        </p:spPr>
        <p:txBody>
          <a:bodyPr wrap="square" rtlCol="0">
            <a:spAutoFit/>
          </a:bodyPr>
          <a:lstStyle/>
          <a:p>
            <a:r>
              <a:rPr lang="en-US" dirty="0"/>
              <a:t>Attention weights are normalized with a </a:t>
            </a:r>
            <a:r>
              <a:rPr lang="en-US" dirty="0" err="1"/>
              <a:t>softmax</a:t>
            </a:r>
            <a:r>
              <a:rPr lang="en-US" dirty="0"/>
              <a:t>. </a:t>
            </a:r>
          </a:p>
        </p:txBody>
      </p:sp>
      <p:sp>
        <p:nvSpPr>
          <p:cNvPr id="13" name="TextBox 12">
            <a:extLst>
              <a:ext uri="{FF2B5EF4-FFF2-40B4-BE49-F238E27FC236}">
                <a16:creationId xmlns:a16="http://schemas.microsoft.com/office/drawing/2014/main" id="{23FE0321-CC3E-424D-8A16-0572D04A0AD4}"/>
              </a:ext>
            </a:extLst>
          </p:cNvPr>
          <p:cNvSpPr txBox="1"/>
          <p:nvPr/>
        </p:nvSpPr>
        <p:spPr>
          <a:xfrm>
            <a:off x="467055" y="4328067"/>
            <a:ext cx="4920851" cy="646331"/>
          </a:xfrm>
          <a:prstGeom prst="rect">
            <a:avLst/>
          </a:prstGeom>
          <a:noFill/>
        </p:spPr>
        <p:txBody>
          <a:bodyPr wrap="square" rtlCol="0">
            <a:spAutoFit/>
          </a:bodyPr>
          <a:lstStyle/>
          <a:p>
            <a:r>
              <a:rPr lang="en-US" b="1" dirty="0">
                <a:solidFill>
                  <a:srgbClr val="FF0000"/>
                </a:solidFill>
              </a:rPr>
              <a:t>Weights are determined by multiplying  the decoder state by the hidden state.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0688387-F094-024A-BA30-865A4D00FD96}"/>
                  </a:ext>
                </a:extLst>
              </p:cNvPr>
              <p:cNvSpPr txBox="1"/>
              <p:nvPr/>
            </p:nvSpPr>
            <p:spPr>
              <a:xfrm>
                <a:off x="990329" y="5104979"/>
                <a:ext cx="3496342" cy="471668"/>
              </a:xfrm>
              <a:prstGeom prst="rect">
                <a:avLst/>
              </a:prstGeom>
              <a:noFill/>
            </p:spPr>
            <p:txBody>
              <a:bodyPr wrap="none" lIns="0" tIns="0" rIns="0" bIns="0" rtlCol="0">
                <a:spAutoFit/>
              </a:bodyPr>
              <a:lstStyle/>
              <a:p>
                <a14:m>
                  <m:oMath xmlns:m="http://schemas.openxmlformats.org/officeDocument/2006/math">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𝒆</m:t>
                        </m:r>
                      </m:e>
                      <m:sub>
                        <m:r>
                          <a:rPr lang="en-US" sz="2800" b="1" i="1" smtClean="0">
                            <a:solidFill>
                              <a:srgbClr val="FF0000"/>
                            </a:solidFill>
                            <a:latin typeface="Cambria Math" panose="02040503050406030204" pitchFamily="18" charset="0"/>
                          </a:rPr>
                          <m:t>𝒊𝒋</m:t>
                        </m:r>
                      </m:sub>
                    </m:sSub>
                    <m:r>
                      <a:rPr lang="en-US" sz="2800" b="1" i="1">
                        <a:solidFill>
                          <a:srgbClr val="FF0000"/>
                        </a:solidFill>
                        <a:latin typeface="Cambria Math" panose="02040503050406030204" pitchFamily="18" charset="0"/>
                      </a:rPr>
                      <m:t> </m:t>
                    </m:r>
                    <m:r>
                      <a:rPr lang="en-US" sz="2800" b="1" i="1" smtClean="0">
                        <a:solidFill>
                          <a:srgbClr val="FF0000"/>
                        </a:solidFill>
                        <a:latin typeface="Cambria Math" panose="02040503050406030204" pitchFamily="18" charset="0"/>
                      </a:rPr>
                      <m:t>=</m:t>
                    </m:r>
                    <m:r>
                      <a:rPr lang="en-US" sz="2800" b="1" i="0" smtClean="0">
                        <a:solidFill>
                          <a:srgbClr val="FF0000"/>
                        </a:solidFill>
                        <a:latin typeface="Cambria Math" panose="02040503050406030204" pitchFamily="18" charset="0"/>
                      </a:rPr>
                      <m:t>&lt;</m:t>
                    </m:r>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𝑾</m:t>
                        </m:r>
                      </m:e>
                      <m:sub>
                        <m:r>
                          <a:rPr lang="en-US" sz="2800" b="1" i="1" smtClean="0">
                            <a:solidFill>
                              <a:srgbClr val="FF0000"/>
                            </a:solidFill>
                            <a:latin typeface="Cambria Math" panose="02040503050406030204" pitchFamily="18" charset="0"/>
                          </a:rPr>
                          <m:t>𝒔</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𝒔</m:t>
                        </m:r>
                      </m:e>
                      <m:sub>
                        <m:r>
                          <a:rPr lang="en-US" sz="2800" b="1" i="1" smtClean="0">
                            <a:solidFill>
                              <a:srgbClr val="FF0000"/>
                            </a:solidFill>
                            <a:latin typeface="Cambria Math" panose="02040503050406030204" pitchFamily="18" charset="0"/>
                          </a:rPr>
                          <m:t>𝒊</m:t>
                        </m:r>
                      </m:sub>
                    </m:sSub>
                    <m:r>
                      <a:rPr lang="en-US" sz="2800" b="1" i="0" smtClean="0">
                        <a:solidFill>
                          <a:srgbClr val="FF0000"/>
                        </a:solidFill>
                        <a:latin typeface="Cambria Math" panose="02040503050406030204" pitchFamily="18" charset="0"/>
                      </a:rPr>
                      <m:t>,</m:t>
                    </m:r>
                  </m:oMath>
                </a14:m>
                <a:r>
                  <a:rPr lang="en-US" sz="2800" b="1" dirty="0">
                    <a:solidFill>
                      <a:srgbClr val="FF0000"/>
                    </a:solidFill>
                  </a:rPr>
                  <a:t> </a:t>
                </a:r>
                <a14:m>
                  <m:oMath xmlns:m="http://schemas.openxmlformats.org/officeDocument/2006/math">
                    <m:sSub>
                      <m:sSubPr>
                        <m:ctrlPr>
                          <a:rPr lang="en-US" sz="2800" b="1" i="1">
                            <a:solidFill>
                              <a:srgbClr val="FF0000"/>
                            </a:solidFill>
                            <a:latin typeface="Cambria Math" panose="02040503050406030204" pitchFamily="18" charset="0"/>
                          </a:rPr>
                        </m:ctrlPr>
                      </m:sSubPr>
                      <m:e>
                        <m:r>
                          <a:rPr lang="en-US" sz="2800" b="1" i="1">
                            <a:solidFill>
                              <a:srgbClr val="FF0000"/>
                            </a:solidFill>
                            <a:latin typeface="Cambria Math" panose="02040503050406030204" pitchFamily="18" charset="0"/>
                          </a:rPr>
                          <m:t>𝑾</m:t>
                        </m:r>
                      </m:e>
                      <m:sub>
                        <m:r>
                          <a:rPr lang="en-US" sz="2800" b="1" i="1" smtClean="0">
                            <a:solidFill>
                              <a:srgbClr val="FF0000"/>
                            </a:solidFill>
                            <a:latin typeface="Cambria Math" panose="02040503050406030204" pitchFamily="18" charset="0"/>
                          </a:rPr>
                          <m:t>𝒉</m:t>
                        </m:r>
                      </m:sub>
                    </m:sSub>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𝒉</m:t>
                        </m:r>
                      </m:e>
                      <m:sub>
                        <m:r>
                          <a:rPr lang="en-US" sz="2800" b="1" i="1" smtClean="0">
                            <a:solidFill>
                              <a:srgbClr val="FF0000"/>
                            </a:solidFill>
                            <a:latin typeface="Cambria Math" panose="02040503050406030204" pitchFamily="18" charset="0"/>
                          </a:rPr>
                          <m:t>𝒋</m:t>
                        </m:r>
                      </m:sub>
                    </m:sSub>
                    <m:r>
                      <a:rPr lang="en-US" sz="2800" b="1" i="1" smtClean="0">
                        <a:solidFill>
                          <a:srgbClr val="FF0000"/>
                        </a:solidFill>
                        <a:latin typeface="Cambria Math" panose="02040503050406030204" pitchFamily="18" charset="0"/>
                      </a:rPr>
                      <m:t>&gt;</m:t>
                    </m:r>
                  </m:oMath>
                </a14:m>
                <a:endParaRPr lang="en-US" sz="2800" b="1" dirty="0">
                  <a:solidFill>
                    <a:srgbClr val="FF0000"/>
                  </a:solidFill>
                </a:endParaRPr>
              </a:p>
            </p:txBody>
          </p:sp>
        </mc:Choice>
        <mc:Fallback xmlns="">
          <p:sp>
            <p:nvSpPr>
              <p:cNvPr id="15" name="TextBox 14">
                <a:extLst>
                  <a:ext uri="{FF2B5EF4-FFF2-40B4-BE49-F238E27FC236}">
                    <a16:creationId xmlns:a16="http://schemas.microsoft.com/office/drawing/2014/main" id="{80688387-F094-024A-BA30-865A4D00FD96}"/>
                  </a:ext>
                </a:extLst>
              </p:cNvPr>
              <p:cNvSpPr txBox="1">
                <a:spLocks noRot="1" noChangeAspect="1" noMove="1" noResize="1" noEditPoints="1" noAdjustHandles="1" noChangeArrowheads="1" noChangeShapeType="1" noTextEdit="1"/>
              </p:cNvSpPr>
              <p:nvPr/>
            </p:nvSpPr>
            <p:spPr>
              <a:xfrm>
                <a:off x="990329" y="5104979"/>
                <a:ext cx="3496342" cy="471668"/>
              </a:xfrm>
              <a:prstGeom prst="rect">
                <a:avLst/>
              </a:prstGeom>
              <a:blipFill>
                <a:blip r:embed="rId6"/>
                <a:stretch>
                  <a:fillRect l="-2527" t="-5128" b="-25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6D896E-9132-444B-81E8-15DE32A52006}"/>
                  </a:ext>
                </a:extLst>
              </p:cNvPr>
              <p:cNvSpPr txBox="1"/>
              <p:nvPr/>
            </p:nvSpPr>
            <p:spPr>
              <a:xfrm>
                <a:off x="838200" y="5838893"/>
                <a:ext cx="6578847" cy="646331"/>
              </a:xfrm>
              <a:prstGeom prst="rect">
                <a:avLst/>
              </a:prstGeom>
              <a:noFill/>
            </p:spPr>
            <p:txBody>
              <a:bodyPr wrap="square" rtlCol="0">
                <a:spAutoFit/>
              </a:bodyPr>
              <a:lstStyle/>
              <a:p>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𝑾</m:t>
                        </m:r>
                      </m:e>
                      <m:sub>
                        <m:r>
                          <a:rPr lang="en-US" b="1" i="1">
                            <a:solidFill>
                              <a:srgbClr val="FF0000"/>
                            </a:solidFill>
                            <a:latin typeface="Cambria Math" panose="02040503050406030204" pitchFamily="18" charset="0"/>
                          </a:rPr>
                          <m:t>𝒔</m:t>
                        </m:r>
                      </m:sub>
                    </m:sSub>
                    <m:r>
                      <a:rPr lang="en-US" b="1" i="1">
                        <a:solidFill>
                          <a:srgbClr val="FF0000"/>
                        </a:solidFill>
                        <a:latin typeface="Cambria Math" panose="02040503050406030204" pitchFamily="18" charset="0"/>
                      </a:rPr>
                      <m:t> </m:t>
                    </m:r>
                  </m:oMath>
                </a14:m>
                <a:r>
                  <a:rPr lang="en-US" b="1" dirty="0">
                    <a:solidFill>
                      <a:srgbClr val="FF0000"/>
                    </a:solidFill>
                  </a:rPr>
                  <a:t> ,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𝑾</m:t>
                        </m:r>
                      </m:e>
                      <m:sub>
                        <m:r>
                          <a:rPr lang="en-US" b="1" i="1">
                            <a:solidFill>
                              <a:srgbClr val="FF0000"/>
                            </a:solidFill>
                            <a:latin typeface="Cambria Math" panose="02040503050406030204" pitchFamily="18" charset="0"/>
                          </a:rPr>
                          <m:t>𝒉</m:t>
                        </m:r>
                      </m:sub>
                    </m:sSub>
                    <m:r>
                      <a:rPr lang="en-US" b="1" i="1">
                        <a:solidFill>
                          <a:srgbClr val="FF0000"/>
                        </a:solidFill>
                        <a:latin typeface="Cambria Math" panose="02040503050406030204" pitchFamily="18" charset="0"/>
                      </a:rPr>
                      <m:t> </m:t>
                    </m:r>
                  </m:oMath>
                </a14:m>
                <a:r>
                  <a:rPr lang="en-US" b="1" dirty="0">
                    <a:solidFill>
                      <a:srgbClr val="FF0000"/>
                    </a:solidFill>
                  </a:rPr>
                  <a:t>: Learned matrices that also transform s and h into the right shape for multiplication.</a:t>
                </a:r>
              </a:p>
            </p:txBody>
          </p:sp>
        </mc:Choice>
        <mc:Fallback xmlns="">
          <p:sp>
            <p:nvSpPr>
              <p:cNvPr id="16" name="TextBox 15">
                <a:extLst>
                  <a:ext uri="{FF2B5EF4-FFF2-40B4-BE49-F238E27FC236}">
                    <a16:creationId xmlns:a16="http://schemas.microsoft.com/office/drawing/2014/main" id="{496D896E-9132-444B-81E8-15DE32A52006}"/>
                  </a:ext>
                </a:extLst>
              </p:cNvPr>
              <p:cNvSpPr txBox="1">
                <a:spLocks noRot="1" noChangeAspect="1" noMove="1" noResize="1" noEditPoints="1" noAdjustHandles="1" noChangeArrowheads="1" noChangeShapeType="1" noTextEdit="1"/>
              </p:cNvSpPr>
              <p:nvPr/>
            </p:nvSpPr>
            <p:spPr>
              <a:xfrm>
                <a:off x="838200" y="5838893"/>
                <a:ext cx="6578847" cy="646331"/>
              </a:xfrm>
              <a:prstGeom prst="rect">
                <a:avLst/>
              </a:prstGeom>
              <a:blipFill>
                <a:blip r:embed="rId7"/>
                <a:stretch>
                  <a:fillRect l="-963" t="-3846" b="-13462"/>
                </a:stretch>
              </a:blipFill>
            </p:spPr>
            <p:txBody>
              <a:bodyPr/>
              <a:lstStyle/>
              <a:p>
                <a:r>
                  <a:rPr lang="en-US">
                    <a:noFill/>
                  </a:rPr>
                  <a:t> </a:t>
                </a:r>
              </a:p>
            </p:txBody>
          </p:sp>
        </mc:Fallback>
      </mc:AlternateContent>
    </p:spTree>
    <p:extLst>
      <p:ext uri="{BB962C8B-B14F-4D97-AF65-F5344CB8AC3E}">
        <p14:creationId xmlns:p14="http://schemas.microsoft.com/office/powerpoint/2010/main" val="12494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8CE-989F-E747-BFA0-CBDCC716B32B}"/>
              </a:ext>
            </a:extLst>
          </p:cNvPr>
          <p:cNvSpPr>
            <a:spLocks noGrp="1"/>
          </p:cNvSpPr>
          <p:nvPr>
            <p:ph type="title"/>
          </p:nvPr>
        </p:nvSpPr>
        <p:spPr/>
        <p:txBody>
          <a:bodyPr/>
          <a:lstStyle/>
          <a:p>
            <a:r>
              <a:rPr lang="en-US" dirty="0"/>
              <a:t>How much does attention help?</a:t>
            </a:r>
          </a:p>
        </p:txBody>
      </p:sp>
      <p:pic>
        <p:nvPicPr>
          <p:cNvPr id="7" name="Content Placeholder 6" descr="Table&#10;&#10;Description automatically generated">
            <a:extLst>
              <a:ext uri="{FF2B5EF4-FFF2-40B4-BE49-F238E27FC236}">
                <a16:creationId xmlns:a16="http://schemas.microsoft.com/office/drawing/2014/main" id="{EAA51146-08E9-DA49-86FA-D76547CF5D3C}"/>
              </a:ext>
            </a:extLst>
          </p:cNvPr>
          <p:cNvPicPr>
            <a:picLocks noGrp="1" noChangeAspect="1"/>
          </p:cNvPicPr>
          <p:nvPr>
            <p:ph sz="half" idx="1"/>
          </p:nvPr>
        </p:nvPicPr>
        <p:blipFill>
          <a:blip r:embed="rId2"/>
          <a:stretch>
            <a:fillRect/>
          </a:stretch>
        </p:blipFill>
        <p:spPr>
          <a:xfrm>
            <a:off x="889901" y="1825625"/>
            <a:ext cx="5078198" cy="4351338"/>
          </a:xfrm>
        </p:spPr>
      </p:pic>
      <p:sp>
        <p:nvSpPr>
          <p:cNvPr id="5" name="Content Placeholder 4">
            <a:extLst>
              <a:ext uri="{FF2B5EF4-FFF2-40B4-BE49-F238E27FC236}">
                <a16:creationId xmlns:a16="http://schemas.microsoft.com/office/drawing/2014/main" id="{FDFCA0F3-F559-F548-95C2-7ED705A308D0}"/>
              </a:ext>
            </a:extLst>
          </p:cNvPr>
          <p:cNvSpPr>
            <a:spLocks noGrp="1"/>
          </p:cNvSpPr>
          <p:nvPr>
            <p:ph sz="half" idx="2"/>
          </p:nvPr>
        </p:nvSpPr>
        <p:spPr/>
        <p:txBody>
          <a:bodyPr/>
          <a:lstStyle/>
          <a:p>
            <a:r>
              <a:rPr lang="en-US" dirty="0"/>
              <a:t>BLEU scores are a measure of language translation quality</a:t>
            </a:r>
          </a:p>
          <a:p>
            <a:r>
              <a:rPr lang="en-US" dirty="0"/>
              <a:t>Higher is better.</a:t>
            </a:r>
          </a:p>
          <a:p>
            <a:r>
              <a:rPr lang="en-US" dirty="0"/>
              <a:t>Additive attention with hidden-state vectors of size 512 were the best</a:t>
            </a:r>
          </a:p>
          <a:p>
            <a:r>
              <a:rPr lang="en-US" dirty="0"/>
              <a:t>Despite this, multiplicative attention is the most-used now. </a:t>
            </a:r>
          </a:p>
        </p:txBody>
      </p:sp>
      <p:sp>
        <p:nvSpPr>
          <p:cNvPr id="8" name="Rectangle 7">
            <a:extLst>
              <a:ext uri="{FF2B5EF4-FFF2-40B4-BE49-F238E27FC236}">
                <a16:creationId xmlns:a16="http://schemas.microsoft.com/office/drawing/2014/main" id="{C4AAF192-BB6B-7B47-8910-71871BA61AD5}"/>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spTree>
    <p:extLst>
      <p:ext uri="{BB962C8B-B14F-4D97-AF65-F5344CB8AC3E}">
        <p14:creationId xmlns:p14="http://schemas.microsoft.com/office/powerpoint/2010/main" val="363489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9AB3-1FFD-2F46-9D35-3AC5AEEF2517}"/>
              </a:ext>
            </a:extLst>
          </p:cNvPr>
          <p:cNvSpPr>
            <a:spLocks noGrp="1"/>
          </p:cNvSpPr>
          <p:nvPr>
            <p:ph type="title"/>
          </p:nvPr>
        </p:nvSpPr>
        <p:spPr/>
        <p:txBody>
          <a:bodyPr/>
          <a:lstStyle/>
          <a:p>
            <a:r>
              <a:rPr lang="en-US" dirty="0"/>
              <a:t>Have I mentioned residual connections?</a:t>
            </a:r>
          </a:p>
        </p:txBody>
      </p:sp>
      <p:sp>
        <p:nvSpPr>
          <p:cNvPr id="3" name="Content Placeholder 2">
            <a:extLst>
              <a:ext uri="{FF2B5EF4-FFF2-40B4-BE49-F238E27FC236}">
                <a16:creationId xmlns:a16="http://schemas.microsoft.com/office/drawing/2014/main" id="{FA78E516-2A4D-7F40-937A-4B43C1FD77DB}"/>
              </a:ext>
            </a:extLst>
          </p:cNvPr>
          <p:cNvSpPr>
            <a:spLocks noGrp="1"/>
          </p:cNvSpPr>
          <p:nvPr>
            <p:ph idx="1"/>
          </p:nvPr>
        </p:nvSpPr>
        <p:spPr>
          <a:xfrm>
            <a:off x="502920" y="1933416"/>
            <a:ext cx="3992880" cy="4351338"/>
          </a:xfrm>
        </p:spPr>
        <p:txBody>
          <a:bodyPr>
            <a:normAutofit lnSpcReduction="10000"/>
          </a:bodyPr>
          <a:lstStyle/>
          <a:p>
            <a:r>
              <a:rPr lang="en-US" dirty="0"/>
              <a:t>How do you decide how many layers your network should have?</a:t>
            </a:r>
          </a:p>
          <a:p>
            <a:endParaRPr lang="en-US" dirty="0"/>
          </a:p>
          <a:p>
            <a:r>
              <a:rPr lang="en-US" dirty="0"/>
              <a:t>Too shallow: not enough representational power.</a:t>
            </a:r>
          </a:p>
          <a:p>
            <a:endParaRPr lang="en-US" dirty="0"/>
          </a:p>
          <a:p>
            <a:r>
              <a:rPr lang="en-US" dirty="0"/>
              <a:t>Too deep risks slow convergence,  poor local minimum</a:t>
            </a:r>
          </a:p>
          <a:p>
            <a:endParaRPr lang="en-US" dirty="0"/>
          </a:p>
          <a:p>
            <a:endParaRPr lang="en-US" dirty="0"/>
          </a:p>
        </p:txBody>
      </p:sp>
      <p:pic>
        <p:nvPicPr>
          <p:cNvPr id="9" name="Picture 8" descr="A picture containing chart&#10;&#10;Description automatically generated">
            <a:extLst>
              <a:ext uri="{FF2B5EF4-FFF2-40B4-BE49-F238E27FC236}">
                <a16:creationId xmlns:a16="http://schemas.microsoft.com/office/drawing/2014/main" id="{146E1FA5-441D-5347-B461-A59D88D20AFD}"/>
              </a:ext>
            </a:extLst>
          </p:cNvPr>
          <p:cNvPicPr>
            <a:picLocks noChangeAspect="1"/>
          </p:cNvPicPr>
          <p:nvPr/>
        </p:nvPicPr>
        <p:blipFill>
          <a:blip r:embed="rId2"/>
          <a:stretch>
            <a:fillRect/>
          </a:stretch>
        </p:blipFill>
        <p:spPr>
          <a:xfrm>
            <a:off x="4704080" y="2296954"/>
            <a:ext cx="7112000" cy="3987800"/>
          </a:xfrm>
          <a:prstGeom prst="rect">
            <a:avLst/>
          </a:prstGeom>
        </p:spPr>
      </p:pic>
      <p:sp>
        <p:nvSpPr>
          <p:cNvPr id="10" name="TextBox 9">
            <a:extLst>
              <a:ext uri="{FF2B5EF4-FFF2-40B4-BE49-F238E27FC236}">
                <a16:creationId xmlns:a16="http://schemas.microsoft.com/office/drawing/2014/main" id="{A7FFB0C4-5B33-E048-99AE-A1A18C9451EC}"/>
              </a:ext>
            </a:extLst>
          </p:cNvPr>
          <p:cNvSpPr txBox="1"/>
          <p:nvPr/>
        </p:nvSpPr>
        <p:spPr>
          <a:xfrm>
            <a:off x="305472" y="6581001"/>
            <a:ext cx="11581055" cy="276999"/>
          </a:xfrm>
          <a:prstGeom prst="rect">
            <a:avLst/>
          </a:prstGeom>
          <a:noFill/>
        </p:spPr>
        <p:txBody>
          <a:bodyPr wrap="none" rtlCol="0">
            <a:spAutoFit/>
          </a:bodyPr>
          <a:lstStyle/>
          <a:p>
            <a:r>
              <a:rPr lang="en-US" sz="1200" dirty="0"/>
              <a:t>He, K., Zhang, X., Ren, S., &amp; Sun, J. (2016). Deep residual learning for image recognition. In </a:t>
            </a:r>
            <a:r>
              <a:rPr lang="en-US" sz="1200" i="1" dirty="0"/>
              <a:t>Proceedings of the IEEE conference on computer vision and pattern recognition</a:t>
            </a:r>
            <a:r>
              <a:rPr lang="en-US" sz="1200" dirty="0"/>
              <a:t> (pp. 770-778)</a:t>
            </a:r>
          </a:p>
        </p:txBody>
      </p:sp>
    </p:spTree>
    <p:extLst>
      <p:ext uri="{BB962C8B-B14F-4D97-AF65-F5344CB8AC3E}">
        <p14:creationId xmlns:p14="http://schemas.microsoft.com/office/powerpoint/2010/main" val="238531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Language model recap</a:t>
            </a:r>
          </a:p>
        </p:txBody>
      </p:sp>
    </p:spTree>
    <p:extLst>
      <p:ext uri="{BB962C8B-B14F-4D97-AF65-F5344CB8AC3E}">
        <p14:creationId xmlns:p14="http://schemas.microsoft.com/office/powerpoint/2010/main" val="75183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D5503-8AE7-0F4B-822B-0C2F817CA1F5}"/>
              </a:ext>
            </a:extLst>
          </p:cNvPr>
          <p:cNvSpPr>
            <a:spLocks noGrp="1"/>
          </p:cNvSpPr>
          <p:nvPr>
            <p:ph type="title"/>
          </p:nvPr>
        </p:nvSpPr>
        <p:spPr/>
        <p:txBody>
          <a:bodyPr/>
          <a:lstStyle/>
          <a:p>
            <a:r>
              <a:rPr lang="en-US" dirty="0" err="1"/>
              <a:t>ResNets</a:t>
            </a:r>
            <a:endParaRPr lang="en-US" dirty="0"/>
          </a:p>
        </p:txBody>
      </p:sp>
      <p:sp>
        <p:nvSpPr>
          <p:cNvPr id="6" name="Content Placeholder 5">
            <a:extLst>
              <a:ext uri="{FF2B5EF4-FFF2-40B4-BE49-F238E27FC236}">
                <a16:creationId xmlns:a16="http://schemas.microsoft.com/office/drawing/2014/main" id="{F9F8B2C6-0804-F24D-8239-A058EE03BDDD}"/>
              </a:ext>
            </a:extLst>
          </p:cNvPr>
          <p:cNvSpPr>
            <a:spLocks noGrp="1"/>
          </p:cNvSpPr>
          <p:nvPr>
            <p:ph sz="half" idx="2"/>
          </p:nvPr>
        </p:nvSpPr>
        <p:spPr>
          <a:xfrm>
            <a:off x="5807300" y="1869405"/>
            <a:ext cx="6019800" cy="4351338"/>
          </a:xfrm>
        </p:spPr>
        <p:txBody>
          <a:bodyPr/>
          <a:lstStyle/>
          <a:p>
            <a:r>
              <a:rPr lang="en-US" dirty="0"/>
              <a:t>Build a network out of skippable layers</a:t>
            </a:r>
          </a:p>
          <a:p>
            <a:r>
              <a:rPr lang="en-US" dirty="0"/>
              <a:t>Sum the output of the previous layer with the output of this weight layer, before applying the activation function</a:t>
            </a:r>
          </a:p>
          <a:p>
            <a:r>
              <a:rPr lang="en-US" dirty="0"/>
              <a:t>If this layer’s weights aren’t adding anything, bypass it</a:t>
            </a:r>
          </a:p>
          <a:p>
            <a:r>
              <a:rPr lang="en-US" dirty="0"/>
              <a:t>This allows VERY DEEP nets.</a:t>
            </a:r>
          </a:p>
        </p:txBody>
      </p:sp>
      <p:pic>
        <p:nvPicPr>
          <p:cNvPr id="7" name="Picture 6" descr="Diagram&#10;&#10;Description automatically generated">
            <a:extLst>
              <a:ext uri="{FF2B5EF4-FFF2-40B4-BE49-F238E27FC236}">
                <a16:creationId xmlns:a16="http://schemas.microsoft.com/office/drawing/2014/main" id="{A76443BA-F827-484C-8161-E5ABAE0E625B}"/>
              </a:ext>
            </a:extLst>
          </p:cNvPr>
          <p:cNvPicPr>
            <a:picLocks noChangeAspect="1"/>
          </p:cNvPicPr>
          <p:nvPr/>
        </p:nvPicPr>
        <p:blipFill>
          <a:blip r:embed="rId3"/>
          <a:stretch>
            <a:fillRect/>
          </a:stretch>
        </p:blipFill>
        <p:spPr>
          <a:xfrm>
            <a:off x="170180" y="2236470"/>
            <a:ext cx="5637120" cy="3036570"/>
          </a:xfrm>
          <a:prstGeom prst="rect">
            <a:avLst/>
          </a:prstGeom>
        </p:spPr>
      </p:pic>
      <p:sp>
        <p:nvSpPr>
          <p:cNvPr id="8" name="TextBox 7">
            <a:extLst>
              <a:ext uri="{FF2B5EF4-FFF2-40B4-BE49-F238E27FC236}">
                <a16:creationId xmlns:a16="http://schemas.microsoft.com/office/drawing/2014/main" id="{998A5E63-D21D-0B44-8276-621A55370575}"/>
              </a:ext>
            </a:extLst>
          </p:cNvPr>
          <p:cNvSpPr txBox="1"/>
          <p:nvPr/>
        </p:nvSpPr>
        <p:spPr>
          <a:xfrm>
            <a:off x="381672" y="6584245"/>
            <a:ext cx="11581055" cy="276999"/>
          </a:xfrm>
          <a:prstGeom prst="rect">
            <a:avLst/>
          </a:prstGeom>
          <a:noFill/>
        </p:spPr>
        <p:txBody>
          <a:bodyPr wrap="none" rtlCol="0">
            <a:spAutoFit/>
          </a:bodyPr>
          <a:lstStyle/>
          <a:p>
            <a:r>
              <a:rPr lang="en-US" sz="1200" dirty="0"/>
              <a:t>He, K., Zhang, X., Ren, S., &amp; Sun, J. (2016). Deep residual learning for image recognition. In </a:t>
            </a:r>
            <a:r>
              <a:rPr lang="en-US" sz="1200" i="1" dirty="0"/>
              <a:t>Proceedings of the IEEE conference on computer vision and pattern recognition</a:t>
            </a:r>
            <a:r>
              <a:rPr lang="en-US" sz="1200" dirty="0"/>
              <a:t> (pp. 770-778)</a:t>
            </a:r>
          </a:p>
        </p:txBody>
      </p:sp>
    </p:spTree>
    <p:extLst>
      <p:ext uri="{BB962C8B-B14F-4D97-AF65-F5344CB8AC3E}">
        <p14:creationId xmlns:p14="http://schemas.microsoft.com/office/powerpoint/2010/main" val="3208555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1F1A1-EAD7-4E43-A4D5-1A07D9D96491}"/>
              </a:ext>
            </a:extLst>
          </p:cNvPr>
          <p:cNvSpPr>
            <a:spLocks noGrp="1"/>
          </p:cNvSpPr>
          <p:nvPr>
            <p:ph type="title"/>
          </p:nvPr>
        </p:nvSpPr>
        <p:spPr>
          <a:xfrm>
            <a:off x="838200" y="16149"/>
            <a:ext cx="10515600" cy="1325563"/>
          </a:xfrm>
        </p:spPr>
        <p:txBody>
          <a:bodyPr/>
          <a:lstStyle/>
          <a:p>
            <a:r>
              <a:rPr lang="en-US" dirty="0"/>
              <a:t>A 34 layer </a:t>
            </a:r>
            <a:r>
              <a:rPr lang="en-US" dirty="0" err="1"/>
              <a:t>ResNet</a:t>
            </a:r>
            <a:endParaRPr lang="en-US" dirty="0"/>
          </a:p>
        </p:txBody>
      </p:sp>
      <p:pic>
        <p:nvPicPr>
          <p:cNvPr id="8" name="Content Placeholder 7" descr="Chart, diagram, box and whisker chart&#10;&#10;Description automatically generated">
            <a:extLst>
              <a:ext uri="{FF2B5EF4-FFF2-40B4-BE49-F238E27FC236}">
                <a16:creationId xmlns:a16="http://schemas.microsoft.com/office/drawing/2014/main" id="{6F4CF910-99F9-424A-BDC5-39412F038DA4}"/>
              </a:ext>
            </a:extLst>
          </p:cNvPr>
          <p:cNvPicPr>
            <a:picLocks noGrp="1" noChangeAspect="1"/>
          </p:cNvPicPr>
          <p:nvPr>
            <p:ph sz="half" idx="1"/>
          </p:nvPr>
        </p:nvPicPr>
        <p:blipFill rotWithShape="1">
          <a:blip r:embed="rId2"/>
          <a:srcRect l="65769"/>
          <a:stretch/>
        </p:blipFill>
        <p:spPr>
          <a:xfrm rot="16200000">
            <a:off x="5288277" y="-4159004"/>
            <a:ext cx="1767841" cy="12178668"/>
          </a:xfrm>
        </p:spPr>
      </p:pic>
      <p:sp>
        <p:nvSpPr>
          <p:cNvPr id="9" name="TextBox 8">
            <a:extLst>
              <a:ext uri="{FF2B5EF4-FFF2-40B4-BE49-F238E27FC236}">
                <a16:creationId xmlns:a16="http://schemas.microsoft.com/office/drawing/2014/main" id="{E18003F3-0ABA-6F4B-8B47-754F1671A124}"/>
              </a:ext>
            </a:extLst>
          </p:cNvPr>
          <p:cNvSpPr txBox="1"/>
          <p:nvPr/>
        </p:nvSpPr>
        <p:spPr>
          <a:xfrm>
            <a:off x="381672" y="6584245"/>
            <a:ext cx="11581055" cy="276999"/>
          </a:xfrm>
          <a:prstGeom prst="rect">
            <a:avLst/>
          </a:prstGeom>
          <a:noFill/>
        </p:spPr>
        <p:txBody>
          <a:bodyPr wrap="none" rtlCol="0">
            <a:spAutoFit/>
          </a:bodyPr>
          <a:lstStyle/>
          <a:p>
            <a:r>
              <a:rPr lang="en-US" sz="1200" dirty="0"/>
              <a:t>He, K., Zhang, X., Ren, S., &amp; Sun, J. (2016). Deep residual learning for image recognition. In </a:t>
            </a:r>
            <a:r>
              <a:rPr lang="en-US" sz="1200" i="1" dirty="0"/>
              <a:t>Proceedings of the IEEE conference on computer vision and pattern recognition</a:t>
            </a:r>
            <a:r>
              <a:rPr lang="en-US" sz="1200" dirty="0"/>
              <a:t> (pp. 770-778)</a:t>
            </a:r>
          </a:p>
        </p:txBody>
      </p:sp>
      <p:pic>
        <p:nvPicPr>
          <p:cNvPr id="21" name="Content Placeholder 20" descr="Chart&#10;&#10;Description automatically generated">
            <a:extLst>
              <a:ext uri="{FF2B5EF4-FFF2-40B4-BE49-F238E27FC236}">
                <a16:creationId xmlns:a16="http://schemas.microsoft.com/office/drawing/2014/main" id="{33C04C56-B8C4-0643-9786-896C533E773C}"/>
              </a:ext>
            </a:extLst>
          </p:cNvPr>
          <p:cNvPicPr>
            <a:picLocks noGrp="1" noChangeAspect="1"/>
          </p:cNvPicPr>
          <p:nvPr>
            <p:ph sz="half" idx="2"/>
          </p:nvPr>
        </p:nvPicPr>
        <p:blipFill>
          <a:blip r:embed="rId3"/>
          <a:stretch>
            <a:fillRect/>
          </a:stretch>
        </p:blipFill>
        <p:spPr>
          <a:xfrm>
            <a:off x="1102961" y="2964463"/>
            <a:ext cx="10138472" cy="3469570"/>
          </a:xfrm>
        </p:spPr>
      </p:pic>
    </p:spTree>
    <p:extLst>
      <p:ext uri="{BB962C8B-B14F-4D97-AF65-F5344CB8AC3E}">
        <p14:creationId xmlns:p14="http://schemas.microsoft.com/office/powerpoint/2010/main" val="252018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A4E9-FA99-A945-A2A5-D2140F8EE569}"/>
              </a:ext>
            </a:extLst>
          </p:cNvPr>
          <p:cNvSpPr>
            <a:spLocks noGrp="1"/>
          </p:cNvSpPr>
          <p:nvPr>
            <p:ph type="title"/>
          </p:nvPr>
        </p:nvSpPr>
        <p:spPr/>
        <p:txBody>
          <a:bodyPr/>
          <a:lstStyle/>
          <a:p>
            <a:r>
              <a:rPr lang="en-US" dirty="0"/>
              <a:t>Residual connections in Seq2Seq models</a:t>
            </a:r>
          </a:p>
        </p:txBody>
      </p:sp>
      <p:pic>
        <p:nvPicPr>
          <p:cNvPr id="9" name="Content Placeholder 8" descr="Chart, histogram&#10;&#10;Description automatically generated">
            <a:extLst>
              <a:ext uri="{FF2B5EF4-FFF2-40B4-BE49-F238E27FC236}">
                <a16:creationId xmlns:a16="http://schemas.microsoft.com/office/drawing/2014/main" id="{04C85119-C990-444E-A369-EBAB0B6AF84A}"/>
              </a:ext>
            </a:extLst>
          </p:cNvPr>
          <p:cNvPicPr>
            <a:picLocks noGrp="1" noChangeAspect="1"/>
          </p:cNvPicPr>
          <p:nvPr>
            <p:ph sz="half" idx="1"/>
          </p:nvPr>
        </p:nvPicPr>
        <p:blipFill>
          <a:blip r:embed="rId2"/>
          <a:stretch>
            <a:fillRect/>
          </a:stretch>
        </p:blipFill>
        <p:spPr>
          <a:xfrm>
            <a:off x="904026" y="1825625"/>
            <a:ext cx="5049947" cy="4351338"/>
          </a:xfrm>
        </p:spPr>
      </p:pic>
      <p:sp>
        <p:nvSpPr>
          <p:cNvPr id="7" name="Rectangle 6">
            <a:extLst>
              <a:ext uri="{FF2B5EF4-FFF2-40B4-BE49-F238E27FC236}">
                <a16:creationId xmlns:a16="http://schemas.microsoft.com/office/drawing/2014/main" id="{6EC2F307-CEE5-D447-8107-A7BA1FE24784}"/>
              </a:ext>
            </a:extLst>
          </p:cNvPr>
          <p:cNvSpPr/>
          <p:nvPr/>
        </p:nvSpPr>
        <p:spPr>
          <a:xfrm>
            <a:off x="838200" y="6537250"/>
            <a:ext cx="10923594" cy="276999"/>
          </a:xfrm>
          <a:prstGeom prst="rect">
            <a:avLst/>
          </a:prstGeom>
        </p:spPr>
        <p:txBody>
          <a:bodyPr wrap="square">
            <a:spAutoFit/>
          </a:bodyPr>
          <a:lstStyle/>
          <a:p>
            <a:r>
              <a:rPr lang="en-US" sz="1200" dirty="0" err="1">
                <a:solidFill>
                  <a:srgbClr val="222222"/>
                </a:solidFill>
                <a:latin typeface="Arial" panose="020B0604020202020204" pitchFamily="34" charset="0"/>
              </a:rPr>
              <a:t>Britz</a:t>
            </a:r>
            <a:r>
              <a:rPr lang="en-US" sz="1200" dirty="0">
                <a:solidFill>
                  <a:srgbClr val="222222"/>
                </a:solidFill>
                <a:latin typeface="Arial" panose="020B0604020202020204" pitchFamily="34" charset="0"/>
              </a:rPr>
              <a:t>, D., Goldie, A., Luong, M. T., &amp; Le, Q. (2017). Massive exploration of neural machine translation architectures. </a:t>
            </a:r>
            <a:r>
              <a:rPr lang="en-US" sz="1200" i="1" dirty="0" err="1">
                <a:solidFill>
                  <a:srgbClr val="222222"/>
                </a:solidFill>
                <a:latin typeface="Arial" panose="020B0604020202020204" pitchFamily="34" charset="0"/>
              </a:rPr>
              <a:t>arXiv</a:t>
            </a:r>
            <a:r>
              <a:rPr lang="en-US" sz="1200" i="1" dirty="0">
                <a:solidFill>
                  <a:srgbClr val="222222"/>
                </a:solidFill>
                <a:latin typeface="Arial" panose="020B0604020202020204" pitchFamily="34" charset="0"/>
              </a:rPr>
              <a:t> preprint arXiv:1703.03906</a:t>
            </a:r>
            <a:r>
              <a:rPr lang="en-US" sz="1200" dirty="0">
                <a:solidFill>
                  <a:srgbClr val="222222"/>
                </a:solidFill>
                <a:latin typeface="Arial" panose="020B0604020202020204" pitchFamily="34" charset="0"/>
              </a:rPr>
              <a:t>.</a:t>
            </a:r>
            <a:endParaRPr lang="en-US" sz="1200" dirty="0"/>
          </a:p>
        </p:txBody>
      </p:sp>
      <p:pic>
        <p:nvPicPr>
          <p:cNvPr id="11" name="Picture 10" descr="Table&#10;&#10;Description automatically generated">
            <a:extLst>
              <a:ext uri="{FF2B5EF4-FFF2-40B4-BE49-F238E27FC236}">
                <a16:creationId xmlns:a16="http://schemas.microsoft.com/office/drawing/2014/main" id="{8B60A4C3-EA21-6C46-82D5-8045A8BC7EE5}"/>
              </a:ext>
            </a:extLst>
          </p:cNvPr>
          <p:cNvPicPr>
            <a:picLocks noChangeAspect="1"/>
          </p:cNvPicPr>
          <p:nvPr/>
        </p:nvPicPr>
        <p:blipFill>
          <a:blip r:embed="rId3"/>
          <a:stretch>
            <a:fillRect/>
          </a:stretch>
        </p:blipFill>
        <p:spPr>
          <a:xfrm>
            <a:off x="7132319" y="1900486"/>
            <a:ext cx="4030643" cy="4371043"/>
          </a:xfrm>
          <a:prstGeom prst="rect">
            <a:avLst/>
          </a:prstGeom>
        </p:spPr>
      </p:pic>
    </p:spTree>
    <p:extLst>
      <p:ext uri="{BB962C8B-B14F-4D97-AF65-F5344CB8AC3E}">
        <p14:creationId xmlns:p14="http://schemas.microsoft.com/office/powerpoint/2010/main" val="310103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0000-A152-AD40-8D49-6C9626F0EC80}"/>
              </a:ext>
            </a:extLst>
          </p:cNvPr>
          <p:cNvSpPr>
            <a:spLocks noGrp="1"/>
          </p:cNvSpPr>
          <p:nvPr>
            <p:ph type="title"/>
          </p:nvPr>
        </p:nvSpPr>
        <p:spPr/>
        <p:txBody>
          <a:bodyPr/>
          <a:lstStyle/>
          <a:p>
            <a:r>
              <a:rPr lang="en-US" dirty="0"/>
              <a:t>The goal: predict the next token</a:t>
            </a:r>
          </a:p>
        </p:txBody>
      </p:sp>
      <p:sp>
        <p:nvSpPr>
          <p:cNvPr id="3" name="Content Placeholder 2">
            <a:extLst>
              <a:ext uri="{FF2B5EF4-FFF2-40B4-BE49-F238E27FC236}">
                <a16:creationId xmlns:a16="http://schemas.microsoft.com/office/drawing/2014/main" id="{E74DE6A8-9E4C-3241-8AEB-4E9D240A4B16}"/>
              </a:ext>
            </a:extLst>
          </p:cNvPr>
          <p:cNvSpPr>
            <a:spLocks noGrp="1"/>
          </p:cNvSpPr>
          <p:nvPr>
            <p:ph idx="1"/>
          </p:nvPr>
        </p:nvSpPr>
        <p:spPr/>
        <p:txBody>
          <a:bodyPr/>
          <a:lstStyle/>
          <a:p>
            <a:r>
              <a:rPr lang="en-US" dirty="0"/>
              <a:t>Each sentence is its own label.</a:t>
            </a:r>
          </a:p>
          <a:p>
            <a:endParaRPr lang="en-US" dirty="0"/>
          </a:p>
          <a:p>
            <a:r>
              <a:rPr lang="en-US" dirty="0"/>
              <a:t>Given “An apple is…”, predict “good” as the next word.</a:t>
            </a:r>
          </a:p>
          <a:p>
            <a:endParaRPr lang="en-US" dirty="0"/>
          </a:p>
          <a:p>
            <a:r>
              <a:rPr lang="en-US" dirty="0"/>
              <a:t>Our model output will be a probability distribution over the 1003 element vector (top 1000 words + start + start + other).</a:t>
            </a:r>
          </a:p>
          <a:p>
            <a:endParaRPr lang="en-US" dirty="0"/>
          </a:p>
          <a:p>
            <a:r>
              <a:rPr lang="en-US" dirty="0"/>
              <a:t>We can use cross-entropy loss, comparing the one-hot vector to the probability vector output by the model.</a:t>
            </a:r>
          </a:p>
        </p:txBody>
      </p:sp>
    </p:spTree>
    <p:extLst>
      <p:ext uri="{BB962C8B-B14F-4D97-AF65-F5344CB8AC3E}">
        <p14:creationId xmlns:p14="http://schemas.microsoft.com/office/powerpoint/2010/main" val="52486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3297-2EC0-594C-B2FB-18B782DFE42D}"/>
              </a:ext>
            </a:extLst>
          </p:cNvPr>
          <p:cNvSpPr>
            <a:spLocks noGrp="1"/>
          </p:cNvSpPr>
          <p:nvPr>
            <p:ph type="title"/>
          </p:nvPr>
        </p:nvSpPr>
        <p:spPr>
          <a:xfrm>
            <a:off x="838200" y="61102"/>
            <a:ext cx="10515600" cy="1325563"/>
          </a:xfrm>
        </p:spPr>
        <p:txBody>
          <a:bodyPr/>
          <a:lstStyle/>
          <a:p>
            <a:r>
              <a:rPr lang="en-US" dirty="0"/>
              <a:t>Generating a new sentence with the model</a:t>
            </a:r>
          </a:p>
        </p:txBody>
      </p:sp>
      <p:sp>
        <p:nvSpPr>
          <p:cNvPr id="23" name="Rectangle 22">
            <a:extLst>
              <a:ext uri="{FF2B5EF4-FFF2-40B4-BE49-F238E27FC236}">
                <a16:creationId xmlns:a16="http://schemas.microsoft.com/office/drawing/2014/main" id="{B41957BD-0D4A-514B-9233-76447EF6D374}"/>
              </a:ext>
            </a:extLst>
          </p:cNvPr>
          <p:cNvSpPr/>
          <p:nvPr/>
        </p:nvSpPr>
        <p:spPr>
          <a:xfrm>
            <a:off x="4089398" y="5822294"/>
            <a:ext cx="8876630" cy="400110"/>
          </a:xfrm>
          <a:prstGeom prst="rect">
            <a:avLst/>
          </a:prstGeom>
        </p:spPr>
        <p:txBody>
          <a:bodyPr>
            <a:spAutoFit/>
          </a:bodyPr>
          <a:lstStyle/>
          <a:p>
            <a:pPr lvl="1"/>
            <a:r>
              <a:rPr lang="en-US" sz="2000" i="1" dirty="0"/>
              <a:t>START                   She	           likes            cheese</a:t>
            </a:r>
          </a:p>
        </p:txBody>
      </p:sp>
      <p:grpSp>
        <p:nvGrpSpPr>
          <p:cNvPr id="137" name="Group 136">
            <a:extLst>
              <a:ext uri="{FF2B5EF4-FFF2-40B4-BE49-F238E27FC236}">
                <a16:creationId xmlns:a16="http://schemas.microsoft.com/office/drawing/2014/main" id="{98D8CF04-8837-5A43-9B63-DFCB678436C8}"/>
              </a:ext>
            </a:extLst>
          </p:cNvPr>
          <p:cNvGrpSpPr/>
          <p:nvPr/>
        </p:nvGrpSpPr>
        <p:grpSpPr>
          <a:xfrm>
            <a:off x="4778117" y="2831313"/>
            <a:ext cx="1339509" cy="3200000"/>
            <a:chOff x="5575409" y="2545554"/>
            <a:chExt cx="919904" cy="2008054"/>
          </a:xfrm>
        </p:grpSpPr>
        <p:cxnSp>
          <p:nvCxnSpPr>
            <p:cNvPr id="101" name="Curved Connector 100">
              <a:extLst>
                <a:ext uri="{FF2B5EF4-FFF2-40B4-BE49-F238E27FC236}">
                  <a16:creationId xmlns:a16="http://schemas.microsoft.com/office/drawing/2014/main" id="{61F6E1C3-1C3C-8543-BEEB-83E69330CB42}"/>
                </a:ext>
              </a:extLst>
            </p:cNvPr>
            <p:cNvCxnSpPr>
              <a:cxnSpLocks/>
            </p:cNvCxnSpPr>
            <p:nvPr/>
          </p:nvCxnSpPr>
          <p:spPr>
            <a:xfrm flipV="1">
              <a:off x="5981723" y="3499517"/>
              <a:ext cx="1743" cy="1054091"/>
            </a:xfrm>
            <a:prstGeom prst="curvedConnector3">
              <a:avLst>
                <a:gd name="adj1" fmla="val 13215318"/>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468E5716-BD5D-0A4B-85F3-75619977C567}"/>
                </a:ext>
              </a:extLst>
            </p:cNvPr>
            <p:cNvGrpSpPr/>
            <p:nvPr/>
          </p:nvGrpSpPr>
          <p:grpSpPr>
            <a:xfrm>
              <a:off x="5700207" y="2799544"/>
              <a:ext cx="248498" cy="941409"/>
              <a:chOff x="10521102" y="2686049"/>
              <a:chExt cx="346235" cy="1174751"/>
            </a:xfrm>
          </p:grpSpPr>
          <p:sp>
            <p:nvSpPr>
              <p:cNvPr id="109" name="Rectangle 108">
                <a:extLst>
                  <a:ext uri="{FF2B5EF4-FFF2-40B4-BE49-F238E27FC236}">
                    <a16:creationId xmlns:a16="http://schemas.microsoft.com/office/drawing/2014/main" id="{6CD73334-F662-0646-8CB9-E5D3316030AE}"/>
                  </a:ext>
                </a:extLst>
              </p:cNvPr>
              <p:cNvSpPr/>
              <p:nvPr/>
            </p:nvSpPr>
            <p:spPr>
              <a:xfrm>
                <a:off x="10521102" y="2686049"/>
                <a:ext cx="346235" cy="11747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430161BD-98A7-AD4D-909E-68B50FF73351}"/>
                  </a:ext>
                </a:extLst>
              </p:cNvPr>
              <p:cNvSpPr/>
              <p:nvPr/>
            </p:nvSpPr>
            <p:spPr>
              <a:xfrm>
                <a:off x="10582588" y="276149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A594FBF-EA2D-704B-9A8B-30FB359A2594}"/>
                  </a:ext>
                </a:extLst>
              </p:cNvPr>
              <p:cNvSpPr/>
              <p:nvPr/>
            </p:nvSpPr>
            <p:spPr>
              <a:xfrm>
                <a:off x="10585056" y="3028384"/>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D9B59A5-872B-B14C-9A94-A7BA16967C11}"/>
                  </a:ext>
                </a:extLst>
              </p:cNvPr>
              <p:cNvSpPr/>
              <p:nvPr/>
            </p:nvSpPr>
            <p:spPr>
              <a:xfrm>
                <a:off x="10586963" y="329395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3B0BDDB-CE6E-5341-B035-AB10F3E5EA9C}"/>
                  </a:ext>
                </a:extLst>
              </p:cNvPr>
              <p:cNvSpPr/>
              <p:nvPr/>
            </p:nvSpPr>
            <p:spPr>
              <a:xfrm>
                <a:off x="10586963" y="3559520"/>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6" name="Curved Connector 105">
              <a:extLst>
                <a:ext uri="{FF2B5EF4-FFF2-40B4-BE49-F238E27FC236}">
                  <a16:creationId xmlns:a16="http://schemas.microsoft.com/office/drawing/2014/main" id="{EFDFB934-FA1D-9E4A-A27B-D8102D027121}"/>
                </a:ext>
              </a:extLst>
            </p:cNvPr>
            <p:cNvCxnSpPr>
              <a:cxnSpLocks/>
            </p:cNvCxnSpPr>
            <p:nvPr/>
          </p:nvCxnSpPr>
          <p:spPr>
            <a:xfrm rot="16200000" flipV="1">
              <a:off x="5206447" y="2914516"/>
              <a:ext cx="855268" cy="117344"/>
            </a:xfrm>
            <a:prstGeom prst="curvedConnector3">
              <a:avLst>
                <a:gd name="adj1" fmla="val -312"/>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1423685-366D-284C-9362-8255EAC512E0}"/>
                </a:ext>
              </a:extLst>
            </p:cNvPr>
            <p:cNvCxnSpPr>
              <a:cxnSpLocks/>
            </p:cNvCxnSpPr>
            <p:nvPr/>
          </p:nvCxnSpPr>
          <p:spPr>
            <a:xfrm flipV="1">
              <a:off x="5948705" y="3188645"/>
              <a:ext cx="546608" cy="89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CC13943E-F17D-2B4D-86D7-CABB33787F77}"/>
              </a:ext>
            </a:extLst>
          </p:cNvPr>
          <p:cNvGrpSpPr/>
          <p:nvPr/>
        </p:nvGrpSpPr>
        <p:grpSpPr>
          <a:xfrm>
            <a:off x="4549251" y="2319177"/>
            <a:ext cx="901196" cy="441744"/>
            <a:chOff x="5274683" y="2168288"/>
            <a:chExt cx="821317" cy="277202"/>
          </a:xfrm>
        </p:grpSpPr>
        <p:sp>
          <p:nvSpPr>
            <p:cNvPr id="120" name="Rectangle 119">
              <a:extLst>
                <a:ext uri="{FF2B5EF4-FFF2-40B4-BE49-F238E27FC236}">
                  <a16:creationId xmlns:a16="http://schemas.microsoft.com/office/drawing/2014/main" id="{78D416BD-3022-9D48-A784-E18C12F372CC}"/>
                </a:ext>
              </a:extLst>
            </p:cNvPr>
            <p:cNvSpPr/>
            <p:nvPr/>
          </p:nvSpPr>
          <p:spPr>
            <a:xfrm>
              <a:off x="5274683" y="2168288"/>
              <a:ext cx="821317" cy="277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a:extLst>
                <a:ext uri="{FF2B5EF4-FFF2-40B4-BE49-F238E27FC236}">
                  <a16:creationId xmlns:a16="http://schemas.microsoft.com/office/drawing/2014/main" id="{BD515BDF-2BF0-704F-A6F0-66A703985B95}"/>
                </a:ext>
              </a:extLst>
            </p:cNvPr>
            <p:cNvSpPr/>
            <p:nvPr/>
          </p:nvSpPr>
          <p:spPr>
            <a:xfrm>
              <a:off x="5311211" y="2197325"/>
              <a:ext cx="713574" cy="233954"/>
            </a:xfrm>
            <a:custGeom>
              <a:avLst/>
              <a:gdLst>
                <a:gd name="connsiteX0" fmla="*/ 0 w 713574"/>
                <a:gd name="connsiteY0" fmla="*/ 233954 h 233954"/>
                <a:gd name="connsiteX1" fmla="*/ 136733 w 713574"/>
                <a:gd name="connsiteY1" fmla="*/ 24582 h 233954"/>
                <a:gd name="connsiteX2" fmla="*/ 166643 w 713574"/>
                <a:gd name="connsiteY2" fmla="*/ 20309 h 233954"/>
                <a:gd name="connsiteX3" fmla="*/ 205099 w 713574"/>
                <a:gd name="connsiteY3" fmla="*/ 169860 h 233954"/>
                <a:gd name="connsiteX4" fmla="*/ 282011 w 713574"/>
                <a:gd name="connsiteY4" fmla="*/ 178406 h 233954"/>
                <a:gd name="connsiteX5" fmla="*/ 346105 w 713574"/>
                <a:gd name="connsiteY5" fmla="*/ 71583 h 233954"/>
                <a:gd name="connsiteX6" fmla="*/ 461473 w 713574"/>
                <a:gd name="connsiteY6" fmla="*/ 169860 h 233954"/>
                <a:gd name="connsiteX7" fmla="*/ 623843 w 713574"/>
                <a:gd name="connsiteY7" fmla="*/ 11763 h 233954"/>
                <a:gd name="connsiteX8" fmla="*/ 713574 w 713574"/>
                <a:gd name="connsiteY8" fmla="*/ 225408 h 233954"/>
                <a:gd name="connsiteX9" fmla="*/ 713574 w 713574"/>
                <a:gd name="connsiteY9" fmla="*/ 225408 h 233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3574" h="233954">
                  <a:moveTo>
                    <a:pt x="0" y="233954"/>
                  </a:moveTo>
                  <a:cubicBezTo>
                    <a:pt x="54479" y="147071"/>
                    <a:pt x="108959" y="60189"/>
                    <a:pt x="136733" y="24582"/>
                  </a:cubicBezTo>
                  <a:cubicBezTo>
                    <a:pt x="164507" y="-11026"/>
                    <a:pt x="155249" y="-3904"/>
                    <a:pt x="166643" y="20309"/>
                  </a:cubicBezTo>
                  <a:cubicBezTo>
                    <a:pt x="178037" y="44522"/>
                    <a:pt x="185871" y="143511"/>
                    <a:pt x="205099" y="169860"/>
                  </a:cubicBezTo>
                  <a:cubicBezTo>
                    <a:pt x="224327" y="196209"/>
                    <a:pt x="258510" y="194785"/>
                    <a:pt x="282011" y="178406"/>
                  </a:cubicBezTo>
                  <a:cubicBezTo>
                    <a:pt x="305512" y="162026"/>
                    <a:pt x="316195" y="73007"/>
                    <a:pt x="346105" y="71583"/>
                  </a:cubicBezTo>
                  <a:cubicBezTo>
                    <a:pt x="376015" y="70159"/>
                    <a:pt x="415183" y="179830"/>
                    <a:pt x="461473" y="169860"/>
                  </a:cubicBezTo>
                  <a:cubicBezTo>
                    <a:pt x="507763" y="159890"/>
                    <a:pt x="581826" y="2505"/>
                    <a:pt x="623843" y="11763"/>
                  </a:cubicBezTo>
                  <a:cubicBezTo>
                    <a:pt x="665860" y="21021"/>
                    <a:pt x="713574" y="225408"/>
                    <a:pt x="713574" y="225408"/>
                  </a:cubicBezTo>
                  <a:lnTo>
                    <a:pt x="713574" y="22540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4FCBE3BD-CC5A-4649-9B8D-8E765B61DD94}"/>
              </a:ext>
            </a:extLst>
          </p:cNvPr>
          <p:cNvGrpSpPr/>
          <p:nvPr/>
        </p:nvGrpSpPr>
        <p:grpSpPr>
          <a:xfrm>
            <a:off x="5877828" y="2301244"/>
            <a:ext cx="901196" cy="441744"/>
            <a:chOff x="5667276" y="1499530"/>
            <a:chExt cx="821317" cy="277202"/>
          </a:xfrm>
        </p:grpSpPr>
        <p:sp>
          <p:nvSpPr>
            <p:cNvPr id="123" name="Rectangle 122">
              <a:extLst>
                <a:ext uri="{FF2B5EF4-FFF2-40B4-BE49-F238E27FC236}">
                  <a16:creationId xmlns:a16="http://schemas.microsoft.com/office/drawing/2014/main" id="{81C52091-D8E6-4B48-BE50-56D0F44F7FB9}"/>
                </a:ext>
              </a:extLst>
            </p:cNvPr>
            <p:cNvSpPr/>
            <p:nvPr/>
          </p:nvSpPr>
          <p:spPr>
            <a:xfrm>
              <a:off x="5667276" y="1499530"/>
              <a:ext cx="821317" cy="277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a:extLst>
                <a:ext uri="{FF2B5EF4-FFF2-40B4-BE49-F238E27FC236}">
                  <a16:creationId xmlns:a16="http://schemas.microsoft.com/office/drawing/2014/main" id="{0A2F4CA4-61BE-E642-A1C4-608651DE627F}"/>
                </a:ext>
              </a:extLst>
            </p:cNvPr>
            <p:cNvSpPr/>
            <p:nvPr/>
          </p:nvSpPr>
          <p:spPr>
            <a:xfrm>
              <a:off x="5738501" y="1521149"/>
              <a:ext cx="734938" cy="237206"/>
            </a:xfrm>
            <a:custGeom>
              <a:avLst/>
              <a:gdLst>
                <a:gd name="connsiteX0" fmla="*/ 0 w 734938"/>
                <a:gd name="connsiteY0" fmla="*/ 230739 h 237206"/>
                <a:gd name="connsiteX1" fmla="*/ 29910 w 734938"/>
                <a:gd name="connsiteY1" fmla="*/ 94006 h 237206"/>
                <a:gd name="connsiteX2" fmla="*/ 94004 w 734938"/>
                <a:gd name="connsiteY2" fmla="*/ 200829 h 237206"/>
                <a:gd name="connsiteX3" fmla="*/ 367469 w 734938"/>
                <a:gd name="connsiteY3" fmla="*/ 209374 h 237206"/>
                <a:gd name="connsiteX4" fmla="*/ 487110 w 734938"/>
                <a:gd name="connsiteY4" fmla="*/ 2 h 237206"/>
                <a:gd name="connsiteX5" fmla="*/ 598206 w 734938"/>
                <a:gd name="connsiteY5" fmla="*/ 213647 h 237206"/>
                <a:gd name="connsiteX6" fmla="*/ 734938 w 734938"/>
                <a:gd name="connsiteY6" fmla="*/ 222193 h 237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38" h="237206">
                  <a:moveTo>
                    <a:pt x="0" y="230739"/>
                  </a:moveTo>
                  <a:cubicBezTo>
                    <a:pt x="7121" y="164865"/>
                    <a:pt x="14243" y="98991"/>
                    <a:pt x="29910" y="94006"/>
                  </a:cubicBezTo>
                  <a:cubicBezTo>
                    <a:pt x="45577" y="89021"/>
                    <a:pt x="37744" y="181601"/>
                    <a:pt x="94004" y="200829"/>
                  </a:cubicBezTo>
                  <a:cubicBezTo>
                    <a:pt x="150264" y="220057"/>
                    <a:pt x="301951" y="242845"/>
                    <a:pt x="367469" y="209374"/>
                  </a:cubicBezTo>
                  <a:cubicBezTo>
                    <a:pt x="432987" y="175903"/>
                    <a:pt x="448654" y="-710"/>
                    <a:pt x="487110" y="2"/>
                  </a:cubicBezTo>
                  <a:cubicBezTo>
                    <a:pt x="525566" y="714"/>
                    <a:pt x="556901" y="176615"/>
                    <a:pt x="598206" y="213647"/>
                  </a:cubicBezTo>
                  <a:cubicBezTo>
                    <a:pt x="639511" y="250679"/>
                    <a:pt x="687224" y="236436"/>
                    <a:pt x="734938" y="2221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B1DBC4C1-EF8D-BF43-976A-F316C8E57DE3}"/>
              </a:ext>
            </a:extLst>
          </p:cNvPr>
          <p:cNvSpPr/>
          <p:nvPr/>
        </p:nvSpPr>
        <p:spPr>
          <a:xfrm>
            <a:off x="7267952" y="2313713"/>
            <a:ext cx="901196" cy="441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a:extLst>
              <a:ext uri="{FF2B5EF4-FFF2-40B4-BE49-F238E27FC236}">
                <a16:creationId xmlns:a16="http://schemas.microsoft.com/office/drawing/2014/main" id="{0BEF687B-9E84-4E48-B85A-A31D8CDEF7F7}"/>
              </a:ext>
            </a:extLst>
          </p:cNvPr>
          <p:cNvSpPr/>
          <p:nvPr/>
        </p:nvSpPr>
        <p:spPr>
          <a:xfrm>
            <a:off x="7348828" y="2338756"/>
            <a:ext cx="790186" cy="405779"/>
          </a:xfrm>
          <a:custGeom>
            <a:avLst/>
            <a:gdLst>
              <a:gd name="connsiteX0" fmla="*/ 0 w 542658"/>
              <a:gd name="connsiteY0" fmla="*/ 220450 h 254633"/>
              <a:gd name="connsiteX1" fmla="*/ 34184 w 542658"/>
              <a:gd name="connsiteY1" fmla="*/ 122173 h 254633"/>
              <a:gd name="connsiteX2" fmla="*/ 55548 w 542658"/>
              <a:gd name="connsiteY2" fmla="*/ 2532 h 254633"/>
              <a:gd name="connsiteX3" fmla="*/ 132460 w 542658"/>
              <a:gd name="connsiteY3" fmla="*/ 241814 h 254633"/>
              <a:gd name="connsiteX4" fmla="*/ 350378 w 542658"/>
              <a:gd name="connsiteY4" fmla="*/ 207631 h 254633"/>
              <a:gd name="connsiteX5" fmla="*/ 542658 w 542658"/>
              <a:gd name="connsiteY5" fmla="*/ 254633 h 25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658" h="254633">
                <a:moveTo>
                  <a:pt x="0" y="220450"/>
                </a:moveTo>
                <a:cubicBezTo>
                  <a:pt x="12463" y="189471"/>
                  <a:pt x="24926" y="158493"/>
                  <a:pt x="34184" y="122173"/>
                </a:cubicBezTo>
                <a:cubicBezTo>
                  <a:pt x="43442" y="85853"/>
                  <a:pt x="39169" y="-17408"/>
                  <a:pt x="55548" y="2532"/>
                </a:cubicBezTo>
                <a:cubicBezTo>
                  <a:pt x="71927" y="22472"/>
                  <a:pt x="83322" y="207631"/>
                  <a:pt x="132460" y="241814"/>
                </a:cubicBezTo>
                <a:cubicBezTo>
                  <a:pt x="181598" y="275997"/>
                  <a:pt x="282012" y="205494"/>
                  <a:pt x="350378" y="207631"/>
                </a:cubicBezTo>
                <a:cubicBezTo>
                  <a:pt x="418744" y="209767"/>
                  <a:pt x="480701" y="232200"/>
                  <a:pt x="542658" y="2546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704BB189-A739-A14B-A232-52284F24771F}"/>
              </a:ext>
            </a:extLst>
          </p:cNvPr>
          <p:cNvSpPr txBox="1"/>
          <p:nvPr/>
        </p:nvSpPr>
        <p:spPr>
          <a:xfrm>
            <a:off x="7254983" y="1874491"/>
            <a:ext cx="914034" cy="400110"/>
          </a:xfrm>
          <a:prstGeom prst="rect">
            <a:avLst/>
          </a:prstGeom>
          <a:noFill/>
        </p:spPr>
        <p:txBody>
          <a:bodyPr wrap="none" rtlCol="0">
            <a:spAutoFit/>
          </a:bodyPr>
          <a:lstStyle/>
          <a:p>
            <a:r>
              <a:rPr lang="en-US" sz="2000" dirty="0"/>
              <a:t>cheese</a:t>
            </a:r>
            <a:endParaRPr lang="en-US" dirty="0"/>
          </a:p>
        </p:txBody>
      </p:sp>
      <p:sp>
        <p:nvSpPr>
          <p:cNvPr id="135" name="TextBox 134">
            <a:extLst>
              <a:ext uri="{FF2B5EF4-FFF2-40B4-BE49-F238E27FC236}">
                <a16:creationId xmlns:a16="http://schemas.microsoft.com/office/drawing/2014/main" id="{E95F7C73-F050-ED4C-95D8-5B10BD625C2B}"/>
              </a:ext>
            </a:extLst>
          </p:cNvPr>
          <p:cNvSpPr txBox="1"/>
          <p:nvPr/>
        </p:nvSpPr>
        <p:spPr>
          <a:xfrm>
            <a:off x="1249272" y="2274601"/>
            <a:ext cx="3261919" cy="646331"/>
          </a:xfrm>
          <a:prstGeom prst="rect">
            <a:avLst/>
          </a:prstGeom>
          <a:noFill/>
        </p:spPr>
        <p:txBody>
          <a:bodyPr wrap="none" rtlCol="0">
            <a:spAutoFit/>
          </a:bodyPr>
          <a:lstStyle/>
          <a:p>
            <a:r>
              <a:rPr lang="en-US" dirty="0"/>
              <a:t>Sample from the conditional </a:t>
            </a:r>
          </a:p>
          <a:p>
            <a:r>
              <a:rPr lang="en-US" dirty="0"/>
              <a:t>distribution output by the model</a:t>
            </a:r>
          </a:p>
        </p:txBody>
      </p:sp>
      <p:grpSp>
        <p:nvGrpSpPr>
          <p:cNvPr id="138" name="Group 137">
            <a:extLst>
              <a:ext uri="{FF2B5EF4-FFF2-40B4-BE49-F238E27FC236}">
                <a16:creationId xmlns:a16="http://schemas.microsoft.com/office/drawing/2014/main" id="{91309D71-4846-7F4E-B4A5-4377A8E715AB}"/>
              </a:ext>
            </a:extLst>
          </p:cNvPr>
          <p:cNvGrpSpPr/>
          <p:nvPr/>
        </p:nvGrpSpPr>
        <p:grpSpPr>
          <a:xfrm>
            <a:off x="6160539" y="2879124"/>
            <a:ext cx="1339509" cy="3200000"/>
            <a:chOff x="5575409" y="2545554"/>
            <a:chExt cx="919904" cy="2008054"/>
          </a:xfrm>
        </p:grpSpPr>
        <p:cxnSp>
          <p:nvCxnSpPr>
            <p:cNvPr id="139" name="Curved Connector 138">
              <a:extLst>
                <a:ext uri="{FF2B5EF4-FFF2-40B4-BE49-F238E27FC236}">
                  <a16:creationId xmlns:a16="http://schemas.microsoft.com/office/drawing/2014/main" id="{E73DBB93-E3CF-5B48-9532-BE6395FC84E2}"/>
                </a:ext>
              </a:extLst>
            </p:cNvPr>
            <p:cNvCxnSpPr>
              <a:cxnSpLocks/>
            </p:cNvCxnSpPr>
            <p:nvPr/>
          </p:nvCxnSpPr>
          <p:spPr>
            <a:xfrm flipV="1">
              <a:off x="5981723" y="3499517"/>
              <a:ext cx="1743" cy="1054091"/>
            </a:xfrm>
            <a:prstGeom prst="curvedConnector3">
              <a:avLst>
                <a:gd name="adj1" fmla="val 13215318"/>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24C6B852-2537-3147-A1C3-759854295BE4}"/>
                </a:ext>
              </a:extLst>
            </p:cNvPr>
            <p:cNvGrpSpPr/>
            <p:nvPr/>
          </p:nvGrpSpPr>
          <p:grpSpPr>
            <a:xfrm>
              <a:off x="5700207" y="2799544"/>
              <a:ext cx="248498" cy="941409"/>
              <a:chOff x="10521102" y="2686049"/>
              <a:chExt cx="346235" cy="1174751"/>
            </a:xfrm>
          </p:grpSpPr>
          <p:sp>
            <p:nvSpPr>
              <p:cNvPr id="143" name="Rectangle 142">
                <a:extLst>
                  <a:ext uri="{FF2B5EF4-FFF2-40B4-BE49-F238E27FC236}">
                    <a16:creationId xmlns:a16="http://schemas.microsoft.com/office/drawing/2014/main" id="{22717EE2-19FD-CD4A-93BF-2C324F21A6B7}"/>
                  </a:ext>
                </a:extLst>
              </p:cNvPr>
              <p:cNvSpPr/>
              <p:nvPr/>
            </p:nvSpPr>
            <p:spPr>
              <a:xfrm>
                <a:off x="10521102" y="2686049"/>
                <a:ext cx="346235" cy="11747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6C41E51-127A-334B-A394-29062E03B730}"/>
                  </a:ext>
                </a:extLst>
              </p:cNvPr>
              <p:cNvSpPr/>
              <p:nvPr/>
            </p:nvSpPr>
            <p:spPr>
              <a:xfrm>
                <a:off x="10582588" y="276149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67425E17-4ACB-204F-B939-F40753E8B6EB}"/>
                  </a:ext>
                </a:extLst>
              </p:cNvPr>
              <p:cNvSpPr/>
              <p:nvPr/>
            </p:nvSpPr>
            <p:spPr>
              <a:xfrm>
                <a:off x="10585056" y="3028384"/>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105CA5D3-E0EE-7C4C-AA80-8145B07C8FB7}"/>
                  </a:ext>
                </a:extLst>
              </p:cNvPr>
              <p:cNvSpPr/>
              <p:nvPr/>
            </p:nvSpPr>
            <p:spPr>
              <a:xfrm>
                <a:off x="10586963" y="329395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6A8DC8FA-6BDE-C94E-BCE3-9A2100A45B98}"/>
                  </a:ext>
                </a:extLst>
              </p:cNvPr>
              <p:cNvSpPr/>
              <p:nvPr/>
            </p:nvSpPr>
            <p:spPr>
              <a:xfrm>
                <a:off x="10586963" y="3559520"/>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1" name="Curved Connector 140">
              <a:extLst>
                <a:ext uri="{FF2B5EF4-FFF2-40B4-BE49-F238E27FC236}">
                  <a16:creationId xmlns:a16="http://schemas.microsoft.com/office/drawing/2014/main" id="{63D675E6-194B-A248-8F65-868C6FDDC84D}"/>
                </a:ext>
              </a:extLst>
            </p:cNvPr>
            <p:cNvCxnSpPr>
              <a:cxnSpLocks/>
            </p:cNvCxnSpPr>
            <p:nvPr/>
          </p:nvCxnSpPr>
          <p:spPr>
            <a:xfrm rot="16200000" flipV="1">
              <a:off x="5206447" y="2914516"/>
              <a:ext cx="855268" cy="117344"/>
            </a:xfrm>
            <a:prstGeom prst="curvedConnector3">
              <a:avLst>
                <a:gd name="adj1" fmla="val -312"/>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304FD727-4404-2F49-9941-705C63EE8B6A}"/>
                </a:ext>
              </a:extLst>
            </p:cNvPr>
            <p:cNvCxnSpPr>
              <a:cxnSpLocks/>
            </p:cNvCxnSpPr>
            <p:nvPr/>
          </p:nvCxnSpPr>
          <p:spPr>
            <a:xfrm flipV="1">
              <a:off x="5948705" y="3188645"/>
              <a:ext cx="546608" cy="89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id="{61799C43-F9F5-884E-A784-BA2EB9E89996}"/>
              </a:ext>
            </a:extLst>
          </p:cNvPr>
          <p:cNvGrpSpPr/>
          <p:nvPr/>
        </p:nvGrpSpPr>
        <p:grpSpPr>
          <a:xfrm>
            <a:off x="7499394" y="2879122"/>
            <a:ext cx="594188" cy="3200000"/>
            <a:chOff x="5575409" y="2545554"/>
            <a:chExt cx="408057" cy="2008054"/>
          </a:xfrm>
        </p:grpSpPr>
        <p:cxnSp>
          <p:nvCxnSpPr>
            <p:cNvPr id="149" name="Curved Connector 148">
              <a:extLst>
                <a:ext uri="{FF2B5EF4-FFF2-40B4-BE49-F238E27FC236}">
                  <a16:creationId xmlns:a16="http://schemas.microsoft.com/office/drawing/2014/main" id="{7BE078C1-7955-6A42-88BF-68A238C00029}"/>
                </a:ext>
              </a:extLst>
            </p:cNvPr>
            <p:cNvCxnSpPr>
              <a:cxnSpLocks/>
            </p:cNvCxnSpPr>
            <p:nvPr/>
          </p:nvCxnSpPr>
          <p:spPr>
            <a:xfrm flipV="1">
              <a:off x="5981723" y="3499517"/>
              <a:ext cx="1743" cy="1054091"/>
            </a:xfrm>
            <a:prstGeom prst="curvedConnector3">
              <a:avLst>
                <a:gd name="adj1" fmla="val 13215318"/>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69E2E8C2-CD6A-1E45-AE5B-B81C449DC380}"/>
                </a:ext>
              </a:extLst>
            </p:cNvPr>
            <p:cNvGrpSpPr/>
            <p:nvPr/>
          </p:nvGrpSpPr>
          <p:grpSpPr>
            <a:xfrm>
              <a:off x="5700207" y="2799544"/>
              <a:ext cx="248498" cy="941409"/>
              <a:chOff x="10521102" y="2686049"/>
              <a:chExt cx="346235" cy="1174751"/>
            </a:xfrm>
          </p:grpSpPr>
          <p:sp>
            <p:nvSpPr>
              <p:cNvPr id="153" name="Rectangle 152">
                <a:extLst>
                  <a:ext uri="{FF2B5EF4-FFF2-40B4-BE49-F238E27FC236}">
                    <a16:creationId xmlns:a16="http://schemas.microsoft.com/office/drawing/2014/main" id="{51573970-A1B0-6942-BBFB-4D046616F1BB}"/>
                  </a:ext>
                </a:extLst>
              </p:cNvPr>
              <p:cNvSpPr/>
              <p:nvPr/>
            </p:nvSpPr>
            <p:spPr>
              <a:xfrm>
                <a:off x="10521102" y="2686049"/>
                <a:ext cx="346235" cy="11747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6DE0AB4A-8BC8-C042-9F59-7EC6604400A8}"/>
                  </a:ext>
                </a:extLst>
              </p:cNvPr>
              <p:cNvSpPr/>
              <p:nvPr/>
            </p:nvSpPr>
            <p:spPr>
              <a:xfrm>
                <a:off x="10582588" y="276149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4D8CF1A8-E7C3-6140-A4F9-5A21A5917EF0}"/>
                  </a:ext>
                </a:extLst>
              </p:cNvPr>
              <p:cNvSpPr/>
              <p:nvPr/>
            </p:nvSpPr>
            <p:spPr>
              <a:xfrm>
                <a:off x="10585056" y="3028384"/>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DC24D87-FAF8-5344-97E2-C60883DC5D7B}"/>
                  </a:ext>
                </a:extLst>
              </p:cNvPr>
              <p:cNvSpPr/>
              <p:nvPr/>
            </p:nvSpPr>
            <p:spPr>
              <a:xfrm>
                <a:off x="10586963" y="329395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82F9A2B6-5FDC-A248-A6AA-C6323DCADC3A}"/>
                  </a:ext>
                </a:extLst>
              </p:cNvPr>
              <p:cNvSpPr/>
              <p:nvPr/>
            </p:nvSpPr>
            <p:spPr>
              <a:xfrm>
                <a:off x="10586963" y="3559520"/>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1" name="Curved Connector 150">
              <a:extLst>
                <a:ext uri="{FF2B5EF4-FFF2-40B4-BE49-F238E27FC236}">
                  <a16:creationId xmlns:a16="http://schemas.microsoft.com/office/drawing/2014/main" id="{3D5442D1-4EF7-5C4D-9615-829300336A7C}"/>
                </a:ext>
              </a:extLst>
            </p:cNvPr>
            <p:cNvCxnSpPr>
              <a:cxnSpLocks/>
            </p:cNvCxnSpPr>
            <p:nvPr/>
          </p:nvCxnSpPr>
          <p:spPr>
            <a:xfrm rot="16200000" flipV="1">
              <a:off x="5206447" y="2914516"/>
              <a:ext cx="855268" cy="117344"/>
            </a:xfrm>
            <a:prstGeom prst="curvedConnector3">
              <a:avLst>
                <a:gd name="adj1" fmla="val -312"/>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69" name="TextBox 168">
            <a:extLst>
              <a:ext uri="{FF2B5EF4-FFF2-40B4-BE49-F238E27FC236}">
                <a16:creationId xmlns:a16="http://schemas.microsoft.com/office/drawing/2014/main" id="{2247F392-46A7-F341-879A-9236005BEA0C}"/>
              </a:ext>
            </a:extLst>
          </p:cNvPr>
          <p:cNvSpPr txBox="1"/>
          <p:nvPr/>
        </p:nvSpPr>
        <p:spPr>
          <a:xfrm>
            <a:off x="4654013" y="1883924"/>
            <a:ext cx="957488" cy="400110"/>
          </a:xfrm>
          <a:prstGeom prst="rect">
            <a:avLst/>
          </a:prstGeom>
          <a:noFill/>
        </p:spPr>
        <p:txBody>
          <a:bodyPr wrap="square" rtlCol="0">
            <a:spAutoFit/>
          </a:bodyPr>
          <a:lstStyle/>
          <a:p>
            <a:r>
              <a:rPr lang="en-US" sz="2000" dirty="0"/>
              <a:t>She</a:t>
            </a:r>
          </a:p>
        </p:txBody>
      </p:sp>
      <p:sp>
        <p:nvSpPr>
          <p:cNvPr id="170" name="TextBox 169">
            <a:extLst>
              <a:ext uri="{FF2B5EF4-FFF2-40B4-BE49-F238E27FC236}">
                <a16:creationId xmlns:a16="http://schemas.microsoft.com/office/drawing/2014/main" id="{63CB9C59-E3F0-D640-8BE9-A18A8981322F}"/>
              </a:ext>
            </a:extLst>
          </p:cNvPr>
          <p:cNvSpPr txBox="1"/>
          <p:nvPr/>
        </p:nvSpPr>
        <p:spPr>
          <a:xfrm>
            <a:off x="5877828" y="1836980"/>
            <a:ext cx="986894" cy="461665"/>
          </a:xfrm>
          <a:prstGeom prst="rect">
            <a:avLst/>
          </a:prstGeom>
          <a:noFill/>
        </p:spPr>
        <p:txBody>
          <a:bodyPr wrap="square" rtlCol="0">
            <a:spAutoFit/>
          </a:bodyPr>
          <a:lstStyle/>
          <a:p>
            <a:r>
              <a:rPr lang="en-US" sz="2400" dirty="0"/>
              <a:t>likes</a:t>
            </a:r>
          </a:p>
        </p:txBody>
      </p:sp>
      <p:cxnSp>
        <p:nvCxnSpPr>
          <p:cNvPr id="50" name="Straight Arrow Connector 49">
            <a:extLst>
              <a:ext uri="{FF2B5EF4-FFF2-40B4-BE49-F238E27FC236}">
                <a16:creationId xmlns:a16="http://schemas.microsoft.com/office/drawing/2014/main" id="{B25D8750-3F2D-3842-B33E-E073608173DF}"/>
              </a:ext>
            </a:extLst>
          </p:cNvPr>
          <p:cNvCxnSpPr>
            <a:cxnSpLocks/>
          </p:cNvCxnSpPr>
          <p:nvPr/>
        </p:nvCxnSpPr>
        <p:spPr>
          <a:xfrm flipV="1">
            <a:off x="3913785" y="3840134"/>
            <a:ext cx="795938" cy="1428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EA773C1-18AD-2B40-8AA9-A63E505466B6}"/>
                  </a:ext>
                </a:extLst>
              </p:cNvPr>
              <p:cNvSpPr/>
              <p:nvPr/>
            </p:nvSpPr>
            <p:spPr>
              <a:xfrm>
                <a:off x="1163327" y="3633941"/>
                <a:ext cx="26430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oMath>
                  </m:oMathPara>
                </a14:m>
                <a:endParaRPr lang="en-US" dirty="0"/>
              </a:p>
            </p:txBody>
          </p:sp>
        </mc:Choice>
        <mc:Fallback xmlns="">
          <p:sp>
            <p:nvSpPr>
              <p:cNvPr id="3" name="Rectangle 2">
                <a:extLst>
                  <a:ext uri="{FF2B5EF4-FFF2-40B4-BE49-F238E27FC236}">
                    <a16:creationId xmlns:a16="http://schemas.microsoft.com/office/drawing/2014/main" id="{5EA773C1-18AD-2B40-8AA9-A63E505466B6}"/>
                  </a:ext>
                </a:extLst>
              </p:cNvPr>
              <p:cNvSpPr>
                <a:spLocks noRot="1" noChangeAspect="1" noMove="1" noResize="1" noEditPoints="1" noAdjustHandles="1" noChangeArrowheads="1" noChangeShapeType="1" noTextEdit="1"/>
              </p:cNvSpPr>
              <p:nvPr/>
            </p:nvSpPr>
            <p:spPr>
              <a:xfrm>
                <a:off x="1163327" y="3633941"/>
                <a:ext cx="2643031" cy="369332"/>
              </a:xfrm>
              <a:prstGeom prst="rect">
                <a:avLst/>
              </a:prstGeom>
              <a:blipFill>
                <a:blip r:embed="rId2"/>
                <a:stretch>
                  <a:fillRect b="-16667"/>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C6E326F3-B844-B840-92BB-84A884AF012C}"/>
              </a:ext>
            </a:extLst>
          </p:cNvPr>
          <p:cNvSpPr txBox="1"/>
          <p:nvPr/>
        </p:nvSpPr>
        <p:spPr>
          <a:xfrm>
            <a:off x="1355034" y="3253804"/>
            <a:ext cx="2166427" cy="369332"/>
          </a:xfrm>
          <a:prstGeom prst="rect">
            <a:avLst/>
          </a:prstGeom>
          <a:noFill/>
        </p:spPr>
        <p:txBody>
          <a:bodyPr wrap="none" rtlCol="0">
            <a:spAutoFit/>
          </a:bodyPr>
          <a:lstStyle/>
          <a:p>
            <a:r>
              <a:rPr lang="en-US" dirty="0"/>
              <a:t>Random initialization</a:t>
            </a:r>
          </a:p>
        </p:txBody>
      </p:sp>
      <p:grpSp>
        <p:nvGrpSpPr>
          <p:cNvPr id="105" name="Group 104">
            <a:extLst>
              <a:ext uri="{FF2B5EF4-FFF2-40B4-BE49-F238E27FC236}">
                <a16:creationId xmlns:a16="http://schemas.microsoft.com/office/drawing/2014/main" id="{B48785D1-35B2-E644-996C-596E7C132914}"/>
              </a:ext>
            </a:extLst>
          </p:cNvPr>
          <p:cNvGrpSpPr/>
          <p:nvPr/>
        </p:nvGrpSpPr>
        <p:grpSpPr>
          <a:xfrm>
            <a:off x="8881162" y="2896893"/>
            <a:ext cx="1339509" cy="3200000"/>
            <a:chOff x="5575409" y="2545554"/>
            <a:chExt cx="919904" cy="2008054"/>
          </a:xfrm>
        </p:grpSpPr>
        <p:cxnSp>
          <p:nvCxnSpPr>
            <p:cNvPr id="108" name="Curved Connector 107">
              <a:extLst>
                <a:ext uri="{FF2B5EF4-FFF2-40B4-BE49-F238E27FC236}">
                  <a16:creationId xmlns:a16="http://schemas.microsoft.com/office/drawing/2014/main" id="{C3986A5C-018E-2F4D-9067-0A848011EA80}"/>
                </a:ext>
              </a:extLst>
            </p:cNvPr>
            <p:cNvCxnSpPr>
              <a:cxnSpLocks/>
            </p:cNvCxnSpPr>
            <p:nvPr/>
          </p:nvCxnSpPr>
          <p:spPr>
            <a:xfrm flipV="1">
              <a:off x="5981723" y="3499517"/>
              <a:ext cx="1743" cy="1054091"/>
            </a:xfrm>
            <a:prstGeom prst="curvedConnector3">
              <a:avLst>
                <a:gd name="adj1" fmla="val 13215318"/>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930C1672-10F8-B64A-B4B6-A0F0BF5CB948}"/>
                </a:ext>
              </a:extLst>
            </p:cNvPr>
            <p:cNvGrpSpPr/>
            <p:nvPr/>
          </p:nvGrpSpPr>
          <p:grpSpPr>
            <a:xfrm>
              <a:off x="5700207" y="2799544"/>
              <a:ext cx="248498" cy="941409"/>
              <a:chOff x="10521102" y="2686049"/>
              <a:chExt cx="346235" cy="1174751"/>
            </a:xfrm>
          </p:grpSpPr>
          <p:sp>
            <p:nvSpPr>
              <p:cNvPr id="117" name="Rectangle 116">
                <a:extLst>
                  <a:ext uri="{FF2B5EF4-FFF2-40B4-BE49-F238E27FC236}">
                    <a16:creationId xmlns:a16="http://schemas.microsoft.com/office/drawing/2014/main" id="{5299050B-3497-5F40-B1A8-CF1173D052F7}"/>
                  </a:ext>
                </a:extLst>
              </p:cNvPr>
              <p:cNvSpPr/>
              <p:nvPr/>
            </p:nvSpPr>
            <p:spPr>
              <a:xfrm>
                <a:off x="10521102" y="2686049"/>
                <a:ext cx="346235" cy="11747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792B6EF-23A5-D644-83C1-CD9EC0C0684C}"/>
                  </a:ext>
                </a:extLst>
              </p:cNvPr>
              <p:cNvSpPr/>
              <p:nvPr/>
            </p:nvSpPr>
            <p:spPr>
              <a:xfrm>
                <a:off x="10582588" y="276149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80E22622-84C1-E341-9635-0BB70E89EF35}"/>
                  </a:ext>
                </a:extLst>
              </p:cNvPr>
              <p:cNvSpPr/>
              <p:nvPr/>
            </p:nvSpPr>
            <p:spPr>
              <a:xfrm>
                <a:off x="10585056" y="3028384"/>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BA6EE23-0289-254F-A5EE-9CFBBBDF7BE3}"/>
                  </a:ext>
                </a:extLst>
              </p:cNvPr>
              <p:cNvSpPr/>
              <p:nvPr/>
            </p:nvSpPr>
            <p:spPr>
              <a:xfrm>
                <a:off x="10586963" y="3293952"/>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2FD5D0B-AE7F-954B-B70D-320BFEB153AD}"/>
                  </a:ext>
                </a:extLst>
              </p:cNvPr>
              <p:cNvSpPr/>
              <p:nvPr/>
            </p:nvSpPr>
            <p:spPr>
              <a:xfrm>
                <a:off x="10586963" y="3559520"/>
                <a:ext cx="207939" cy="227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5" name="Curved Connector 114">
              <a:extLst>
                <a:ext uri="{FF2B5EF4-FFF2-40B4-BE49-F238E27FC236}">
                  <a16:creationId xmlns:a16="http://schemas.microsoft.com/office/drawing/2014/main" id="{B7FE94FE-C845-FC44-B2BE-65D1669DC8D9}"/>
                </a:ext>
              </a:extLst>
            </p:cNvPr>
            <p:cNvCxnSpPr>
              <a:cxnSpLocks/>
            </p:cNvCxnSpPr>
            <p:nvPr/>
          </p:nvCxnSpPr>
          <p:spPr>
            <a:xfrm rot="16200000" flipV="1">
              <a:off x="5206447" y="2914516"/>
              <a:ext cx="855268" cy="117344"/>
            </a:xfrm>
            <a:prstGeom prst="curvedConnector3">
              <a:avLst>
                <a:gd name="adj1" fmla="val -312"/>
              </a:avLst>
            </a:prstGeom>
            <a:ln w="25400">
              <a:solidFill>
                <a:schemeClr val="bg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C9E6B22-095B-B945-BF15-CF5F940EA3D0}"/>
                </a:ext>
              </a:extLst>
            </p:cNvPr>
            <p:cNvCxnSpPr>
              <a:cxnSpLocks/>
            </p:cNvCxnSpPr>
            <p:nvPr/>
          </p:nvCxnSpPr>
          <p:spPr>
            <a:xfrm flipV="1">
              <a:off x="5948705" y="3188645"/>
              <a:ext cx="546608" cy="896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cxnSp>
        <p:nvCxnSpPr>
          <p:cNvPr id="130" name="Straight Arrow Connector 129">
            <a:extLst>
              <a:ext uri="{FF2B5EF4-FFF2-40B4-BE49-F238E27FC236}">
                <a16:creationId xmlns:a16="http://schemas.microsoft.com/office/drawing/2014/main" id="{37D3DED8-2A54-9342-B558-F6B29976F48E}"/>
              </a:ext>
            </a:extLst>
          </p:cNvPr>
          <p:cNvCxnSpPr>
            <a:cxnSpLocks/>
          </p:cNvCxnSpPr>
          <p:nvPr/>
        </p:nvCxnSpPr>
        <p:spPr>
          <a:xfrm flipV="1">
            <a:off x="8120659" y="3918226"/>
            <a:ext cx="795938" cy="1428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E4397D74-73AB-7444-AD6B-FF666D64DA7A}"/>
              </a:ext>
            </a:extLst>
          </p:cNvPr>
          <p:cNvSpPr/>
          <p:nvPr/>
        </p:nvSpPr>
        <p:spPr>
          <a:xfrm>
            <a:off x="8641442" y="2298953"/>
            <a:ext cx="901196" cy="441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a:extLst>
              <a:ext uri="{FF2B5EF4-FFF2-40B4-BE49-F238E27FC236}">
                <a16:creationId xmlns:a16="http://schemas.microsoft.com/office/drawing/2014/main" id="{9D19F9B0-AF93-C342-843C-FEB285999749}"/>
              </a:ext>
            </a:extLst>
          </p:cNvPr>
          <p:cNvSpPr/>
          <p:nvPr/>
        </p:nvSpPr>
        <p:spPr>
          <a:xfrm flipH="1">
            <a:off x="8722318" y="2323996"/>
            <a:ext cx="790186" cy="405779"/>
          </a:xfrm>
          <a:custGeom>
            <a:avLst/>
            <a:gdLst>
              <a:gd name="connsiteX0" fmla="*/ 0 w 542658"/>
              <a:gd name="connsiteY0" fmla="*/ 220450 h 254633"/>
              <a:gd name="connsiteX1" fmla="*/ 34184 w 542658"/>
              <a:gd name="connsiteY1" fmla="*/ 122173 h 254633"/>
              <a:gd name="connsiteX2" fmla="*/ 55548 w 542658"/>
              <a:gd name="connsiteY2" fmla="*/ 2532 h 254633"/>
              <a:gd name="connsiteX3" fmla="*/ 132460 w 542658"/>
              <a:gd name="connsiteY3" fmla="*/ 241814 h 254633"/>
              <a:gd name="connsiteX4" fmla="*/ 350378 w 542658"/>
              <a:gd name="connsiteY4" fmla="*/ 207631 h 254633"/>
              <a:gd name="connsiteX5" fmla="*/ 542658 w 542658"/>
              <a:gd name="connsiteY5" fmla="*/ 254633 h 25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2658" h="254633">
                <a:moveTo>
                  <a:pt x="0" y="220450"/>
                </a:moveTo>
                <a:cubicBezTo>
                  <a:pt x="12463" y="189471"/>
                  <a:pt x="24926" y="158493"/>
                  <a:pt x="34184" y="122173"/>
                </a:cubicBezTo>
                <a:cubicBezTo>
                  <a:pt x="43442" y="85853"/>
                  <a:pt x="39169" y="-17408"/>
                  <a:pt x="55548" y="2532"/>
                </a:cubicBezTo>
                <a:cubicBezTo>
                  <a:pt x="71927" y="22472"/>
                  <a:pt x="83322" y="207631"/>
                  <a:pt x="132460" y="241814"/>
                </a:cubicBezTo>
                <a:cubicBezTo>
                  <a:pt x="181598" y="275997"/>
                  <a:pt x="282012" y="205494"/>
                  <a:pt x="350378" y="207631"/>
                </a:cubicBezTo>
                <a:cubicBezTo>
                  <a:pt x="418744" y="209767"/>
                  <a:pt x="480701" y="232200"/>
                  <a:pt x="542658" y="2546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30B328E7-881D-444B-A927-1B65F4A34762}"/>
              </a:ext>
            </a:extLst>
          </p:cNvPr>
          <p:cNvSpPr txBox="1"/>
          <p:nvPr/>
        </p:nvSpPr>
        <p:spPr>
          <a:xfrm>
            <a:off x="8641442" y="1915398"/>
            <a:ext cx="722314" cy="400110"/>
          </a:xfrm>
          <a:prstGeom prst="rect">
            <a:avLst/>
          </a:prstGeom>
          <a:noFill/>
        </p:spPr>
        <p:txBody>
          <a:bodyPr wrap="none" rtlCol="0">
            <a:spAutoFit/>
          </a:bodyPr>
          <a:lstStyle/>
          <a:p>
            <a:r>
              <a:rPr lang="en-US" sz="2000" dirty="0"/>
              <a:t>STOP</a:t>
            </a:r>
            <a:endParaRPr lang="en-US" dirty="0"/>
          </a:p>
        </p:txBody>
      </p:sp>
      <p:sp>
        <p:nvSpPr>
          <p:cNvPr id="152" name="TextBox 151">
            <a:extLst>
              <a:ext uri="{FF2B5EF4-FFF2-40B4-BE49-F238E27FC236}">
                <a16:creationId xmlns:a16="http://schemas.microsoft.com/office/drawing/2014/main" id="{993DD976-552A-3B4E-86B7-257DC3C96B78}"/>
              </a:ext>
            </a:extLst>
          </p:cNvPr>
          <p:cNvSpPr txBox="1"/>
          <p:nvPr/>
        </p:nvSpPr>
        <p:spPr>
          <a:xfrm>
            <a:off x="9797005" y="1474381"/>
            <a:ext cx="1969819" cy="1200329"/>
          </a:xfrm>
          <a:prstGeom prst="rect">
            <a:avLst/>
          </a:prstGeom>
          <a:noFill/>
        </p:spPr>
        <p:txBody>
          <a:bodyPr wrap="square" rtlCol="0">
            <a:spAutoFit/>
          </a:bodyPr>
          <a:lstStyle/>
          <a:p>
            <a:r>
              <a:rPr lang="en-US" dirty="0"/>
              <a:t>Continue till you generate a stop token</a:t>
            </a:r>
          </a:p>
          <a:p>
            <a:endParaRPr lang="en-US" dirty="0"/>
          </a:p>
        </p:txBody>
      </p:sp>
    </p:spTree>
    <p:extLst>
      <p:ext uri="{BB962C8B-B14F-4D97-AF65-F5344CB8AC3E}">
        <p14:creationId xmlns:p14="http://schemas.microsoft.com/office/powerpoint/2010/main" val="188742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Let’s think about translation</a:t>
            </a:r>
          </a:p>
        </p:txBody>
      </p:sp>
    </p:spTree>
    <p:extLst>
      <p:ext uri="{BB962C8B-B14F-4D97-AF65-F5344CB8AC3E}">
        <p14:creationId xmlns:p14="http://schemas.microsoft.com/office/powerpoint/2010/main" val="98227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7437-02EE-D848-90F4-244A3B646003}"/>
              </a:ext>
            </a:extLst>
          </p:cNvPr>
          <p:cNvSpPr>
            <a:spLocks noGrp="1"/>
          </p:cNvSpPr>
          <p:nvPr>
            <p:ph type="title"/>
          </p:nvPr>
        </p:nvSpPr>
        <p:spPr/>
        <p:txBody>
          <a:bodyPr/>
          <a:lstStyle/>
          <a:p>
            <a:r>
              <a:rPr lang="en-US" dirty="0"/>
              <a:t>What’s an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6DF566-6AC5-8748-B9A1-7BC18F466B75}"/>
                  </a:ext>
                </a:extLst>
              </p:cNvPr>
              <p:cNvSpPr>
                <a:spLocks noGrp="1"/>
              </p:cNvSpPr>
              <p:nvPr>
                <p:ph idx="1"/>
              </p:nvPr>
            </p:nvSpPr>
            <p:spPr/>
            <p:txBody>
              <a:bodyPr>
                <a:normAutofit/>
              </a:bodyPr>
              <a:lstStyle/>
              <a:p>
                <a:r>
                  <a:rPr lang="en-US" dirty="0"/>
                  <a:t>This term is overloaded . We will use the definition of an embedding coming from metric spaces.</a:t>
                </a:r>
              </a:p>
              <a:p>
                <a:endParaRPr lang="en-US" dirty="0"/>
              </a:p>
              <a:p>
                <a:r>
                  <a:rPr lang="en-US" dirty="0"/>
                  <a:t>A metric space is a set of points </a:t>
                </a:r>
                <a14:m>
                  <m:oMath xmlns:m="http://schemas.openxmlformats.org/officeDocument/2006/math">
                    <m:r>
                      <a:rPr lang="en-US" b="0" i="1" smtClean="0">
                        <a:latin typeface="Cambria Math" panose="02040503050406030204" pitchFamily="18" charset="0"/>
                      </a:rPr>
                      <m:t>𝑋</m:t>
                    </m:r>
                  </m:oMath>
                </a14:m>
                <a:r>
                  <a:rPr lang="en-US" dirty="0"/>
                  <a:t> and a metric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endParaRPr lang="en-US" dirty="0"/>
              </a:p>
              <a:p>
                <a:endParaRPr lang="en-US" dirty="0"/>
              </a:p>
              <a:p>
                <a:r>
                  <a:rPr lang="en-US" dirty="0"/>
                  <a:t>Given metric spaces </a:t>
                </a:r>
                <a14:m>
                  <m:oMath xmlns:m="http://schemas.openxmlformats.org/officeDocument/2006/math">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𝑑</m:t>
                        </m:r>
                      </m:e>
                    </m:d>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𝑑</m:t>
                        </m:r>
                        <m:r>
                          <a:rPr lang="en-US" b="0" i="1" smtClean="0">
                            <a:latin typeface="Cambria Math" panose="02040503050406030204" pitchFamily="18" charset="0"/>
                          </a:rPr>
                          <m:t>′</m:t>
                        </m:r>
                      </m:e>
                    </m:d>
                  </m:oMath>
                </a14:m>
                <a:r>
                  <a:rPr lang="en-US" dirty="0"/>
                  <a:t>, an embedding is a one-to-one map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0B6DF566-6AC5-8748-B9A1-7BC18F466B75}"/>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66152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7437-02EE-D848-90F4-244A3B646003}"/>
              </a:ext>
            </a:extLst>
          </p:cNvPr>
          <p:cNvSpPr>
            <a:spLocks noGrp="1"/>
          </p:cNvSpPr>
          <p:nvPr>
            <p:ph type="title"/>
          </p:nvPr>
        </p:nvSpPr>
        <p:spPr/>
        <p:txBody>
          <a:bodyPr/>
          <a:lstStyle/>
          <a:p>
            <a:r>
              <a:rPr lang="en-US" dirty="0"/>
              <a:t>What’s an “embedding”?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6DF566-6AC5-8748-B9A1-7BC18F466B75}"/>
                  </a:ext>
                </a:extLst>
              </p:cNvPr>
              <p:cNvSpPr>
                <a:spLocks noGrp="1"/>
              </p:cNvSpPr>
              <p:nvPr>
                <p:ph idx="1"/>
              </p:nvPr>
            </p:nvSpPr>
            <p:spPr/>
            <p:txBody>
              <a:bodyPr>
                <a:normAutofit fontScale="92500" lnSpcReduction="20000"/>
              </a:bodyPr>
              <a:lstStyle/>
              <a:p>
                <a:r>
                  <a:rPr lang="en-US" dirty="0"/>
                  <a:t>A neural network embodies a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m:t>
                        </m:r>
                      </m:sup>
                    </m:sSup>
                  </m:oMath>
                </a14:m>
                <a:endParaRPr lang="en-US" dirty="0"/>
              </a:p>
              <a:p>
                <a:endParaRPr lang="en-US" dirty="0"/>
              </a:p>
              <a:p>
                <a:r>
                  <a:rPr lang="en-US" dirty="0"/>
                  <a:t> X is the input to the net and X’ is the set of activations of some layer of the net.</a:t>
                </a:r>
              </a:p>
              <a:p>
                <a:endParaRPr lang="en-US" dirty="0"/>
              </a:p>
              <a:p>
                <a:r>
                  <a:rPr lang="en-US" dirty="0"/>
                  <a:t>Colloquially, we refer to X’ as an “embedding” of the input to the net.</a:t>
                </a:r>
              </a:p>
              <a:p>
                <a:endParaRPr lang="en-US" dirty="0"/>
              </a:p>
              <a:p>
                <a:r>
                  <a:rPr lang="en-US" dirty="0"/>
                  <a:t>Some even call any vector of real numbers an “embedding” (e.g. calling a hand-made one-hot vector an “embedding”) </a:t>
                </a:r>
              </a:p>
              <a:p>
                <a:endParaRPr lang="en-US" dirty="0"/>
              </a:p>
              <a:p>
                <a:r>
                  <a:rPr lang="en-US" dirty="0"/>
                  <a:t>Ideally,  want an embeddings to have meaningful “groupings”</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0B6DF566-6AC5-8748-B9A1-7BC18F466B75}"/>
                  </a:ext>
                </a:extLst>
              </p:cNvPr>
              <p:cNvSpPr>
                <a:spLocks noGrp="1" noRot="1" noChangeAspect="1" noMove="1" noResize="1" noEditPoints="1" noAdjustHandles="1" noChangeArrowheads="1" noChangeShapeType="1" noTextEdit="1"/>
              </p:cNvSpPr>
              <p:nvPr>
                <p:ph idx="1"/>
              </p:nvPr>
            </p:nvSpPr>
            <p:spPr>
              <a:blipFill>
                <a:blip r:embed="rId2"/>
                <a:stretch>
                  <a:fillRect l="-965" t="-3488" r="-1086"/>
                </a:stretch>
              </a:blipFill>
            </p:spPr>
            <p:txBody>
              <a:bodyPr/>
              <a:lstStyle/>
              <a:p>
                <a:r>
                  <a:rPr lang="en-US">
                    <a:noFill/>
                  </a:rPr>
                  <a:t> </a:t>
                </a:r>
              </a:p>
            </p:txBody>
          </p:sp>
        </mc:Fallback>
      </mc:AlternateContent>
    </p:spTree>
    <p:extLst>
      <p:ext uri="{BB962C8B-B14F-4D97-AF65-F5344CB8AC3E}">
        <p14:creationId xmlns:p14="http://schemas.microsoft.com/office/powerpoint/2010/main" val="60172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C4E6-9417-DF4A-BC83-7739A31E75A1}"/>
              </a:ext>
            </a:extLst>
          </p:cNvPr>
          <p:cNvSpPr>
            <a:spLocks noGrp="1"/>
          </p:cNvSpPr>
          <p:nvPr>
            <p:ph type="title"/>
          </p:nvPr>
        </p:nvSpPr>
        <p:spPr/>
        <p:txBody>
          <a:bodyPr/>
          <a:lstStyle/>
          <a:p>
            <a:r>
              <a:rPr lang="en-US" dirty="0"/>
              <a:t>What is “conditioning”?</a:t>
            </a:r>
          </a:p>
        </p:txBody>
      </p:sp>
      <p:sp>
        <p:nvSpPr>
          <p:cNvPr id="3" name="Content Placeholder 2">
            <a:extLst>
              <a:ext uri="{FF2B5EF4-FFF2-40B4-BE49-F238E27FC236}">
                <a16:creationId xmlns:a16="http://schemas.microsoft.com/office/drawing/2014/main" id="{8D00A9A5-41FE-6D4C-A6E4-C389731FD8D2}"/>
              </a:ext>
            </a:extLst>
          </p:cNvPr>
          <p:cNvSpPr>
            <a:spLocks noGrp="1"/>
          </p:cNvSpPr>
          <p:nvPr>
            <p:ph idx="1"/>
          </p:nvPr>
        </p:nvSpPr>
        <p:spPr>
          <a:xfrm>
            <a:off x="625258" y="1690688"/>
            <a:ext cx="11374484" cy="4351338"/>
          </a:xfrm>
        </p:spPr>
        <p:txBody>
          <a:bodyPr>
            <a:normAutofit/>
          </a:bodyPr>
          <a:lstStyle/>
          <a:p>
            <a:r>
              <a:rPr lang="en-US" dirty="0"/>
              <a:t>Term borrowed from statistics &amp; probability ( a conditional distribution)</a:t>
            </a:r>
          </a:p>
          <a:p>
            <a:r>
              <a:rPr lang="en-US" dirty="0"/>
              <a:t>Our language model (or seq2seq model) outputs a probability distribution over the set of words, we want to modify our probability estimates about the next word based on what we know about the prior sequence. This modification is called “conditioning”</a:t>
            </a:r>
          </a:p>
          <a:p>
            <a:pPr marL="0" indent="0">
              <a:buNone/>
            </a:pPr>
            <a:endParaRPr lang="en-US" dirty="0"/>
          </a:p>
          <a:p>
            <a:pPr marL="0" indent="0">
              <a:buNone/>
            </a:pPr>
            <a:r>
              <a:rPr lang="en-US" dirty="0"/>
              <a:t>UNCONDITIONED:   </a:t>
            </a:r>
            <a:r>
              <a:rPr lang="en-US" sz="2000" dirty="0"/>
              <a:t>P(</a:t>
            </a:r>
            <a:r>
              <a:rPr lang="en-US" sz="2000" dirty="0" err="1"/>
              <a:t>next_word</a:t>
            </a:r>
            <a:r>
              <a:rPr lang="en-US" sz="2000" dirty="0"/>
              <a:t>) : just about any word is likely</a:t>
            </a:r>
            <a:endParaRPr lang="en-US" dirty="0"/>
          </a:p>
          <a:p>
            <a:pPr marL="0" indent="0">
              <a:buNone/>
            </a:pPr>
            <a:r>
              <a:rPr lang="en-US" dirty="0"/>
              <a:t>CONDITIONED:         </a:t>
            </a:r>
            <a:r>
              <a:rPr lang="en-US" sz="2000" dirty="0"/>
              <a:t>P(</a:t>
            </a:r>
            <a:r>
              <a:rPr lang="en-US" sz="2000" dirty="0" err="1"/>
              <a:t>next_word</a:t>
            </a:r>
            <a:r>
              <a:rPr lang="en-US" sz="2000" dirty="0"/>
              <a:t> | “Two plus two equals”) :   “four” is most likely</a:t>
            </a:r>
            <a:endParaRPr lang="en-US" dirty="0"/>
          </a:p>
        </p:txBody>
      </p:sp>
    </p:spTree>
    <p:extLst>
      <p:ext uri="{BB962C8B-B14F-4D97-AF65-F5344CB8AC3E}">
        <p14:creationId xmlns:p14="http://schemas.microsoft.com/office/powerpoint/2010/main" val="220826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0F1A-BC06-3E4A-818E-1A7722A218D1}"/>
              </a:ext>
            </a:extLst>
          </p:cNvPr>
          <p:cNvSpPr>
            <a:spLocks noGrp="1"/>
          </p:cNvSpPr>
          <p:nvPr>
            <p:ph type="title"/>
          </p:nvPr>
        </p:nvSpPr>
        <p:spPr/>
        <p:txBody>
          <a:bodyPr/>
          <a:lstStyle/>
          <a:p>
            <a:r>
              <a:rPr lang="en-US" dirty="0"/>
              <a:t>Going from English to Spanish</a:t>
            </a:r>
          </a:p>
        </p:txBody>
      </p:sp>
      <p:sp>
        <p:nvSpPr>
          <p:cNvPr id="3" name="Content Placeholder 2">
            <a:extLst>
              <a:ext uri="{FF2B5EF4-FFF2-40B4-BE49-F238E27FC236}">
                <a16:creationId xmlns:a16="http://schemas.microsoft.com/office/drawing/2014/main" id="{E05314CB-E3E0-3E40-B570-D0B8B238E62B}"/>
              </a:ext>
            </a:extLst>
          </p:cNvPr>
          <p:cNvSpPr>
            <a:spLocks noGrp="1"/>
          </p:cNvSpPr>
          <p:nvPr>
            <p:ph idx="1"/>
          </p:nvPr>
        </p:nvSpPr>
        <p:spPr/>
        <p:txBody>
          <a:bodyPr>
            <a:normAutofit/>
          </a:bodyPr>
          <a:lstStyle/>
          <a:p>
            <a:r>
              <a:rPr lang="en-US" dirty="0"/>
              <a:t>English: She likes cheese.                </a:t>
            </a:r>
          </a:p>
          <a:p>
            <a:endParaRPr lang="en-US" dirty="0"/>
          </a:p>
          <a:p>
            <a:r>
              <a:rPr lang="en-US" dirty="0"/>
              <a:t>Spanish: A </a:t>
            </a:r>
            <a:r>
              <a:rPr lang="en-US" dirty="0" err="1"/>
              <a:t>ella</a:t>
            </a:r>
            <a:r>
              <a:rPr lang="en-US" dirty="0"/>
              <a:t> le </a:t>
            </a:r>
            <a:r>
              <a:rPr lang="en-US" dirty="0" err="1"/>
              <a:t>gusta</a:t>
            </a:r>
            <a:r>
              <a:rPr lang="en-US" dirty="0"/>
              <a:t> el queso.    </a:t>
            </a:r>
          </a:p>
          <a:p>
            <a:endParaRPr lang="en-US" dirty="0"/>
          </a:p>
          <a:p>
            <a:r>
              <a:rPr lang="en-US" dirty="0"/>
              <a:t>What’s different about these two sentences? </a:t>
            </a:r>
          </a:p>
          <a:p>
            <a:pPr lvl="1"/>
            <a:r>
              <a:rPr lang="en-US" dirty="0"/>
              <a:t>Number of words.</a:t>
            </a:r>
          </a:p>
          <a:p>
            <a:pPr lvl="1"/>
            <a:r>
              <a:rPr lang="en-US" dirty="0"/>
              <a:t>Ordering of words.</a:t>
            </a:r>
          </a:p>
          <a:p>
            <a:pPr lvl="1"/>
            <a:r>
              <a:rPr lang="en-US" dirty="0"/>
              <a:t>Which noun is doing the acting.</a:t>
            </a:r>
          </a:p>
        </p:txBody>
      </p:sp>
    </p:spTree>
    <p:extLst>
      <p:ext uri="{BB962C8B-B14F-4D97-AF65-F5344CB8AC3E}">
        <p14:creationId xmlns:p14="http://schemas.microsoft.com/office/powerpoint/2010/main" val="3999984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24185</TotalTime>
  <Words>1521</Words>
  <Application>Microsoft Macintosh PowerPoint</Application>
  <PresentationFormat>Widescreen</PresentationFormat>
  <Paragraphs>139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Attention Networks</vt:lpstr>
      <vt:lpstr>Language model recap</vt:lpstr>
      <vt:lpstr>The goal: predict the next token</vt:lpstr>
      <vt:lpstr>Generating a new sentence with the model</vt:lpstr>
      <vt:lpstr>Let’s think about translation</vt:lpstr>
      <vt:lpstr>What’s an “embedding”?</vt:lpstr>
      <vt:lpstr>What’s an “embedding”?</vt:lpstr>
      <vt:lpstr>What is “conditioning”?</vt:lpstr>
      <vt:lpstr>Going from English to Spanish</vt:lpstr>
      <vt:lpstr>A two-part network</vt:lpstr>
      <vt:lpstr>A general framework for seq2seq (with attention)  </vt:lpstr>
      <vt:lpstr>The encoder</vt:lpstr>
      <vt:lpstr>Making a fixed-length context vector</vt:lpstr>
      <vt:lpstr>Using context in generation</vt:lpstr>
      <vt:lpstr>Using decoder state to guide “attention” </vt:lpstr>
      <vt:lpstr>Questions about our network</vt:lpstr>
      <vt:lpstr>Multiplicative attention</vt:lpstr>
      <vt:lpstr>How much does attention help?</vt:lpstr>
      <vt:lpstr>Have I mentioned residual connections?</vt:lpstr>
      <vt:lpstr>ResNets</vt:lpstr>
      <vt:lpstr>A 34 layer ResNet</vt:lpstr>
      <vt:lpstr>Residual connections in Seq2Seq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AND AUDIO SOURCE SEPARATION</dc:title>
  <dc:creator>Microsoft Office User</dc:creator>
  <cp:lastModifiedBy>Bryan A Pardo</cp:lastModifiedBy>
  <cp:revision>488</cp:revision>
  <cp:lastPrinted>2017-11-22T10:46:27Z</cp:lastPrinted>
  <dcterms:created xsi:type="dcterms:W3CDTF">2017-08-21T15:49:24Z</dcterms:created>
  <dcterms:modified xsi:type="dcterms:W3CDTF">2021-04-07T23:03:33Z</dcterms:modified>
</cp:coreProperties>
</file>