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520" r:id="rId3"/>
    <p:sldId id="521" r:id="rId4"/>
    <p:sldId id="473" r:id="rId5"/>
    <p:sldId id="474" r:id="rId6"/>
    <p:sldId id="475" r:id="rId7"/>
    <p:sldId id="476" r:id="rId8"/>
    <p:sldId id="556" r:id="rId9"/>
    <p:sldId id="477" r:id="rId10"/>
    <p:sldId id="601" r:id="rId11"/>
    <p:sldId id="604" r:id="rId12"/>
    <p:sldId id="603" r:id="rId13"/>
    <p:sldId id="602" r:id="rId14"/>
    <p:sldId id="568" r:id="rId15"/>
    <p:sldId id="569" r:id="rId16"/>
    <p:sldId id="596" r:id="rId17"/>
    <p:sldId id="570" r:id="rId18"/>
    <p:sldId id="597" r:id="rId19"/>
    <p:sldId id="578" r:id="rId20"/>
    <p:sldId id="595" r:id="rId21"/>
    <p:sldId id="478" r:id="rId22"/>
    <p:sldId id="600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4" r:id="rId32"/>
    <p:sldId id="6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/>
    <p:restoredTop sz="89214"/>
  </p:normalViewPr>
  <p:slideViewPr>
    <p:cSldViewPr snapToGrid="0" snapToObjects="1">
      <p:cViewPr varScale="1">
        <p:scale>
          <a:sx n="99" d="100"/>
          <a:sy n="99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-108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1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4418 24575,'58'0'0,"12"0"0,2 1 0,4-2 0,-14-7 0,3 0-720,30 7 0,8-2 720,-23-9 0,2-5 0,-1 2-830,-12 6 1,-2 2-1,3-3 830,16-5 0,4-2 0,-3 0 0,-16 4 0,-2 0 0,-2 0 0,20-7 0,-1 2 0,-3 4 0,0 0 364,4-7 1,-2 0-365,-16 3 0,-1 1 0,10-3 0,-3-1 0,-18 0 0,-5 1 642,14-7-642,-17-3 2351,-19 7-2351,3-1 207,3-5-207,-4 4 0,3-6 0,-10 7 0,6-2 0,6-4 0,-3 3 0,7-8 0,-16 15 0,-1-9 0,6 9 0,-9-5 0,11-7 0,1-3 0,-5 1 0,13-7 0,-1-11 0,2-5 0,-2-4 0,-14 17 0,-2 1 0,-5 16 0,0-9 0,3 7 0,4-15 0,6-8 0,7-20 0,-11 16 0,4-10 0,-17 24 0,12-7 0,-12 1 0,11 5 0,-11-6 0,11 1 0,-5 6 0,13-24 0,-6 21 0,-1-7 0,-8 14 0,-6 5 0,0-8 0,0 8 0,6-17 0,-5 14 0,4-8 0,7-6 0,1 10 0,18-23 0,-16 16 0,8 2 0,-10-11 0,6 7 0,8-30 0,-1 13 0,-6 1 0,-8 13 0,-1 14 0,-10 0 0,4 11 0,2-12 0,-1 13 0,1-13 0,10 12 0,-7-12 0,9 12 0,0-6 0,21-13 0,0 14 0,10-23 0,5 6 0,-27 3 0,18-9 0,-17-12 0,-11 26 0,7-23 0,-14 26 0,-3 10 0,8-6 0,-6 15 0,20-11 0,9-1 0,20-15 0,9-2 0,-28 29 0,2 2 0,30-10 0,8 21 0,-56 6 0,35 0 0,-6 0 0,-13-3 0,4-1 0,1 1 0,0-2 0,-6-5 0,-3-1 0,41-4 0,-3-11 0,-3 4 0,-11 0 0,1 1 0,-32 14 0,15-6 0,-15 5 0,7-6 0,-9 0 0,1 1 0,-8 0 0,5-1 0,-5 1 0,1 6 0,4-5 0,-11 10 0,4-10 0,1 11 0,-6-5 0,12 6 0,-11 0 0,11 0 0,-12 0 0,6 0 0,-8 0 0,1 0 0,-1 0 0,1 0 0,-1 0 0,8 0 0,9 0 0,1 0 0,14 0 0,-6 0 0,9 0 0,-1 0 0,10 0 0,-7 0 0,16 0 0,-9 0 0,1 0 0,6 0 0,-14 0 0,16 0 0,-7-7 0,-9 6 0,5-6 0,-28 7 0,9 0 0,-3 0 0,15 6 0,11 3 0,-1 6 0,8 1 0,-7-1 0,0 0 0,-2-6 0,-10 4 0,-7-11 0,5 10 0,-14-10 0,7 5 0,-10-1 0,-5-5 0,4 5 0,-4-6 0,14 0 0,-5 0 0,13 0 0,-6 0 0,8 0 0,0 0 0,1 0 0,-1 0 0,10 0 0,-7 0 0,7 0 0,-10 0 0,0 0 0,1 0 0,-9 0 0,-2 0 0,-20 0 0,0 0 0,5 0 0,8 0 0,9 0 0,6 0 0,-14 0 0,7 0 0,-1 0 0,-5 0 0,5 0 0,-8 0 0,-6 0 0,-3 0 0,-6 0 0,-1 0 0,-5 0 0,3 0 0,-3 0 0,6 0 0,-1 0 0,8 0 0,-6 0 0,13 0 0,-13 0 0,12-6 0,-12 4 0,0-4 0,-9 6 0,-6-5 0,6 4 0,-4-4 0,10 5 0,-5 0 0,7 0 0,-1 0 0,1 0 0,-1 0 0,1 0 0,-7 0 0,-1 0 0,-6 0 0,0 0 0,0 0 0,-4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3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24575,'80'0'0,"0"0"0,0 0 0,1 0 0,-8 0 0,1 0 0,1 0 0,13 0 0,-3 0 0,-18 0 0,10 0 0,2 0 0,-37 0 0,-36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3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 1 24575,'-72'23'0,"12"8"0,-6 10 0,8 1 0,-3 6 0,4-3 0,-9 2 0,4 1 0,-2 13 0,14-11 0,31-36 0,-4 3 0,8-8 0,-1 2 0,5-5 0,0 9 0,1-14 0,9 4 0,-4-5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4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24575,'18'24'0,"0"-5"0,25 41 0,-14-28 0,19 22 0,9 1 0,-19-22 0,22 27 0,-35-36 0,3 5 0,-11-12 0,-1-1 0,10 9 0,-11-4 0,17 12 0,23 22 0,-33-29 0,29 16 0,-50-37 0,4-5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8:54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24575,'0'96'0,"2"-25"0,1 11 0,0-6 0,1-4 0,2 4-2458,2 12 0,2 15 1,1 2-1,-1-13 2183,3 4 0,-1-2 275,-4-18 0,0 5 0,0 5 0,-1 1-353,1 10 0,0 5 1,-2-1-1,-1-8 353,-3-4 0,-1-6 0,0 8 0,2-6 0,1 10 0,1 3 0,-2-6 0,0-12 0,-2 17 0,-2-2 0,-4-22 0,-2 10 0,-1 3 0,-1-2 0,2-10 685,1-3 0,1-8 0,-2 9-685,-3 14 0,-3 13 0,-1 5 0,1-6 0,2-15 0,-1 12 0,1-5-281,2-14 1,0 9-1,1-3 1,1-15 280,-3 32 1807,3-27 0,1-3-1807,-2 0 4445,0 14-4445,-14-15 0,-8 9 0,7-12 6,5 4 0,-6-2 1,-5 9-1,13-30 0,16-41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8:5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0 24575,'-28'0'0,"6"0"0,-6 0 0,8 0 0,-9 0 0,-7 0 0,9 6 0,-9 1 0,18-1 0,-20 10 0,26-9 0,-14 0 0,26-8 0,0-9 0,0 4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8:5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2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24575,'0'40'0,"0"28"0,7-4 0,1 26 0,16-2-677,-16-37 0,3 1 677,7-5 0,1-1 0,-5 5 0,0-1 0,25 39 0,-14-7 0,13 8 0,-19-12 0,18 1 0,-14-19 441,0 6-441,-4-30 224,-5 10-224,-2-25 0,0 9 0,0-18 689,-1 5-689,1 0 0,-1 1 0,7 7 0,-4-1 0,3-5 0,0 4 0,-4-11 0,4 5 0,-11-6 0,4 0 0,-9-14 0,4 5 0,-5-11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2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1364 0 24575,'0'6'0,"-8"49"0,-10-3 0,-4 6 0,3 3 0,-1 0-680,-8 1 0,-1-2 680,5-12 0,1-1 0,2-1 0,-2 3 0,-18 26 0,-2 3 0,13-15 0,-1 0 0,-9 12 0,-3-1 0,3-8 0,1-3 0,1 0 0,0-2 0,-4-1 0,0-3 0,9-12 0,0-2 221,0-2 1,0-1-222,-30 37 112,27-30 1,-1 1-113,5-5 0,2-3 0,-10 14 0,8-11 0,8-12 692,5-5-692,-1 5 0,-3-7 0,3 1 0,1-1 0,1 8 0,0-11 0,4 9 0,-8-12 0,9 0 0,2-2 0,1-5 0,8 0 0,-8 0 0,9 0 0,-9-5 0,9-2 0,-4-4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4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3083 1 24575,'-86'0'0,"7"0"0,16 0 0,-10 0 0,6 0 0,5 0 0,2 0 0,-32-1 0,-1 2 0,22 6 0,4 1 0,17-3 0,0 0 0,-8 6 0,1 1 0,-36 10 0,2-6 0,34-6 0,-3 1 0,-3-3 0,0-1 0,-1-2 0,0-2 0,3 1 0,1-1 0,0-2 0,4-2 0,-21 1 0,7 0 0,21 0 0,11 0 0,-25 11 0,20-8 0,-31 9 0,29-7 0,-4-4 0,24 4 0,-2-5 0,10 5 0,0-4 0,-47 4 0,34-5 0,-52 0 0,53 0 0,-5 0 0,17 0 0,6 0 0,0 0 0,-71-24 0,15 7 0,-24-14 0,37 19 0,16-3 0,16 13 0,-10-8 0,27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7:1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 24575,'-10'10'0,"0"-5"0,-1 4 0,1 2 0,-2 14 0,0 0 0,-8 32 0,6-27 0,-4 14 0,6-16 0,0-14 0,1 3 0,5-56 0,18-29 0,-2-1 0,24-7 0,-30 62 0,10 3 0,-34 32 0,17-6 0,-17 6 0,23-16 0,61-5 0,-38 0 0,49 0 0,-65 0 0,-3 5 0,-3 0 0,-8 1 0,-2-2 0,0-4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7:1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24575,'60'0'0,"8"0"0,-11 0 0,2 0 0,-9 0 0,1 0 0,12 0 0,12 0 0,12 0 0,18 0 0,1 0 0,-15 0 0,-11 0 0,3 0 0,-8 0 0,17 0 0,8 0 0,-2 0 0,-10 0 0,-21 0 0,-12 0 0,-4 0-228,32 0 0,13 0 0,-7 0 228,0 0 0,-5 0-768,1 0 1,1 0 767,3 0 0,-3 0 0,-25 0 0,-1 0-139,20 0 1,3 0 138,8 0 0,5 0 0,-20 0 0,3 0 0,0 0 0,-2-1 0,-1 1 0,0 1 0,-5 1 0,-1 0 0,1 1 0,1 0 0,0-1 0,-1 3 0,27 7 0,-1 0 0,0-7 0,-2 1 0,-9 5 0,-1-1 0,-1-8 0,1-2 0,9 3 0,-4 1 0,-30-1 0,1 1 0,32-1 0,-5 2 0,-17 9 0,-2-4 0,1 0 0,16 11 0,-3-6 464,-13 2-464,-12-15 1721,-5 4-1721,15-6 311,-18 0-311,42 0 0,-33 0 0,12 0 0,3 0 0,24 0 0,-35 0 0,0 0 0,27 0 0,-38 0 0,1 0 0,-27 0 0,9 0 0,-6 0 0,-3 0 0,4 0 0,-7 0 0,-4 0 0,2-5 0,-4-1 0,0-5 0,18-20 0,-19 20 0,24-24 0,-26 33 0,6-8 0,-4 5 0,-8 3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8:0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1 24575,'0'16'0,"0"29"0,0 14 0,0 26 0,-7-18 0,-3 23 0,-3 12 0,-1 4 0,1-8 0,2-17 0,3-9 0,1-11 0,-2 14-907,-1-3 0,-2 15 0,-2 10 1,-1 5-1,0-1 0,1-6 0,1-12 1,3-17 906,-2 11 0,0-6-102,0 5 1,-2 11 0,1 0 0,2-14 101,5-10 0,0-2 0,-2 22 0,0 10 0,1-8 0,6-10 0,1 0 0,-5 13 0,-1 9 0,2-9 0,3-11 0,0-4 0,-6 15 0,0-6 0,5 6 0,-11-24 0,11-11 0,-4-2 4976,0-20-4976,5 40 0,-5 28 0,-1-11 1341,6-30 1,0 0-1342,-12 41 0,12-40 0,-5 20 0,2-63 0,3 9 0,-4-19 0,0 0 0,4 29 0,-4-1 0,-1 29 0,-3 23 0,-6-21 0,6 13 0,-3-26 0,11-23 0,-5-1 0,6-17 0,-4 0 0,2-10 0,-2-2 0,4-5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35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1 311 24575,'12'50'0,"9"36"0,8-28 0,-8 10 0,-1 3 0,4 0 0,-7-7 0,-2-4 0,0-13 0,-2 5 0,-3-38 0,-5-4 0,6-10 0,11-34 0,-2 7 0,5-17 0,-1-4 0,2-1 0,-1-28 0,8-21 0,7 29 0,50 46 0,-43-66 0,-4 20 0,1 107 0,-7 24 0,-23-13 0,5 37 0,-12-56 0,-2 2 0,0-21 0,-4 5 0,8-9 0,12 48 0,-6-38 0,11 45 0,-16-54 0,11-14 0,-7-10 0,2-18 0,0-2 0,-7 2 0,3-3 0,0-31 0,-11 28 0,5-47 0,-6 32 0,6-10 0,-5 14 0,9 16 0,-4 6 0,0 6 0,4 1 0,-4-13 0,0 10 0,-1-3 0,-1 16 0,-2 3 0,2 3 0,1-4 0,7 4 0,1-4 0,28-1 0,-24 3 0,14-2 0,-27 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22:36:36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24575,'0'18'0,"0"6"0,0 22 0,7 16 0,4 1 0,5-10 0,-3 5 0,1-5 0,9-22 0,-10-13 0,-2-2 0,-1 0 0,-9-4 0,4 4 0,0 5 0,2-7 0,-1 14 0,14 4 0,-16-15 0,10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8AD6-9F1F-C64A-8412-A3F16145E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C1C60-F9DA-AF46-B22C-674B9035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5999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8257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9835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Max: Should he add something that leads to the 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185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Max: Should he add something that leads to the 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336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Max: Should he add something that leads to the 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652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 horizontal line at any offset is just as simple of a model. Unless we have a strong prior, we don’t want to preferentially select models with a small offset.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This might need a TOUCH more explanation. Explicitly saying “if we force the bias to be smaller than the needed offset for a horizontal line, it can’t learn a horizontal line.”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576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 horizontal line at any offset is just as simple of a model. Unless we have a strong prior, we don’t want to preferentially select models with a small offset.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This might need a TOUCH more explanation. Explicitly saying “if we force the bias to be smaller than the needed offset for a horizontal line, it can’t learn a horizontal line.”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9D340F-DD21-1D46-B76A-920FCFEC4CC5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409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hitening_transformation#cite_note-1" TargetMode="External"/><Relationship Id="rId3" Type="http://schemas.openxmlformats.org/officeDocument/2006/relationships/hyperlink" Target="https://en.wikipedia.org/wiki/Random_variables" TargetMode="External"/><Relationship Id="rId7" Type="http://schemas.openxmlformats.org/officeDocument/2006/relationships/hyperlink" Target="https://en.wikipedia.org/wiki/Variance" TargetMode="External"/><Relationship Id="rId2" Type="http://schemas.openxmlformats.org/officeDocument/2006/relationships/hyperlink" Target="https://en.wikipedia.org/wiki/Linear_trans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correlated" TargetMode="External"/><Relationship Id="rId5" Type="http://schemas.openxmlformats.org/officeDocument/2006/relationships/hyperlink" Target="https://en.wikipedia.org/wiki/Identity_matrix" TargetMode="External"/><Relationship Id="rId4" Type="http://schemas.openxmlformats.org/officeDocument/2006/relationships/hyperlink" Target="https://en.wikipedia.org/wiki/Covariance_matrix" TargetMode="External"/><Relationship Id="rId9" Type="http://schemas.openxmlformats.org/officeDocument/2006/relationships/hyperlink" Target="https://en.wikipedia.org/wiki/White_nois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7.png"/><Relationship Id="rId21" Type="http://schemas.openxmlformats.org/officeDocument/2006/relationships/image" Target="../media/image38.png"/><Relationship Id="rId7" Type="http://schemas.openxmlformats.org/officeDocument/2006/relationships/image" Target="../media/image29.png"/><Relationship Id="rId12" Type="http://schemas.openxmlformats.org/officeDocument/2006/relationships/customXml" Target="../ink/ink6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1.png"/><Relationship Id="rId30" Type="http://schemas.openxmlformats.org/officeDocument/2006/relationships/customXml" Target="../ink/ink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0C436DC-5ADD-A94B-A221-210DB1C01604}"/>
              </a:ext>
            </a:extLst>
          </p:cNvPr>
          <p:cNvSpPr txBox="1"/>
          <p:nvPr/>
        </p:nvSpPr>
        <p:spPr>
          <a:xfrm>
            <a:off x="3146455" y="6283748"/>
            <a:ext cx="61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Learning: Bryan Pardo, Northwestern University, Fall 2020</a:t>
            </a:r>
          </a:p>
        </p:txBody>
      </p:sp>
    </p:spTree>
    <p:extLst>
      <p:ext uri="{BB962C8B-B14F-4D97-AF65-F5344CB8AC3E}">
        <p14:creationId xmlns:p14="http://schemas.microsoft.com/office/powerpoint/2010/main" val="62835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E347-E6D7-114F-8DE6-740FD4DA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A433-120C-3D40-881D-4F0B0822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noise to the training process</a:t>
            </a:r>
          </a:p>
          <a:p>
            <a:endParaRPr lang="en-US" dirty="0"/>
          </a:p>
          <a:p>
            <a:r>
              <a:rPr lang="en-US" dirty="0"/>
              <a:t>Stop before you start overfitting (Early stopping)</a:t>
            </a:r>
          </a:p>
          <a:p>
            <a:endParaRPr lang="en-US" dirty="0"/>
          </a:p>
          <a:p>
            <a:r>
              <a:rPr lang="en-US" dirty="0"/>
              <a:t>Make the model smaller, somehow (regularization)</a:t>
            </a:r>
          </a:p>
          <a:p>
            <a:endParaRPr lang="en-US" dirty="0"/>
          </a:p>
          <a:p>
            <a:r>
              <a:rPr lang="en-US" dirty="0"/>
              <a:t>Make the dataset bigger, somehow (augmentation)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0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A024-A945-E74F-A66E-3E14544B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5131-8CC1-6A44-83E6-E8C19FF8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 adds noise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or randomizing step sizes add noise</a:t>
            </a:r>
          </a:p>
          <a:p>
            <a:endParaRPr lang="en-US" dirty="0"/>
          </a:p>
          <a:p>
            <a:r>
              <a:rPr lang="en-US" dirty="0"/>
              <a:t>Explicitly adding noise to the </a:t>
            </a:r>
          </a:p>
          <a:p>
            <a:pPr lvl="1"/>
            <a:r>
              <a:rPr lang="en-US" dirty="0"/>
              <a:t>input data</a:t>
            </a:r>
          </a:p>
          <a:p>
            <a:pPr lvl="1"/>
            <a:r>
              <a:rPr lang="en-US" dirty="0"/>
              <a:t>target labels</a:t>
            </a:r>
          </a:p>
          <a:p>
            <a:pPr lvl="1"/>
            <a:r>
              <a:rPr lang="en-US" dirty="0"/>
              <a:t>weights (e.g.  Dropout)</a:t>
            </a:r>
          </a:p>
        </p:txBody>
      </p:sp>
    </p:spTree>
    <p:extLst>
      <p:ext uri="{BB962C8B-B14F-4D97-AF65-F5344CB8AC3E}">
        <p14:creationId xmlns:p14="http://schemas.microsoft.com/office/powerpoint/2010/main" val="246422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680-1BBD-5246-9EF2-D3221AE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via noise: Dropout</a:t>
            </a:r>
          </a:p>
        </p:txBody>
      </p:sp>
      <p:pic>
        <p:nvPicPr>
          <p:cNvPr id="2050" name="Picture 2" descr="Dropout Neural Network Layer In Keras Explained | by Cory Maklin | Towards  Data Science">
            <a:extLst>
              <a:ext uri="{FF2B5EF4-FFF2-40B4-BE49-F238E27FC236}">
                <a16:creationId xmlns:a16="http://schemas.microsoft.com/office/drawing/2014/main" id="{A7A70519-99DA-CB4D-8392-65D95A49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57" y="1690688"/>
            <a:ext cx="8498285" cy="42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3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712-E266-544E-B3A6-7D03D56E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19B-A5BA-3241-8520-5BD1B392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data into 3 sets: train, validate, test</a:t>
            </a:r>
          </a:p>
          <a:p>
            <a:r>
              <a:rPr lang="en-US" dirty="0"/>
              <a:t>Train on the training data</a:t>
            </a:r>
          </a:p>
          <a:p>
            <a:r>
              <a:rPr lang="en-US" dirty="0"/>
              <a:t>Every so often, evaluate on the validation set (which you don’t train on)</a:t>
            </a:r>
          </a:p>
          <a:p>
            <a:r>
              <a:rPr lang="en-US" dirty="0"/>
              <a:t>If the loss stops getting better on validation data, stop training</a:t>
            </a:r>
          </a:p>
          <a:p>
            <a:r>
              <a:rPr lang="en-US" dirty="0"/>
              <a:t>Only then, when you’re done, do you evaluate on the testing data</a:t>
            </a:r>
          </a:p>
        </p:txBody>
      </p:sp>
    </p:spTree>
    <p:extLst>
      <p:ext uri="{BB962C8B-B14F-4D97-AF65-F5344CB8AC3E}">
        <p14:creationId xmlns:p14="http://schemas.microsoft.com/office/powerpoint/2010/main" val="266750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“traditional”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F39-D89D-406F-99E9-C61B5E90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2"/>
            <a:ext cx="10515600" cy="5060597"/>
          </a:xfrm>
        </p:spPr>
        <p:txBody>
          <a:bodyPr>
            <a:normAutofit/>
          </a:bodyPr>
          <a:lstStyle/>
          <a:p>
            <a:r>
              <a:rPr lang="en-US" sz="3200" dirty="0"/>
              <a:t>Big idea (</a:t>
            </a:r>
            <a:r>
              <a:rPr lang="en-US" sz="3200" b="1" dirty="0"/>
              <a:t>Occam’s Razor</a:t>
            </a:r>
            <a:r>
              <a:rPr lang="en-US" sz="3200" dirty="0"/>
              <a:t>) – Given two models with equal performance, prefer the </a:t>
            </a:r>
            <a:r>
              <a:rPr lang="en-US" sz="3200" i="1" dirty="0"/>
              <a:t>simpler </a:t>
            </a:r>
            <a:r>
              <a:rPr lang="en-US" sz="3200" dirty="0"/>
              <a:t>model.</a:t>
            </a:r>
          </a:p>
          <a:p>
            <a:pPr lvl="1"/>
            <a:r>
              <a:rPr lang="en-US" sz="2800" dirty="0"/>
              <a:t>E.g., models with fewer parameters or smaller coefficients</a:t>
            </a:r>
          </a:p>
          <a:p>
            <a:pPr lvl="1"/>
            <a:endParaRPr lang="en-US" sz="2800" dirty="0"/>
          </a:p>
          <a:p>
            <a:r>
              <a:rPr lang="en-US" sz="3200" dirty="0"/>
              <a:t>Regularization can be applied to any</a:t>
            </a:r>
            <a:r>
              <a:rPr lang="en-US" sz="3200" i="1" dirty="0"/>
              <a:t> </a:t>
            </a:r>
            <a:r>
              <a:rPr lang="en-US" sz="3200" dirty="0"/>
              <a:t>loss function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amount of regularization is controlled by the hyperparameter </a:t>
            </a:r>
          </a:p>
        </p:txBody>
      </p:sp>
      <p:pic>
        <p:nvPicPr>
          <p:cNvPr id="4" name="Picture 3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F2299DE3-EFA3-419B-8D91-171875A2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78" y="4225132"/>
            <a:ext cx="6819900" cy="4762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BA8782-99C9-4D18-9120-68CDC5C0A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26" y="5648566"/>
            <a:ext cx="2381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L1- and L2-regularization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2"/>
                <a:ext cx="10515600" cy="506059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-norm: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-regularization penalizes high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-norm of the model parameters: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-regularization penalizes high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-norm: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2"/>
                <a:ext cx="10515600" cy="5060597"/>
              </a:xfrm>
              <a:blipFill>
                <a:blip r:embed="rId3"/>
                <a:stretch>
                  <a:fillRect l="-724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C9D30E3-50CD-4AE0-8F75-558DBAB7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17" y="1663133"/>
            <a:ext cx="2857322" cy="1325562"/>
          </a:xfrm>
          <a:prstGeom prst="rect">
            <a:avLst/>
          </a:prstGeom>
        </p:spPr>
      </p:pic>
      <p:pic>
        <p:nvPicPr>
          <p:cNvPr id="8" name="Picture 7" descr="A picture containing object, clock, watch&#10;&#10;Description automatically generated">
            <a:extLst>
              <a:ext uri="{FF2B5EF4-FFF2-40B4-BE49-F238E27FC236}">
                <a16:creationId xmlns:a16="http://schemas.microsoft.com/office/drawing/2014/main" id="{82CAE3A1-9BE0-42DD-903F-2A84396E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415" y="3942659"/>
            <a:ext cx="2378805" cy="1074538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E7B4E9DB-4514-4E71-A92F-C1324E526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415" y="5672346"/>
            <a:ext cx="2603503" cy="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L1-regularization and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2"/>
                <a:ext cx="10515600" cy="50605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gradient of the L1-regularizer is bounded (between -1 and +1, inclusive) but not unique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Arbitrarily set the gradient at this point to 0.</a:t>
                </a:r>
              </a:p>
              <a:p>
                <a:r>
                  <a:rPr lang="en-US" dirty="0"/>
                  <a:t>The resulting function is the </a:t>
                </a:r>
                <a:r>
                  <a:rPr lang="en-US" i="1" dirty="0"/>
                  <a:t>sign </a:t>
                </a:r>
                <a:r>
                  <a:rPr lang="en-US" dirty="0"/>
                  <a:t>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2"/>
                <a:ext cx="10515600" cy="5060597"/>
              </a:xfrm>
              <a:blipFill>
                <a:blip r:embed="rId3"/>
                <a:stretch>
                  <a:fillRect l="-104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530A6E-7DB4-49C8-9F75-8F12345903DB}"/>
              </a:ext>
            </a:extLst>
          </p:cNvPr>
          <p:cNvCxnSpPr>
            <a:cxnSpLocks/>
          </p:cNvCxnSpPr>
          <p:nvPr/>
        </p:nvCxnSpPr>
        <p:spPr>
          <a:xfrm>
            <a:off x="3028851" y="4603456"/>
            <a:ext cx="0" cy="1253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35291-4B06-4F6B-97B1-ABCDE6A2ECA9}"/>
              </a:ext>
            </a:extLst>
          </p:cNvPr>
          <p:cNvCxnSpPr>
            <a:cxnSpLocks/>
          </p:cNvCxnSpPr>
          <p:nvPr/>
        </p:nvCxnSpPr>
        <p:spPr>
          <a:xfrm flipH="1">
            <a:off x="1517283" y="5856809"/>
            <a:ext cx="3023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AFE896-A15D-4BA5-BCEA-0BAD96331C6F}"/>
              </a:ext>
            </a:extLst>
          </p:cNvPr>
          <p:cNvCxnSpPr>
            <a:cxnSpLocks/>
          </p:cNvCxnSpPr>
          <p:nvPr/>
        </p:nvCxnSpPr>
        <p:spPr>
          <a:xfrm>
            <a:off x="1740774" y="4753338"/>
            <a:ext cx="1288077" cy="1103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17C3D-ED1C-4D4C-A00B-10C1A6809426}"/>
              </a:ext>
            </a:extLst>
          </p:cNvPr>
          <p:cNvCxnSpPr>
            <a:cxnSpLocks/>
          </p:cNvCxnSpPr>
          <p:nvPr/>
        </p:nvCxnSpPr>
        <p:spPr>
          <a:xfrm flipV="1">
            <a:off x="3041283" y="4775916"/>
            <a:ext cx="1228203" cy="1071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863D743-6911-4A5F-9599-8B5BE4D2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26" y="5968591"/>
            <a:ext cx="147043" cy="245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76CECE-DF3C-43C6-A3FE-D134127FC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179" y="4220457"/>
            <a:ext cx="696208" cy="30805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A5EC3B-C6E0-4808-BBBF-115297199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574" y="4330172"/>
            <a:ext cx="5181883" cy="15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5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L1-regularization and sparsity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F39-D89D-406F-99E9-C61B5E90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2"/>
            <a:ext cx="10515600" cy="5060597"/>
          </a:xfrm>
        </p:spPr>
        <p:txBody>
          <a:bodyPr>
            <a:normAutofit/>
          </a:bodyPr>
          <a:lstStyle/>
          <a:p>
            <a:r>
              <a:rPr lang="en-US" dirty="0"/>
              <a:t>L1-regularization encourages the model parameters to be </a:t>
            </a:r>
            <a:r>
              <a:rPr lang="en-US" i="1" dirty="0"/>
              <a:t>sparse</a:t>
            </a:r>
          </a:p>
          <a:p>
            <a:pPr lvl="1"/>
            <a:r>
              <a:rPr lang="en-US" dirty="0"/>
              <a:t>This is a form of feature selection</a:t>
            </a:r>
          </a:p>
          <a:p>
            <a:pPr lvl="1"/>
            <a:r>
              <a:rPr lang="en-US" dirty="0"/>
              <a:t>Only features with non-zero coefficients contribute to the model’s prediction</a:t>
            </a:r>
          </a:p>
          <a:p>
            <a:r>
              <a:rPr lang="en-US" dirty="0"/>
              <a:t>This is because the gradient of L1-regularization moves model  parameters towards 0 at a </a:t>
            </a:r>
            <a:r>
              <a:rPr lang="en-US" i="1" dirty="0"/>
              <a:t>constant </a:t>
            </a:r>
            <a:r>
              <a:rPr lang="en-US" dirty="0"/>
              <a:t>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530A6E-7DB4-49C8-9F75-8F12345903DB}"/>
              </a:ext>
            </a:extLst>
          </p:cNvPr>
          <p:cNvCxnSpPr>
            <a:cxnSpLocks/>
          </p:cNvCxnSpPr>
          <p:nvPr/>
        </p:nvCxnSpPr>
        <p:spPr>
          <a:xfrm>
            <a:off x="3028851" y="4603456"/>
            <a:ext cx="0" cy="1253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35291-4B06-4F6B-97B1-ABCDE6A2ECA9}"/>
              </a:ext>
            </a:extLst>
          </p:cNvPr>
          <p:cNvCxnSpPr>
            <a:cxnSpLocks/>
          </p:cNvCxnSpPr>
          <p:nvPr/>
        </p:nvCxnSpPr>
        <p:spPr>
          <a:xfrm flipH="1">
            <a:off x="1517283" y="5856809"/>
            <a:ext cx="3023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AFE896-A15D-4BA5-BCEA-0BAD96331C6F}"/>
              </a:ext>
            </a:extLst>
          </p:cNvPr>
          <p:cNvCxnSpPr>
            <a:cxnSpLocks/>
          </p:cNvCxnSpPr>
          <p:nvPr/>
        </p:nvCxnSpPr>
        <p:spPr>
          <a:xfrm>
            <a:off x="1740774" y="4753338"/>
            <a:ext cx="1288077" cy="1103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17C3D-ED1C-4D4C-A00B-10C1A6809426}"/>
              </a:ext>
            </a:extLst>
          </p:cNvPr>
          <p:cNvCxnSpPr>
            <a:cxnSpLocks/>
          </p:cNvCxnSpPr>
          <p:nvPr/>
        </p:nvCxnSpPr>
        <p:spPr>
          <a:xfrm flipV="1">
            <a:off x="3041283" y="4775916"/>
            <a:ext cx="1228203" cy="1071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863D743-6911-4A5F-9599-8B5BE4D2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26" y="5968591"/>
            <a:ext cx="147043" cy="245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76CECE-DF3C-43C6-A3FE-D134127FC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79" y="4220457"/>
            <a:ext cx="696208" cy="30805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A7FED1-F481-4595-A4ED-9460C8149D04}"/>
              </a:ext>
            </a:extLst>
          </p:cNvPr>
          <p:cNvCxnSpPr>
            <a:cxnSpLocks/>
          </p:cNvCxnSpPr>
          <p:nvPr/>
        </p:nvCxnSpPr>
        <p:spPr>
          <a:xfrm flipH="1">
            <a:off x="3217334" y="5631985"/>
            <a:ext cx="494762" cy="1500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1BAAEA9E-3345-49E5-8B65-B2C20E6C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464" y="5392507"/>
            <a:ext cx="2076515" cy="3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7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L2-regularization and big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F39-D89D-406F-99E9-C61B5E90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2"/>
            <a:ext cx="10515600" cy="5060597"/>
          </a:xfrm>
        </p:spPr>
        <p:txBody>
          <a:bodyPr>
            <a:normAutofit/>
          </a:bodyPr>
          <a:lstStyle/>
          <a:p>
            <a:r>
              <a:rPr lang="en-US" dirty="0"/>
              <a:t>L2-regularization encourages the model parameters to be </a:t>
            </a:r>
            <a:r>
              <a:rPr lang="en-US" i="1" dirty="0"/>
              <a:t>small</a:t>
            </a:r>
          </a:p>
          <a:p>
            <a:endParaRPr lang="en-US" i="1" dirty="0"/>
          </a:p>
          <a:p>
            <a:r>
              <a:rPr lang="en-US" dirty="0"/>
              <a:t>Why would this be?</a:t>
            </a:r>
          </a:p>
          <a:p>
            <a:endParaRPr lang="en-US" i="1" dirty="0"/>
          </a:p>
          <a:p>
            <a:endParaRPr lang="en-US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530A6E-7DB4-49C8-9F75-8F12345903DB}"/>
              </a:ext>
            </a:extLst>
          </p:cNvPr>
          <p:cNvCxnSpPr>
            <a:cxnSpLocks/>
          </p:cNvCxnSpPr>
          <p:nvPr/>
        </p:nvCxnSpPr>
        <p:spPr>
          <a:xfrm>
            <a:off x="3028851" y="4603456"/>
            <a:ext cx="0" cy="1253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35291-4B06-4F6B-97B1-ABCDE6A2ECA9}"/>
              </a:ext>
            </a:extLst>
          </p:cNvPr>
          <p:cNvCxnSpPr>
            <a:cxnSpLocks/>
          </p:cNvCxnSpPr>
          <p:nvPr/>
        </p:nvCxnSpPr>
        <p:spPr>
          <a:xfrm flipH="1">
            <a:off x="1517283" y="5856809"/>
            <a:ext cx="3023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AFE896-A15D-4BA5-BCEA-0BAD96331C6F}"/>
              </a:ext>
            </a:extLst>
          </p:cNvPr>
          <p:cNvCxnSpPr>
            <a:cxnSpLocks/>
          </p:cNvCxnSpPr>
          <p:nvPr/>
        </p:nvCxnSpPr>
        <p:spPr>
          <a:xfrm>
            <a:off x="1740774" y="4753338"/>
            <a:ext cx="1288077" cy="1103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17C3D-ED1C-4D4C-A00B-10C1A6809426}"/>
              </a:ext>
            </a:extLst>
          </p:cNvPr>
          <p:cNvCxnSpPr>
            <a:cxnSpLocks/>
          </p:cNvCxnSpPr>
          <p:nvPr/>
        </p:nvCxnSpPr>
        <p:spPr>
          <a:xfrm flipV="1">
            <a:off x="3041283" y="4775916"/>
            <a:ext cx="1228203" cy="1071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863D743-6911-4A5F-9599-8B5BE4D2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26" y="5968591"/>
            <a:ext cx="147043" cy="245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76CECE-DF3C-43C6-A3FE-D134127FC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79" y="4220457"/>
            <a:ext cx="696208" cy="3080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27953A-DBC5-484A-9A78-1AA4EACA765E}"/>
              </a:ext>
            </a:extLst>
          </p:cNvPr>
          <p:cNvCxnSpPr>
            <a:cxnSpLocks/>
          </p:cNvCxnSpPr>
          <p:nvPr/>
        </p:nvCxnSpPr>
        <p:spPr>
          <a:xfrm>
            <a:off x="9333660" y="4593645"/>
            <a:ext cx="0" cy="1253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99E73C-6598-4FB3-AB13-467C59C116AC}"/>
              </a:ext>
            </a:extLst>
          </p:cNvPr>
          <p:cNvCxnSpPr>
            <a:cxnSpLocks/>
          </p:cNvCxnSpPr>
          <p:nvPr/>
        </p:nvCxnSpPr>
        <p:spPr>
          <a:xfrm flipH="1">
            <a:off x="7822092" y="5846998"/>
            <a:ext cx="3023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DB31A32-FF58-43EA-B90B-DED49E48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635" y="5958780"/>
            <a:ext cx="147043" cy="2450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534B7E-B13E-4EC6-97E9-B5E3949C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554" y="4172457"/>
            <a:ext cx="696209" cy="308057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479D464-6ED8-4A5F-94D1-42DB63A6225E}"/>
              </a:ext>
            </a:extLst>
          </p:cNvPr>
          <p:cNvSpPr/>
          <p:nvPr/>
        </p:nvSpPr>
        <p:spPr>
          <a:xfrm>
            <a:off x="8003822" y="4639735"/>
            <a:ext cx="2630311" cy="1196622"/>
          </a:xfrm>
          <a:custGeom>
            <a:avLst/>
            <a:gdLst>
              <a:gd name="connsiteX0" fmla="*/ 0 w 2630311"/>
              <a:gd name="connsiteY0" fmla="*/ 0 h 1196622"/>
              <a:gd name="connsiteX1" fmla="*/ 1365956 w 2630311"/>
              <a:gd name="connsiteY1" fmla="*/ 1196622 h 1196622"/>
              <a:gd name="connsiteX2" fmla="*/ 2630311 w 2630311"/>
              <a:gd name="connsiteY2" fmla="*/ 0 h 119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311" h="1196622">
                <a:moveTo>
                  <a:pt x="0" y="0"/>
                </a:moveTo>
                <a:cubicBezTo>
                  <a:pt x="463785" y="598311"/>
                  <a:pt x="927571" y="1196622"/>
                  <a:pt x="1365956" y="1196622"/>
                </a:cubicBezTo>
                <a:cubicBezTo>
                  <a:pt x="1804341" y="1196622"/>
                  <a:pt x="2421467" y="150518"/>
                  <a:pt x="2630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drawing of a face&#10;&#10;Description automatically generated">
            <a:extLst>
              <a:ext uri="{FF2B5EF4-FFF2-40B4-BE49-F238E27FC236}">
                <a16:creationId xmlns:a16="http://schemas.microsoft.com/office/drawing/2014/main" id="{36B35EA6-F3A5-4A68-9E53-0ABB2D822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022" y="5390143"/>
            <a:ext cx="1996997" cy="39188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A7FED1-F481-4595-A4ED-9460C8149D04}"/>
              </a:ext>
            </a:extLst>
          </p:cNvPr>
          <p:cNvCxnSpPr>
            <a:cxnSpLocks/>
          </p:cNvCxnSpPr>
          <p:nvPr/>
        </p:nvCxnSpPr>
        <p:spPr>
          <a:xfrm flipH="1">
            <a:off x="3217334" y="5631985"/>
            <a:ext cx="494762" cy="1500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F9FB-4273-442B-B58B-7694CFA761CC}"/>
              </a:ext>
            </a:extLst>
          </p:cNvPr>
          <p:cNvCxnSpPr>
            <a:cxnSpLocks/>
          </p:cNvCxnSpPr>
          <p:nvPr/>
        </p:nvCxnSpPr>
        <p:spPr>
          <a:xfrm>
            <a:off x="8408002" y="5586085"/>
            <a:ext cx="577552" cy="1959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1BAAEA9E-3345-49E5-8B65-B2C20E6C2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464" y="5392507"/>
            <a:ext cx="2076515" cy="3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838200" y="172933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Regularization and offset (aka bias)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2"/>
                <a:ext cx="11093970" cy="50605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Many ML models include a bias term, b.</a:t>
                </a:r>
              </a:p>
              <a:p>
                <a:endParaRPr lang="en-US" dirty="0"/>
              </a:p>
              <a:p>
                <a:r>
                  <a:rPr lang="en-US" dirty="0"/>
                  <a:t>Example: A linear model:</a:t>
                </a:r>
              </a:p>
              <a:p>
                <a:endParaRPr lang="en-US" dirty="0"/>
              </a:p>
              <a:p>
                <a:r>
                  <a:rPr lang="en-US" dirty="0"/>
                  <a:t>Or equivalently, by augmenting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like we did with </a:t>
                </a:r>
                <a:r>
                  <a:rPr lang="en-US" dirty="0" err="1"/>
                  <a:t>perceptrons</a:t>
                </a: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happens if we regularize the bias term?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BAF39-D89D-406F-99E9-C61B5E909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2"/>
                <a:ext cx="11093970" cy="5060597"/>
              </a:xfrm>
              <a:blipFill>
                <a:blip r:embed="rId3"/>
                <a:stretch>
                  <a:fillRect l="-91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7E508C-6D91-4413-A9AB-24ACAEB6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30" y="2509878"/>
            <a:ext cx="3464901" cy="57577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68365BD5-1030-4C2C-9BB0-D857377D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670" y="4501024"/>
            <a:ext cx="9053482" cy="5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32671" cy="1325563"/>
          </a:xfrm>
        </p:spPr>
        <p:txBody>
          <a:bodyPr/>
          <a:lstStyle/>
          <a:p>
            <a:r>
              <a:rPr lang="en-US" dirty="0"/>
              <a:t>Pick data </a:t>
            </a:r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5563"/>
                <a:ext cx="10722429" cy="538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data defines a function to learn: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=</m:t>
                    </m:r>
                    <m:r>
                      <a:rPr lang="en-US" sz="3200" i="1">
                        <a:latin typeface="Cambria Math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Typically, this is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ea typeface="Cambria Math" charset="0"/>
                    <a:cs typeface="Cambria Math" charset="0"/>
                  </a:rPr>
                  <a:t>This is called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regression</a:t>
                </a:r>
                <a:r>
                  <a:rPr lang="en-US" sz="3200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5563"/>
                <a:ext cx="10722429" cy="5385480"/>
              </a:xfrm>
              <a:blipFill rotWithShape="0">
                <a:blip r:embed="rId2"/>
                <a:stretch>
                  <a:fillRect l="-1421"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19450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47065" y="3668714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0202" y="5004708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31679" y="34039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97829" y="4627903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98621" y="429243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64387" y="401756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26529" y="3374799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20000" y="29431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645229" y="3095547"/>
            <a:ext cx="7200900" cy="3092982"/>
          </a:xfrm>
          <a:custGeom>
            <a:avLst/>
            <a:gdLst>
              <a:gd name="connsiteX0" fmla="*/ 0 w 7200900"/>
              <a:gd name="connsiteY0" fmla="*/ 2423510 h 3092982"/>
              <a:gd name="connsiteX1" fmla="*/ 5045528 w 7200900"/>
              <a:gd name="connsiteY1" fmla="*/ 6882 h 3092982"/>
              <a:gd name="connsiteX2" fmla="*/ 7200900 w 7200900"/>
              <a:gd name="connsiteY2" fmla="*/ 3092982 h 30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3092982">
                <a:moveTo>
                  <a:pt x="0" y="2423510"/>
                </a:moveTo>
                <a:cubicBezTo>
                  <a:pt x="1922689" y="1159406"/>
                  <a:pt x="3845378" y="-104697"/>
                  <a:pt x="5045528" y="6882"/>
                </a:cubicBezTo>
                <a:cubicBezTo>
                  <a:pt x="6245678" y="118461"/>
                  <a:pt x="7200900" y="3092982"/>
                  <a:pt x="7200900" y="309298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9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309D53-5FD9-49AE-A8E3-433FD68F71E0}"/>
              </a:ext>
            </a:extLst>
          </p:cNvPr>
          <p:cNvCxnSpPr>
            <a:cxnSpLocks/>
            <a:endCxn id="37" idx="6"/>
          </p:cNvCxnSpPr>
          <p:nvPr/>
        </p:nvCxnSpPr>
        <p:spPr>
          <a:xfrm flipV="1">
            <a:off x="1460517" y="4975933"/>
            <a:ext cx="2394597" cy="56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Regularization and offset (aka bias)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F39-D89D-406F-99E9-C61B5E90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2"/>
            <a:ext cx="10515600" cy="5060597"/>
          </a:xfrm>
        </p:spPr>
        <p:txBody>
          <a:bodyPr>
            <a:normAutofit/>
          </a:bodyPr>
          <a:lstStyle/>
          <a:p>
            <a:r>
              <a:rPr lang="en-US" dirty="0"/>
              <a:t>Recall that “regularizing” a model parameter means  encouraging that model parameter to tend towards 0. </a:t>
            </a:r>
          </a:p>
          <a:p>
            <a:r>
              <a:rPr lang="en-US" dirty="0"/>
              <a:t>How would a linear model represent  horizontal line?</a:t>
            </a:r>
          </a:p>
          <a:p>
            <a:r>
              <a:rPr lang="en-US" dirty="0"/>
              <a:t>How does shrinking the bias affect its ability to do so?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E27180-7E75-498B-8738-3F0E5E429DB5}"/>
              </a:ext>
            </a:extLst>
          </p:cNvPr>
          <p:cNvCxnSpPr>
            <a:cxnSpLocks/>
          </p:cNvCxnSpPr>
          <p:nvPr/>
        </p:nvCxnSpPr>
        <p:spPr>
          <a:xfrm>
            <a:off x="1460517" y="4481686"/>
            <a:ext cx="0" cy="174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46C16E-4BDC-46B7-BE6C-09A88FE4C15A}"/>
              </a:ext>
            </a:extLst>
          </p:cNvPr>
          <p:cNvCxnSpPr>
            <a:cxnSpLocks/>
          </p:cNvCxnSpPr>
          <p:nvPr/>
        </p:nvCxnSpPr>
        <p:spPr>
          <a:xfrm flipH="1">
            <a:off x="1460518" y="6221939"/>
            <a:ext cx="2397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2E3206-C801-4AAC-897A-4EAA0E3E5A35}"/>
              </a:ext>
            </a:extLst>
          </p:cNvPr>
          <p:cNvSpPr/>
          <p:nvPr/>
        </p:nvSpPr>
        <p:spPr>
          <a:xfrm>
            <a:off x="1834453" y="490256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8FB472-6F39-42E7-8A6D-275A9A2B15FF}"/>
              </a:ext>
            </a:extLst>
          </p:cNvPr>
          <p:cNvSpPr/>
          <p:nvPr/>
        </p:nvSpPr>
        <p:spPr>
          <a:xfrm>
            <a:off x="2149125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5FAF1-13A6-4FFD-BC29-6670EC9CC8CE}"/>
              </a:ext>
            </a:extLst>
          </p:cNvPr>
          <p:cNvSpPr/>
          <p:nvPr/>
        </p:nvSpPr>
        <p:spPr>
          <a:xfrm>
            <a:off x="2463797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1737E3-3DEA-491B-9DC9-6F78BFD51FE0}"/>
              </a:ext>
            </a:extLst>
          </p:cNvPr>
          <p:cNvSpPr/>
          <p:nvPr/>
        </p:nvSpPr>
        <p:spPr>
          <a:xfrm>
            <a:off x="2778469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85055-66C5-482D-B4EE-93E76F245CE8}"/>
              </a:ext>
            </a:extLst>
          </p:cNvPr>
          <p:cNvSpPr/>
          <p:nvPr/>
        </p:nvSpPr>
        <p:spPr>
          <a:xfrm>
            <a:off x="3090311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6C72D2-9F57-4867-B763-F5D18756AF9B}"/>
              </a:ext>
            </a:extLst>
          </p:cNvPr>
          <p:cNvSpPr/>
          <p:nvPr/>
        </p:nvSpPr>
        <p:spPr>
          <a:xfrm>
            <a:off x="3404983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CA5248-6A6C-44A3-B384-862FC9637407}"/>
              </a:ext>
            </a:extLst>
          </p:cNvPr>
          <p:cNvSpPr/>
          <p:nvPr/>
        </p:nvSpPr>
        <p:spPr>
          <a:xfrm>
            <a:off x="3719655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AA474-30FB-4919-9D71-14EACB07730A}"/>
              </a:ext>
            </a:extLst>
          </p:cNvPr>
          <p:cNvSpPr txBox="1"/>
          <p:nvPr/>
        </p:nvSpPr>
        <p:spPr>
          <a:xfrm>
            <a:off x="1581492" y="4025942"/>
            <a:ext cx="252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bias regularization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A0DAA88-E7EA-4F9B-9AA7-05496DE5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59" y="6374340"/>
            <a:ext cx="238125" cy="2095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DCCAF88-7F42-48FB-AAB6-221D1FD8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66" y="5200651"/>
            <a:ext cx="185694" cy="26643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FF4B53-8912-4FAC-9AB7-9CE3911428FA}"/>
              </a:ext>
            </a:extLst>
          </p:cNvPr>
          <p:cNvCxnSpPr>
            <a:cxnSpLocks/>
          </p:cNvCxnSpPr>
          <p:nvPr/>
        </p:nvCxnSpPr>
        <p:spPr>
          <a:xfrm flipV="1">
            <a:off x="5358950" y="4457700"/>
            <a:ext cx="2216400" cy="11466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1F54CF-D523-41E6-8962-E3C1BF8AB784}"/>
              </a:ext>
            </a:extLst>
          </p:cNvPr>
          <p:cNvCxnSpPr>
            <a:cxnSpLocks/>
          </p:cNvCxnSpPr>
          <p:nvPr/>
        </p:nvCxnSpPr>
        <p:spPr>
          <a:xfrm>
            <a:off x="5348394" y="4481686"/>
            <a:ext cx="0" cy="174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62D03A-2085-4EF8-B124-19FC27556721}"/>
              </a:ext>
            </a:extLst>
          </p:cNvPr>
          <p:cNvCxnSpPr>
            <a:cxnSpLocks/>
          </p:cNvCxnSpPr>
          <p:nvPr/>
        </p:nvCxnSpPr>
        <p:spPr>
          <a:xfrm flipH="1">
            <a:off x="5348395" y="6221939"/>
            <a:ext cx="2397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86656D3-A2CD-4B14-88BC-07C8CC32EC5F}"/>
              </a:ext>
            </a:extLst>
          </p:cNvPr>
          <p:cNvSpPr/>
          <p:nvPr/>
        </p:nvSpPr>
        <p:spPr>
          <a:xfrm>
            <a:off x="5722330" y="490256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ECDB0D-E5AD-4604-8BA3-D77F983C1A59}"/>
              </a:ext>
            </a:extLst>
          </p:cNvPr>
          <p:cNvSpPr/>
          <p:nvPr/>
        </p:nvSpPr>
        <p:spPr>
          <a:xfrm>
            <a:off x="6037002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2D7FFB8-9F6E-4008-8E74-55637F74F99C}"/>
              </a:ext>
            </a:extLst>
          </p:cNvPr>
          <p:cNvSpPr/>
          <p:nvPr/>
        </p:nvSpPr>
        <p:spPr>
          <a:xfrm>
            <a:off x="6351674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CEF7D2-2B42-415C-B11A-1290CCDEB4D8}"/>
              </a:ext>
            </a:extLst>
          </p:cNvPr>
          <p:cNvSpPr/>
          <p:nvPr/>
        </p:nvSpPr>
        <p:spPr>
          <a:xfrm>
            <a:off x="6666346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AD9172E-D45E-43C5-8877-3B1FBEC61FDE}"/>
              </a:ext>
            </a:extLst>
          </p:cNvPr>
          <p:cNvSpPr/>
          <p:nvPr/>
        </p:nvSpPr>
        <p:spPr>
          <a:xfrm>
            <a:off x="6978188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ACC97C-E230-4D2D-8C2B-96092E9C9597}"/>
              </a:ext>
            </a:extLst>
          </p:cNvPr>
          <p:cNvSpPr/>
          <p:nvPr/>
        </p:nvSpPr>
        <p:spPr>
          <a:xfrm>
            <a:off x="7292860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9C6080-8386-454D-B9E8-35E8711AFEC8}"/>
              </a:ext>
            </a:extLst>
          </p:cNvPr>
          <p:cNvSpPr/>
          <p:nvPr/>
        </p:nvSpPr>
        <p:spPr>
          <a:xfrm>
            <a:off x="7607532" y="4908203"/>
            <a:ext cx="135459" cy="13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1BA4-9C3C-483A-A735-25B924E1AF8B}"/>
              </a:ext>
            </a:extLst>
          </p:cNvPr>
          <p:cNvSpPr txBox="1"/>
          <p:nvPr/>
        </p:nvSpPr>
        <p:spPr>
          <a:xfrm>
            <a:off x="5469369" y="4025942"/>
            <a:ext cx="252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Bias regularization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CC6CF49-9644-43F2-A2E7-0D5BB1CD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36" y="6374340"/>
            <a:ext cx="238125" cy="2095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D8E831B-2B7D-42D8-AEA8-A446EEF0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43" y="5200651"/>
            <a:ext cx="185694" cy="2664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485CA7C-192B-478F-BC72-81080DFACAF3}"/>
              </a:ext>
            </a:extLst>
          </p:cNvPr>
          <p:cNvSpPr txBox="1"/>
          <p:nvPr/>
        </p:nvSpPr>
        <p:spPr>
          <a:xfrm>
            <a:off x="8586617" y="4553960"/>
            <a:ext cx="276718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Don’t regularize the bias term!</a:t>
            </a:r>
          </a:p>
        </p:txBody>
      </p:sp>
    </p:spTree>
    <p:extLst>
      <p:ext uri="{BB962C8B-B14F-4D97-AF65-F5344CB8AC3E}">
        <p14:creationId xmlns:p14="http://schemas.microsoft.com/office/powerpoint/2010/main" val="85079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411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perturbed copies of your data that vary in ways that should not change the value nature of the output function.</a:t>
            </a:r>
          </a:p>
          <a:p>
            <a:endParaRPr lang="en-US" dirty="0"/>
          </a:p>
          <a:p>
            <a:r>
              <a:rPr lang="en-US" dirty="0"/>
              <a:t>This can help prevent spurious correlations between data and output.</a:t>
            </a:r>
          </a:p>
          <a:p>
            <a:endParaRPr lang="en-US" dirty="0"/>
          </a:p>
          <a:p>
            <a:r>
              <a:rPr lang="en-US" dirty="0"/>
              <a:t>Example: Distinguishing clarinet sounds from flute sounds</a:t>
            </a:r>
          </a:p>
          <a:p>
            <a:pPr lvl="1"/>
            <a:r>
              <a:rPr lang="en-US" dirty="0"/>
              <a:t>Vary the pitch of each note by + or </a:t>
            </a:r>
            <a:r>
              <a:rPr lang="mr-IN" dirty="0"/>
              <a:t>–</a:t>
            </a:r>
            <a:r>
              <a:rPr lang="en-US" dirty="0"/>
              <a:t> 1%, 2%, 3%, 4%....</a:t>
            </a:r>
          </a:p>
          <a:p>
            <a:pPr lvl="1"/>
            <a:r>
              <a:rPr lang="en-US" dirty="0"/>
              <a:t>Add background noise of different kinds and at different dB</a:t>
            </a:r>
          </a:p>
          <a:p>
            <a:pPr lvl="1"/>
            <a:r>
              <a:rPr lang="en-US" dirty="0"/>
              <a:t>Time-stretch each note a bit</a:t>
            </a:r>
          </a:p>
          <a:p>
            <a:pPr lvl="1"/>
            <a:r>
              <a:rPr lang="en-US" dirty="0"/>
              <a:t>Delay or advance the onset of the note</a:t>
            </a:r>
          </a:p>
          <a:p>
            <a:pPr lvl="1"/>
            <a:endParaRPr lang="en-US" dirty="0"/>
          </a:p>
          <a:p>
            <a:r>
              <a:rPr lang="en-US" dirty="0"/>
              <a:t>This can turn 1000 data points into 100,000. </a:t>
            </a:r>
          </a:p>
        </p:txBody>
      </p:sp>
    </p:spTree>
    <p:extLst>
      <p:ext uri="{BB962C8B-B14F-4D97-AF65-F5344CB8AC3E}">
        <p14:creationId xmlns:p14="http://schemas.microsoft.com/office/powerpoint/2010/main" val="200346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17AB-157C-D84A-A896-0E703701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“trees”</a:t>
            </a:r>
          </a:p>
        </p:txBody>
      </p:sp>
      <p:pic>
        <p:nvPicPr>
          <p:cNvPr id="1026" name="Picture 2" descr="How does a tree in spring appear different than a tree in summer? - Quora">
            <a:extLst>
              <a:ext uri="{FF2B5EF4-FFF2-40B4-BE49-F238E27FC236}">
                <a16:creationId xmlns:a16="http://schemas.microsoft.com/office/drawing/2014/main" id="{A4D68F6B-9132-DC42-AD22-BAD6BDC5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7" y="1793612"/>
            <a:ext cx="211494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w of trees in a London park in the summertime Stock Photo - Alamy">
            <a:extLst>
              <a:ext uri="{FF2B5EF4-FFF2-40B4-BE49-F238E27FC236}">
                <a16:creationId xmlns:a16="http://schemas.microsoft.com/office/drawing/2014/main" id="{CD265E20-7C3A-CD44-9DA0-74DD4F3C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7"/>
          <a:stretch/>
        </p:blipFill>
        <p:spPr bwMode="auto">
          <a:xfrm>
            <a:off x="779206" y="3429000"/>
            <a:ext cx="208648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 Hours] Summer Trees with Birds - Video &amp; Audio [1080HD] SlowTV - YouTube">
            <a:extLst>
              <a:ext uri="{FF2B5EF4-FFF2-40B4-BE49-F238E27FC236}">
                <a16:creationId xmlns:a16="http://schemas.microsoft.com/office/drawing/2014/main" id="{87CABC21-9ACA-2C41-B936-8C07BF6E0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/>
          <a:stretch/>
        </p:blipFill>
        <p:spPr bwMode="auto">
          <a:xfrm flipH="1">
            <a:off x="3292731" y="1793611"/>
            <a:ext cx="193918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 trees have feelings too? One expert says they do">
            <a:extLst>
              <a:ext uri="{FF2B5EF4-FFF2-40B4-BE49-F238E27FC236}">
                <a16:creationId xmlns:a16="http://schemas.microsoft.com/office/drawing/2014/main" id="{49F01B16-2F19-2647-A10D-8BFD8889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7" y="5013326"/>
            <a:ext cx="212689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ALL TREE Stock Photo, Picture And Royalty Free Image. Image 10894713.">
            <a:extLst>
              <a:ext uri="{FF2B5EF4-FFF2-40B4-BE49-F238E27FC236}">
                <a16:creationId xmlns:a16="http://schemas.microsoft.com/office/drawing/2014/main" id="{FA8FED68-AC68-4144-B008-E6C458F4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08" y="1838460"/>
            <a:ext cx="1499483" cy="22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ascinating Facts About Trees | HGTV">
            <a:extLst>
              <a:ext uri="{FF2B5EF4-FFF2-40B4-BE49-F238E27FC236}">
                <a16:creationId xmlns:a16="http://schemas.microsoft.com/office/drawing/2014/main" id="{C0BFC580-5439-514B-8A5E-D0F0467F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31" y="3365500"/>
            <a:ext cx="1978655" cy="29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 trees have feelings too? One expert says they do">
            <a:extLst>
              <a:ext uri="{FF2B5EF4-FFF2-40B4-BE49-F238E27FC236}">
                <a16:creationId xmlns:a16="http://schemas.microsoft.com/office/drawing/2014/main" id="{A9B8D151-1CDA-8049-8F1D-E34C0499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47676" y="1897062"/>
            <a:ext cx="212689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Overcast | Free Stock Photo | Trees in an overcast sky | # 960">
            <a:extLst>
              <a:ext uri="{FF2B5EF4-FFF2-40B4-BE49-F238E27FC236}">
                <a16:creationId xmlns:a16="http://schemas.microsoft.com/office/drawing/2014/main" id="{A40C72A9-7B57-C64F-B524-84648FB9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69" y="4052840"/>
            <a:ext cx="3051993" cy="22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6E3E2-0F3F-B04C-AAC5-1E4C65D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other thing…”normalization”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78B8-5EB3-C44E-A350-1F7F08516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3626-B546-AB43-AC1C-DA042997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if….</a:t>
            </a:r>
          </a:p>
        </p:txBody>
      </p:sp>
      <p:pic>
        <p:nvPicPr>
          <p:cNvPr id="3074" name="Picture 2" descr="Day And Night Conceptual Image . Night Sky . Abstract Big Explosion . Stock  Photo - Image of color, background: 141696798">
            <a:extLst>
              <a:ext uri="{FF2B5EF4-FFF2-40B4-BE49-F238E27FC236}">
                <a16:creationId xmlns:a16="http://schemas.microsoft.com/office/drawing/2014/main" id="{79A5D3A6-3C8A-1542-93A5-F012CFC7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49" y="1814121"/>
            <a:ext cx="3975638" cy="41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7ED7E-25CA-E04D-B8ED-64ADA398DE31}"/>
              </a:ext>
            </a:extLst>
          </p:cNvPr>
          <p:cNvSpPr txBox="1"/>
          <p:nvPr/>
        </p:nvSpPr>
        <p:spPr>
          <a:xfrm>
            <a:off x="1092240" y="3479369"/>
            <a:ext cx="2845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training data </a:t>
            </a:r>
          </a:p>
          <a:p>
            <a:r>
              <a:rPr lang="en-US" sz="2800" dirty="0"/>
              <a:t>looks like this?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41A80-23BD-104D-8531-618D8FF645B6}"/>
              </a:ext>
            </a:extLst>
          </p:cNvPr>
          <p:cNvSpPr txBox="1"/>
          <p:nvPr/>
        </p:nvSpPr>
        <p:spPr>
          <a:xfrm>
            <a:off x="8874237" y="3428998"/>
            <a:ext cx="2716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testing data </a:t>
            </a:r>
          </a:p>
          <a:p>
            <a:r>
              <a:rPr lang="en-US" sz="2800" dirty="0"/>
              <a:t>looks like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18C25-40BB-6B4E-A0B5-8E2592C3D945}"/>
              </a:ext>
            </a:extLst>
          </p:cNvPr>
          <p:cNvSpPr txBox="1"/>
          <p:nvPr/>
        </p:nvSpPr>
        <p:spPr>
          <a:xfrm>
            <a:off x="1493824" y="4912962"/>
            <a:ext cx="204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dynamic range</a:t>
            </a:r>
          </a:p>
          <a:p>
            <a:r>
              <a:rPr lang="en-US" dirty="0"/>
              <a:t>Very bright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6E22-D2E4-A64B-9174-5A114580DADC}"/>
              </a:ext>
            </a:extLst>
          </p:cNvPr>
          <p:cNvSpPr txBox="1"/>
          <p:nvPr/>
        </p:nvSpPr>
        <p:spPr>
          <a:xfrm>
            <a:off x="8874237" y="4724399"/>
            <a:ext cx="199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dynamic range</a:t>
            </a:r>
          </a:p>
          <a:p>
            <a:r>
              <a:rPr lang="en-US" dirty="0"/>
              <a:t>Very dark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AC7E9-9570-F645-8C95-E9287AA20740}"/>
              </a:ext>
            </a:extLst>
          </p:cNvPr>
          <p:cNvSpPr txBox="1"/>
          <p:nvPr/>
        </p:nvSpPr>
        <p:spPr>
          <a:xfrm>
            <a:off x="4209180" y="6120502"/>
            <a:ext cx="439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 from https://</a:t>
            </a:r>
            <a:r>
              <a:rPr lang="en-US" dirty="0" err="1"/>
              <a:t>www.dreamstime.com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290871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376F-32BA-7B49-9883-41AB595C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want to do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431E-C5E2-5544-B12B-389600FD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your data:</a:t>
            </a:r>
          </a:p>
          <a:p>
            <a:pPr lvl="1"/>
            <a:r>
              <a:rPr lang="en-US" dirty="0"/>
              <a:t>Make sure that you have unit variance in your batch/dataset.</a:t>
            </a:r>
          </a:p>
          <a:p>
            <a:pPr lvl="1"/>
            <a:endParaRPr lang="en-US" dirty="0"/>
          </a:p>
          <a:p>
            <a:r>
              <a:rPr lang="en-US" dirty="0"/>
              <a:t>Give your data the same range overall  (e.g. center your values around the same center point)</a:t>
            </a:r>
          </a:p>
          <a:p>
            <a:endParaRPr lang="en-US" dirty="0"/>
          </a:p>
          <a:p>
            <a:r>
              <a:rPr lang="en-US" dirty="0"/>
              <a:t>Decorrelate your variables (can be harder for images, if every pixel is a variable)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3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1B74-E029-3747-95F9-BF6F7C57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“Whitening your data”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5B29-5A99-7242-BBDC-1CA76AD7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comes from white noise.</a:t>
            </a:r>
          </a:p>
          <a:p>
            <a:endParaRPr lang="en-US" dirty="0"/>
          </a:p>
          <a:p>
            <a:r>
              <a:rPr lang="en-US" dirty="0"/>
              <a:t>Here’s a definition from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Whitening_transformation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whitening transformation</a:t>
            </a:r>
            <a:r>
              <a:rPr lang="en-US" dirty="0"/>
              <a:t> or </a:t>
            </a:r>
            <a:r>
              <a:rPr lang="en-US" b="1" dirty="0"/>
              <a:t>sphering transformation</a:t>
            </a:r>
            <a:r>
              <a:rPr lang="en-US" dirty="0"/>
              <a:t> is a </a:t>
            </a:r>
            <a:r>
              <a:rPr lang="en-US" dirty="0">
                <a:hlinkClick r:id="rId2" tooltip="Linear transformation"/>
              </a:rPr>
              <a:t>linear transformation</a:t>
            </a:r>
            <a:r>
              <a:rPr lang="en-US" dirty="0"/>
              <a:t> that transforms a vector of </a:t>
            </a:r>
            <a:r>
              <a:rPr lang="en-US" dirty="0">
                <a:hlinkClick r:id="rId3" tooltip="Random variables"/>
              </a:rPr>
              <a:t>random variables</a:t>
            </a:r>
            <a:r>
              <a:rPr lang="en-US" dirty="0"/>
              <a:t> with a known </a:t>
            </a:r>
            <a:r>
              <a:rPr lang="en-US" dirty="0">
                <a:hlinkClick r:id="rId4" tooltip="Covariance matrix"/>
              </a:rPr>
              <a:t>covariance matrix</a:t>
            </a:r>
            <a:r>
              <a:rPr lang="en-US" dirty="0"/>
              <a:t> into a set of new variables whose covariance is the </a:t>
            </a:r>
            <a:r>
              <a:rPr lang="en-US" dirty="0">
                <a:hlinkClick r:id="rId5" tooltip="Identity matrix"/>
              </a:rPr>
              <a:t>identity matrix</a:t>
            </a:r>
            <a:r>
              <a:rPr lang="en-US" dirty="0"/>
              <a:t>, meaning that they are </a:t>
            </a:r>
            <a:r>
              <a:rPr lang="en-US" dirty="0">
                <a:hlinkClick r:id="rId6" tooltip="Uncorrelated"/>
              </a:rPr>
              <a:t>uncorrelated</a:t>
            </a:r>
            <a:r>
              <a:rPr lang="en-US" dirty="0"/>
              <a:t> and each have </a:t>
            </a:r>
            <a:r>
              <a:rPr lang="en-US" dirty="0">
                <a:hlinkClick r:id="rId7" tooltip="Variance"/>
              </a:rPr>
              <a:t>variance</a:t>
            </a:r>
            <a:r>
              <a:rPr lang="en-US" dirty="0"/>
              <a:t> 1.</a:t>
            </a:r>
            <a:r>
              <a:rPr lang="en-US" baseline="30000" dirty="0">
                <a:hlinkClick r:id="rId8"/>
              </a:rPr>
              <a:t>[1]</a:t>
            </a:r>
            <a:r>
              <a:rPr lang="en-US" dirty="0"/>
              <a:t> The transformation is called "whitening" because it changes the input vector into a </a:t>
            </a:r>
            <a:r>
              <a:rPr lang="en-US" dirty="0">
                <a:hlinkClick r:id="rId9" tooltip="White noise"/>
              </a:rPr>
              <a:t>white noise vector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4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892C-824A-8643-BAF1-D18F96C3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So….when/how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F39A-6909-7449-B534-44761CB5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dataset level?</a:t>
            </a:r>
          </a:p>
          <a:p>
            <a:endParaRPr lang="en-US" dirty="0"/>
          </a:p>
          <a:p>
            <a:r>
              <a:rPr lang="en-US" dirty="0"/>
              <a:t>At the batch level?</a:t>
            </a:r>
          </a:p>
          <a:p>
            <a:endParaRPr lang="en-US" dirty="0"/>
          </a:p>
          <a:p>
            <a:r>
              <a:rPr lang="en-US" dirty="0"/>
              <a:t>At the input?</a:t>
            </a:r>
          </a:p>
          <a:p>
            <a:endParaRPr lang="en-US" dirty="0"/>
          </a:p>
          <a:p>
            <a:r>
              <a:rPr lang="en-US" dirty="0"/>
              <a:t>Or further into the network?</a:t>
            </a:r>
          </a:p>
        </p:txBody>
      </p:sp>
    </p:spTree>
    <p:extLst>
      <p:ext uri="{BB962C8B-B14F-4D97-AF65-F5344CB8AC3E}">
        <p14:creationId xmlns:p14="http://schemas.microsoft.com/office/powerpoint/2010/main" val="891952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27FB-DBD5-614D-9867-6A35130A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covariant shift?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B419-1DE1-C741-88DC-3358DBEF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Well… we already talked about this potential issue between testing and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a similar issue happen between gradient descent steps for the input, if we’re using minibatches?</a:t>
            </a:r>
          </a:p>
          <a:p>
            <a:r>
              <a:rPr lang="en-US" dirty="0"/>
              <a:t>How can a similar issue happen to interior nodes even if we run on the same mini batch for two steps in a row?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Day And Night Conceptual Image . Night Sky . Abstract Big Explosion . Stock  Photo - Image of color, background: 141696798">
            <a:extLst>
              <a:ext uri="{FF2B5EF4-FFF2-40B4-BE49-F238E27FC236}">
                <a16:creationId xmlns:a16="http://schemas.microsoft.com/office/drawing/2014/main" id="{66584DA8-83D5-2541-8AEB-F14012F7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41" y="2572149"/>
            <a:ext cx="1719180" cy="1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78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729-608D-B34A-806E-4562766C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Batchnorm</a:t>
            </a:r>
            <a:r>
              <a:rPr lang="en-US" dirty="0"/>
              <a:t>: centering and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4941-1F1E-C34D-A78F-DEA2CE05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3200" dirty="0"/>
              <a:t>Normalize the data scale input to each node</a:t>
            </a:r>
          </a:p>
          <a:p>
            <a:pPr>
              <a:spcAft>
                <a:spcPts val="2400"/>
              </a:spcAft>
            </a:pPr>
            <a:r>
              <a:rPr lang="en-US" sz="3200" dirty="0"/>
              <a:t>Subtract the mean value of the data </a:t>
            </a:r>
          </a:p>
          <a:p>
            <a:pPr>
              <a:spcAft>
                <a:spcPts val="2400"/>
              </a:spcAft>
            </a:pPr>
            <a:r>
              <a:rPr lang="en-US" sz="3200" dirty="0"/>
              <a:t>Do this on a dimension-by-dimension basis</a:t>
            </a:r>
          </a:p>
          <a:p>
            <a:pPr>
              <a:spcAft>
                <a:spcPts val="2400"/>
              </a:spcAft>
            </a:pPr>
            <a:r>
              <a:rPr lang="en-US" sz="3200" dirty="0"/>
              <a:t>Do this at every training step in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32671" cy="1325563"/>
          </a:xfrm>
        </p:spPr>
        <p:txBody>
          <a:bodyPr/>
          <a:lstStyle/>
          <a:p>
            <a:r>
              <a:rPr lang="en-US" dirty="0"/>
              <a:t>Pick data </a:t>
            </a:r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5563"/>
                <a:ext cx="10722429" cy="538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data defines a function to learn: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=</m:t>
                    </m:r>
                    <m:r>
                      <a:rPr lang="en-US" sz="32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This can also be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to a finite set of labels, e.g. {0,1}.</a:t>
                </a:r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3200" dirty="0"/>
                  <a:t>This is </a:t>
                </a:r>
                <a:r>
                  <a:rPr lang="en-US" sz="3200" b="1" dirty="0"/>
                  <a:t>classification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5563"/>
                <a:ext cx="10722429" cy="5385480"/>
              </a:xfrm>
              <a:blipFill rotWithShape="0">
                <a:blip r:embed="rId2"/>
                <a:stretch>
                  <a:fillRect l="-1421"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19450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90705" y="3491679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65781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37765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16136" y="5053694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2652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33067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02737" y="3496526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38357" y="3501373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012" y="48770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2800" y="32160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49286" y="3623100"/>
            <a:ext cx="5788479" cy="1556061"/>
          </a:xfrm>
          <a:prstGeom prst="bent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82633" y="3623101"/>
            <a:ext cx="2405306" cy="1556061"/>
          </a:xfrm>
          <a:prstGeom prst="bentConnector3">
            <a:avLst>
              <a:gd name="adj1" fmla="val 8937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93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0654A8A-0DA3-2C49-A16D-212A9E23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61" y="388426"/>
            <a:ext cx="9204678" cy="64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0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411D-4798-9046-8C05-9B485A9D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9548EF-68E5-3548-AF9E-4998B48D0462}"/>
                  </a:ext>
                </a:extLst>
              </p14:cNvPr>
              <p14:cNvContentPartPr/>
              <p14:nvPr/>
            </p14:nvContentPartPr>
            <p14:xfrm>
              <a:off x="1828568" y="3822626"/>
              <a:ext cx="4145040" cy="159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9548EF-68E5-3548-AF9E-4998B48D0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568" y="3804986"/>
                <a:ext cx="4180680" cy="162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855F042-4D6B-F443-B429-8D17ADDBCB2B}"/>
              </a:ext>
            </a:extLst>
          </p:cNvPr>
          <p:cNvGrpSpPr/>
          <p:nvPr/>
        </p:nvGrpSpPr>
        <p:grpSpPr>
          <a:xfrm>
            <a:off x="6952088" y="4575746"/>
            <a:ext cx="491040" cy="967320"/>
            <a:chOff x="6952088" y="4575746"/>
            <a:chExt cx="491040" cy="9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1AE8C-3E59-C442-A26A-EB8D189DF875}"/>
                    </a:ext>
                  </a:extLst>
                </p14:cNvPr>
                <p14:cNvContentPartPr/>
                <p14:nvPr/>
              </p14:nvContentPartPr>
              <p14:xfrm>
                <a:off x="7019768" y="4575746"/>
                <a:ext cx="197640" cy="55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1AE8C-3E59-C442-A26A-EB8D189DF8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02128" y="4558106"/>
                  <a:ext cx="2332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94D392-FEFB-7F4A-BC16-6648E1D6AAF4}"/>
                    </a:ext>
                  </a:extLst>
                </p14:cNvPr>
                <p14:cNvContentPartPr/>
                <p14:nvPr/>
              </p14:nvContentPartPr>
              <p14:xfrm>
                <a:off x="6952088" y="4724066"/>
                <a:ext cx="491040" cy="81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94D392-FEFB-7F4A-BC16-6648E1D6AA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4088" y="4706066"/>
                  <a:ext cx="526680" cy="85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369E10-B207-504B-A0F0-709836B995A4}"/>
                  </a:ext>
                </a:extLst>
              </p14:cNvPr>
              <p14:cNvContentPartPr/>
              <p14:nvPr/>
            </p14:nvContentPartPr>
            <p14:xfrm>
              <a:off x="784568" y="5433266"/>
              <a:ext cx="1110240" cy="6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369E10-B207-504B-A0F0-709836B995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568" y="5415266"/>
                <a:ext cx="11458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CD36E3D-2FDB-C245-82CC-FCC159D5CE4B}"/>
              </a:ext>
            </a:extLst>
          </p:cNvPr>
          <p:cNvGrpSpPr/>
          <p:nvPr/>
        </p:nvGrpSpPr>
        <p:grpSpPr>
          <a:xfrm>
            <a:off x="6018968" y="3819386"/>
            <a:ext cx="2541600" cy="119880"/>
            <a:chOff x="6018968" y="3819386"/>
            <a:chExt cx="25416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2CC088-4380-2F4E-B847-D15BCB433081}"/>
                    </a:ext>
                  </a:extLst>
                </p14:cNvPr>
                <p14:cNvContentPartPr/>
                <p14:nvPr/>
              </p14:nvContentPartPr>
              <p14:xfrm>
                <a:off x="8480648" y="3819386"/>
                <a:ext cx="79920" cy="9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2CC088-4380-2F4E-B847-D15BCB4330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3008" y="3801386"/>
                  <a:ext cx="11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61F01A-8E46-014B-B19E-1661F43281B4}"/>
                    </a:ext>
                  </a:extLst>
                </p14:cNvPr>
                <p14:cNvContentPartPr/>
                <p14:nvPr/>
              </p14:nvContentPartPr>
              <p14:xfrm>
                <a:off x="6018968" y="3869426"/>
                <a:ext cx="2454480" cy="6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61F01A-8E46-014B-B19E-1661F43281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0968" y="3851426"/>
                  <a:ext cx="24901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6A8C86-FB78-D641-8C34-F6DB12144F54}"/>
                  </a:ext>
                </a:extLst>
              </p14:cNvPr>
              <p14:cNvContentPartPr/>
              <p14:nvPr/>
            </p14:nvContentPartPr>
            <p14:xfrm>
              <a:off x="3159128" y="3816146"/>
              <a:ext cx="176760" cy="1693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6A8C86-FB78-D641-8C34-F6DB12144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488" y="3798506"/>
                <a:ext cx="212400" cy="17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20AFAB0-3576-BA40-B7D0-79D0D86DE6D8}"/>
              </a:ext>
            </a:extLst>
          </p:cNvPr>
          <p:cNvGrpSpPr/>
          <p:nvPr/>
        </p:nvGrpSpPr>
        <p:grpSpPr>
          <a:xfrm>
            <a:off x="2850608" y="3819026"/>
            <a:ext cx="830880" cy="2489760"/>
            <a:chOff x="2850608" y="3819026"/>
            <a:chExt cx="830880" cy="24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B32EFF-BB18-7D43-8BB4-E69251BFA821}"/>
                    </a:ext>
                  </a:extLst>
                </p14:cNvPr>
                <p14:cNvContentPartPr/>
                <p14:nvPr/>
              </p14:nvContentPartPr>
              <p14:xfrm>
                <a:off x="2850608" y="5905586"/>
                <a:ext cx="402480" cy="34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B32EFF-BB18-7D43-8BB4-E69251BFA8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2968" y="5887586"/>
                  <a:ext cx="438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DAD96D-FCF8-654F-B375-193D5A2EB272}"/>
                    </a:ext>
                  </a:extLst>
                </p14:cNvPr>
                <p14:cNvContentPartPr/>
                <p14:nvPr/>
              </p14:nvContentPartPr>
              <p14:xfrm>
                <a:off x="3281888" y="5663666"/>
                <a:ext cx="65520" cy="22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DAD96D-FCF8-654F-B375-193D5A2EB2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4248" y="5645666"/>
                  <a:ext cx="101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089301-D60D-1A46-ABD1-14E1280D44B6}"/>
                    </a:ext>
                  </a:extLst>
                </p14:cNvPr>
                <p14:cNvContentPartPr/>
                <p14:nvPr/>
              </p14:nvContentPartPr>
              <p14:xfrm>
                <a:off x="3185408" y="5661866"/>
                <a:ext cx="3574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089301-D60D-1A46-ABD1-14E1280D44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7408" y="5643866"/>
                  <a:ext cx="39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CCD742-A68A-7D44-B5BD-7B0883A12115}"/>
                    </a:ext>
                  </a:extLst>
                </p14:cNvPr>
                <p14:cNvContentPartPr/>
                <p14:nvPr/>
              </p14:nvContentPartPr>
              <p14:xfrm>
                <a:off x="3419768" y="6070826"/>
                <a:ext cx="26172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CCD742-A68A-7D44-B5BD-7B0883A121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1768" y="6053186"/>
                  <a:ext cx="297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EC9FBD-0F12-E54B-A0F9-E0EC8598F2A3}"/>
                    </a:ext>
                  </a:extLst>
                </p14:cNvPr>
                <p14:cNvContentPartPr/>
                <p14:nvPr/>
              </p14:nvContentPartPr>
              <p14:xfrm>
                <a:off x="3446408" y="6081986"/>
                <a:ext cx="217800" cy="22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EC9FBD-0F12-E54B-A0F9-E0EC8598F2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8408" y="6063986"/>
                  <a:ext cx="253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432B8E-CB62-AF49-8F9A-93E8B9299D8E}"/>
                    </a:ext>
                  </a:extLst>
                </p14:cNvPr>
                <p14:cNvContentPartPr/>
                <p14:nvPr/>
              </p14:nvContentPartPr>
              <p14:xfrm>
                <a:off x="2874008" y="3819026"/>
                <a:ext cx="134640" cy="184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432B8E-CB62-AF49-8F9A-93E8B9299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6008" y="3801386"/>
                  <a:ext cx="170280" cy="18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BDCB-DBDF-1D42-A6F4-4E4892BD399D}"/>
                    </a:ext>
                  </a:extLst>
                </p14:cNvPr>
                <p14:cNvContentPartPr/>
                <p14:nvPr/>
              </p14:nvContentPartPr>
              <p14:xfrm>
                <a:off x="2894888" y="4045466"/>
                <a:ext cx="115560" cy="1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BDCB-DBDF-1D42-A6F4-4E4892BD39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6888" y="4027466"/>
                  <a:ext cx="1512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0A664CA-73D2-EF4B-9C1D-EED389B3A007}"/>
                  </a:ext>
                </a:extLst>
              </p14:cNvPr>
              <p14:cNvContentPartPr/>
              <p14:nvPr/>
            </p14:nvContentPartPr>
            <p14:xfrm>
              <a:off x="-316672" y="174758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0A664CA-73D2-EF4B-9C1D-EED389B3A0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334672" y="172958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463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B82-79F3-3341-9A38-360B49C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once trained?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65502-6972-024C-8AAD-51EDA19F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8" b="7017"/>
          <a:stretch/>
        </p:blipFill>
        <p:spPr>
          <a:xfrm>
            <a:off x="526041" y="3593293"/>
            <a:ext cx="11139917" cy="1335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76C03-2437-384E-8707-4AD9348F63D9}"/>
              </a:ext>
            </a:extLst>
          </p:cNvPr>
          <p:cNvSpPr txBox="1"/>
          <p:nvPr/>
        </p:nvSpPr>
        <p:spPr>
          <a:xfrm>
            <a:off x="1890793" y="2164937"/>
            <a:ext cx="745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batch statistics with the statistics over the entire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5484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data D: Is there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coverage of the range of possible values?</a:t>
            </a:r>
          </a:p>
          <a:p>
            <a:r>
              <a:rPr lang="en-US" dirty="0"/>
              <a:t>Just because you got lots of data, doesn’t mean it covers the space.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19450" y="5047740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47065" y="3668714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20202" y="5004708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31679" y="3403997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97829" y="4627903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98621" y="4292430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64387" y="4017567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26529" y="3374799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2943197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sp>
        <p:nvSpPr>
          <p:cNvPr id="17" name="Freeform 16"/>
          <p:cNvSpPr/>
          <p:nvPr/>
        </p:nvSpPr>
        <p:spPr>
          <a:xfrm>
            <a:off x="2645229" y="3095547"/>
            <a:ext cx="7200900" cy="3092982"/>
          </a:xfrm>
          <a:custGeom>
            <a:avLst/>
            <a:gdLst>
              <a:gd name="connsiteX0" fmla="*/ 0 w 7200900"/>
              <a:gd name="connsiteY0" fmla="*/ 2423510 h 3092982"/>
              <a:gd name="connsiteX1" fmla="*/ 5045528 w 7200900"/>
              <a:gd name="connsiteY1" fmla="*/ 6882 h 3092982"/>
              <a:gd name="connsiteX2" fmla="*/ 7200900 w 7200900"/>
              <a:gd name="connsiteY2" fmla="*/ 3092982 h 30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3092982">
                <a:moveTo>
                  <a:pt x="0" y="2423510"/>
                </a:moveTo>
                <a:cubicBezTo>
                  <a:pt x="1922689" y="1159406"/>
                  <a:pt x="3845378" y="-104697"/>
                  <a:pt x="5045528" y="6882"/>
                </a:cubicBezTo>
                <a:cubicBezTo>
                  <a:pt x="6245678" y="118461"/>
                  <a:pt x="7200900" y="3092982"/>
                  <a:pt x="7200900" y="309298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902294" y="1193368"/>
            <a:ext cx="2166257" cy="56646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61666" y="4340914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24256" y="4691743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01146" y="4470684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97092" y="5196887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221495" y="4792382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09267" y="4169917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95271" y="5437450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data D: Is there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Enough sample density in the space?</a:t>
            </a:r>
          </a:p>
          <a:p>
            <a:r>
              <a:rPr lang="en-US" dirty="0"/>
              <a:t>Just because you cover the range, doesn’t mean you captured the function.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39835" y="4238557"/>
            <a:ext cx="255815" cy="2434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78928" y="3525724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92162" y="4596607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62676" y="4970458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47755" y="4273426"/>
            <a:ext cx="255815" cy="2434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0085" y="3169676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00880" y="4208216"/>
            <a:ext cx="255815" cy="2434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46046" y="3503103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42419" y="4831296"/>
            <a:ext cx="255815" cy="243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432957" y="4346810"/>
            <a:ext cx="92527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32671" cy="1325563"/>
          </a:xfrm>
        </p:spPr>
        <p:txBody>
          <a:bodyPr/>
          <a:lstStyle/>
          <a:p>
            <a:r>
              <a:rPr lang="en-US" dirty="0"/>
              <a:t>Fitting &amp; Hypothesis space.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3728"/>
            <a:ext cx="10722429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a model’s hypothesis space is too small, the true function is probably not in its vocabulary (</a:t>
            </a:r>
            <a:r>
              <a:rPr lang="en-US" sz="3200" dirty="0" err="1"/>
              <a:t>underfitting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19450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47065" y="3668714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20202" y="5004708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31679" y="34039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97829" y="4627903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8621" y="429243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64387" y="401756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26529" y="3374799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20000" y="29431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sp>
        <p:nvSpPr>
          <p:cNvPr id="36" name="Freeform 35"/>
          <p:cNvSpPr/>
          <p:nvPr/>
        </p:nvSpPr>
        <p:spPr>
          <a:xfrm>
            <a:off x="2645229" y="3095547"/>
            <a:ext cx="7200900" cy="3092982"/>
          </a:xfrm>
          <a:custGeom>
            <a:avLst/>
            <a:gdLst>
              <a:gd name="connsiteX0" fmla="*/ 0 w 7200900"/>
              <a:gd name="connsiteY0" fmla="*/ 2423510 h 3092982"/>
              <a:gd name="connsiteX1" fmla="*/ 5045528 w 7200900"/>
              <a:gd name="connsiteY1" fmla="*/ 6882 h 3092982"/>
              <a:gd name="connsiteX2" fmla="*/ 7200900 w 7200900"/>
              <a:gd name="connsiteY2" fmla="*/ 3092982 h 30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3092982">
                <a:moveTo>
                  <a:pt x="0" y="2423510"/>
                </a:moveTo>
                <a:cubicBezTo>
                  <a:pt x="1922689" y="1159406"/>
                  <a:pt x="3845378" y="-104697"/>
                  <a:pt x="5045528" y="6882"/>
                </a:cubicBezTo>
                <a:cubicBezTo>
                  <a:pt x="6245678" y="118461"/>
                  <a:pt x="7200900" y="3092982"/>
                  <a:pt x="7200900" y="309298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645229" y="3410986"/>
            <a:ext cx="8278585" cy="2228092"/>
            <a:chOff x="2645229" y="3414400"/>
            <a:chExt cx="8278585" cy="2228092"/>
          </a:xfrm>
        </p:grpSpPr>
        <p:grpSp>
          <p:nvGrpSpPr>
            <p:cNvPr id="40" name="Group 39"/>
            <p:cNvGrpSpPr/>
            <p:nvPr/>
          </p:nvGrpSpPr>
          <p:grpSpPr>
            <a:xfrm>
              <a:off x="2645229" y="3414400"/>
              <a:ext cx="8278585" cy="1590309"/>
              <a:chOff x="2645229" y="3414400"/>
              <a:chExt cx="8278585" cy="159030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2645229" y="3414400"/>
                <a:ext cx="8278585" cy="159030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 rot="21004989">
                    <a:off x="5088069" y="4111856"/>
                    <a:ext cx="419300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04989">
                    <a:off x="5088069" y="4111856"/>
                    <a:ext cx="4193005" cy="49244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TextBox 40"/>
            <p:cNvSpPr txBox="1"/>
            <p:nvPr/>
          </p:nvSpPr>
          <p:spPr>
            <a:xfrm>
              <a:off x="6784521" y="5273160"/>
              <a:ext cx="1891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Learnable weights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7051729" y="4672571"/>
              <a:ext cx="132842" cy="659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</p:cNvCxnSpPr>
            <p:nvPr/>
          </p:nvCxnSpPr>
          <p:spPr>
            <a:xfrm flipV="1">
              <a:off x="7730101" y="4490185"/>
              <a:ext cx="133603" cy="782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9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32671" cy="1325563"/>
          </a:xfrm>
        </p:spPr>
        <p:txBody>
          <a:bodyPr/>
          <a:lstStyle/>
          <a:p>
            <a:r>
              <a:rPr lang="en-US" dirty="0"/>
              <a:t>Fitting &amp; Hypothesis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3728"/>
            <a:ext cx="10722429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a model’s hypothesis space is too big, it can learn a crazy, overly specific function (overfitting)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32957" y="3184072"/>
            <a:ext cx="16329" cy="272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49286" y="5910943"/>
            <a:ext cx="8164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19450" y="504774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47065" y="3668714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20202" y="5004708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31679" y="34039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97829" y="4627903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8621" y="4292430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64387" y="401756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26529" y="3374799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20000" y="2943197"/>
            <a:ext cx="255815" cy="2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12716" y="41077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Y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97535" y="59629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</a:t>
            </a:r>
            <a:endParaRPr lang="en-US" sz="3200" b="1" dirty="0"/>
          </a:p>
        </p:txBody>
      </p:sp>
      <p:sp>
        <p:nvSpPr>
          <p:cNvPr id="36" name="Freeform 35"/>
          <p:cNvSpPr/>
          <p:nvPr/>
        </p:nvSpPr>
        <p:spPr>
          <a:xfrm>
            <a:off x="2645229" y="3095547"/>
            <a:ext cx="7200900" cy="3092982"/>
          </a:xfrm>
          <a:custGeom>
            <a:avLst/>
            <a:gdLst>
              <a:gd name="connsiteX0" fmla="*/ 0 w 7200900"/>
              <a:gd name="connsiteY0" fmla="*/ 2423510 h 3092982"/>
              <a:gd name="connsiteX1" fmla="*/ 5045528 w 7200900"/>
              <a:gd name="connsiteY1" fmla="*/ 6882 h 3092982"/>
              <a:gd name="connsiteX2" fmla="*/ 7200900 w 7200900"/>
              <a:gd name="connsiteY2" fmla="*/ 3092982 h 30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3092982">
                <a:moveTo>
                  <a:pt x="0" y="2423510"/>
                </a:moveTo>
                <a:cubicBezTo>
                  <a:pt x="1922689" y="1159406"/>
                  <a:pt x="3845378" y="-104697"/>
                  <a:pt x="5045528" y="6882"/>
                </a:cubicBezTo>
                <a:cubicBezTo>
                  <a:pt x="6245678" y="118461"/>
                  <a:pt x="7200900" y="3092982"/>
                  <a:pt x="7200900" y="309298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14600" y="2188315"/>
            <a:ext cx="6906986" cy="4576847"/>
          </a:xfrm>
          <a:custGeom>
            <a:avLst/>
            <a:gdLst>
              <a:gd name="connsiteX0" fmla="*/ 0 w 6906986"/>
              <a:gd name="connsiteY0" fmla="*/ 326285 h 4576847"/>
              <a:gd name="connsiteX1" fmla="*/ 832757 w 6906986"/>
              <a:gd name="connsiteY1" fmla="*/ 3036828 h 4576847"/>
              <a:gd name="connsiteX2" fmla="*/ 1371600 w 6906986"/>
              <a:gd name="connsiteY2" fmla="*/ 4571714 h 4576847"/>
              <a:gd name="connsiteX3" fmla="*/ 1926771 w 6906986"/>
              <a:gd name="connsiteY3" fmla="*/ 2546971 h 4576847"/>
              <a:gd name="connsiteX4" fmla="*/ 2318657 w 6906986"/>
              <a:gd name="connsiteY4" fmla="*/ 1093728 h 4576847"/>
              <a:gd name="connsiteX5" fmla="*/ 2873829 w 6906986"/>
              <a:gd name="connsiteY5" fmla="*/ 2285714 h 4576847"/>
              <a:gd name="connsiteX6" fmla="*/ 3037114 w 6906986"/>
              <a:gd name="connsiteY6" fmla="*/ 1257014 h 4576847"/>
              <a:gd name="connsiteX7" fmla="*/ 3331029 w 6906986"/>
              <a:gd name="connsiteY7" fmla="*/ 244642 h 4576847"/>
              <a:gd name="connsiteX8" fmla="*/ 4049486 w 6906986"/>
              <a:gd name="connsiteY8" fmla="*/ 1616242 h 4576847"/>
              <a:gd name="connsiteX9" fmla="*/ 4555671 w 6906986"/>
              <a:gd name="connsiteY9" fmla="*/ 3951228 h 4576847"/>
              <a:gd name="connsiteX10" fmla="*/ 5225143 w 6906986"/>
              <a:gd name="connsiteY10" fmla="*/ 832471 h 4576847"/>
              <a:gd name="connsiteX11" fmla="*/ 5666014 w 6906986"/>
              <a:gd name="connsiteY11" fmla="*/ 16042 h 4576847"/>
              <a:gd name="connsiteX12" fmla="*/ 6172200 w 6906986"/>
              <a:gd name="connsiteY12" fmla="*/ 1338656 h 4576847"/>
              <a:gd name="connsiteX13" fmla="*/ 6384471 w 6906986"/>
              <a:gd name="connsiteY13" fmla="*/ 4457414 h 4576847"/>
              <a:gd name="connsiteX14" fmla="*/ 6564086 w 6906986"/>
              <a:gd name="connsiteY14" fmla="*/ 1910156 h 4576847"/>
              <a:gd name="connsiteX15" fmla="*/ 6727371 w 6906986"/>
              <a:gd name="connsiteY15" fmla="*/ 489571 h 4576847"/>
              <a:gd name="connsiteX16" fmla="*/ 6906986 w 6906986"/>
              <a:gd name="connsiteY16" fmla="*/ 4049199 h 4576847"/>
              <a:gd name="connsiteX17" fmla="*/ 6906986 w 6906986"/>
              <a:gd name="connsiteY17" fmla="*/ 4049199 h 457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06986" h="4576847">
                <a:moveTo>
                  <a:pt x="0" y="326285"/>
                </a:moveTo>
                <a:cubicBezTo>
                  <a:pt x="302078" y="1327771"/>
                  <a:pt x="604157" y="2329257"/>
                  <a:pt x="832757" y="3036828"/>
                </a:cubicBezTo>
                <a:cubicBezTo>
                  <a:pt x="1061357" y="3744400"/>
                  <a:pt x="1189264" y="4653357"/>
                  <a:pt x="1371600" y="4571714"/>
                </a:cubicBezTo>
                <a:cubicBezTo>
                  <a:pt x="1553936" y="4490071"/>
                  <a:pt x="1768928" y="3126635"/>
                  <a:pt x="1926771" y="2546971"/>
                </a:cubicBezTo>
                <a:cubicBezTo>
                  <a:pt x="2084614" y="1967307"/>
                  <a:pt x="2160814" y="1137271"/>
                  <a:pt x="2318657" y="1093728"/>
                </a:cubicBezTo>
                <a:cubicBezTo>
                  <a:pt x="2476500" y="1050185"/>
                  <a:pt x="2754086" y="2258500"/>
                  <a:pt x="2873829" y="2285714"/>
                </a:cubicBezTo>
                <a:cubicBezTo>
                  <a:pt x="2993572" y="2312928"/>
                  <a:pt x="2960914" y="1597193"/>
                  <a:pt x="3037114" y="1257014"/>
                </a:cubicBezTo>
                <a:cubicBezTo>
                  <a:pt x="3113314" y="916835"/>
                  <a:pt x="3162300" y="184771"/>
                  <a:pt x="3331029" y="244642"/>
                </a:cubicBezTo>
                <a:cubicBezTo>
                  <a:pt x="3499758" y="304513"/>
                  <a:pt x="3845379" y="998478"/>
                  <a:pt x="4049486" y="1616242"/>
                </a:cubicBezTo>
                <a:cubicBezTo>
                  <a:pt x="4253593" y="2234006"/>
                  <a:pt x="4359728" y="4081857"/>
                  <a:pt x="4555671" y="3951228"/>
                </a:cubicBezTo>
                <a:cubicBezTo>
                  <a:pt x="4751614" y="3820600"/>
                  <a:pt x="5040086" y="1488335"/>
                  <a:pt x="5225143" y="832471"/>
                </a:cubicBezTo>
                <a:cubicBezTo>
                  <a:pt x="5410200" y="176607"/>
                  <a:pt x="5508171" y="-68322"/>
                  <a:pt x="5666014" y="16042"/>
                </a:cubicBezTo>
                <a:cubicBezTo>
                  <a:pt x="5823857" y="100406"/>
                  <a:pt x="6052457" y="598427"/>
                  <a:pt x="6172200" y="1338656"/>
                </a:cubicBezTo>
                <a:cubicBezTo>
                  <a:pt x="6291943" y="2078885"/>
                  <a:pt x="6319157" y="4362164"/>
                  <a:pt x="6384471" y="4457414"/>
                </a:cubicBezTo>
                <a:cubicBezTo>
                  <a:pt x="6449785" y="4552664"/>
                  <a:pt x="6506936" y="2571463"/>
                  <a:pt x="6564086" y="1910156"/>
                </a:cubicBezTo>
                <a:cubicBezTo>
                  <a:pt x="6621236" y="1248849"/>
                  <a:pt x="6670221" y="133064"/>
                  <a:pt x="6727371" y="489571"/>
                </a:cubicBezTo>
                <a:cubicBezTo>
                  <a:pt x="6784521" y="846078"/>
                  <a:pt x="6906986" y="4049199"/>
                  <a:pt x="6906986" y="4049199"/>
                </a:cubicBezTo>
                <a:lnTo>
                  <a:pt x="6906986" y="4049199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7894" y="4508205"/>
                <a:ext cx="2628900" cy="1384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94" y="4508205"/>
                <a:ext cx="2628900" cy="13848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Revisiting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F39-D89D-406F-99E9-C61B5E90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3"/>
            <a:ext cx="10515600" cy="4351338"/>
          </a:xfrm>
        </p:spPr>
        <p:txBody>
          <a:bodyPr/>
          <a:lstStyle/>
          <a:p>
            <a:r>
              <a:rPr lang="en-US" dirty="0"/>
              <a:t>Overfitting occurs when your model begins to “memorize” the training data</a:t>
            </a:r>
          </a:p>
          <a:p>
            <a:pPr lvl="1"/>
            <a:r>
              <a:rPr lang="en-US" dirty="0"/>
              <a:t>Can detect overfitting from an increasing gap between training and validation loss.</a:t>
            </a:r>
          </a:p>
          <a:p>
            <a:pPr lvl="1"/>
            <a:r>
              <a:rPr lang="en-US" dirty="0"/>
              <a:t>Performance on the training set improves, but performance on the validation set does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1384-8780-419D-86F2-DBAF4FDE1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65" y="3911328"/>
            <a:ext cx="7714270" cy="21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more dimensions your data has, the more data you need to cover the space</a:t>
            </a:r>
          </a:p>
          <a:p>
            <a:endParaRPr lang="en-US" dirty="0"/>
          </a:p>
          <a:p>
            <a:r>
              <a:rPr lang="en-US" dirty="0"/>
              <a:t>The more dimensions, the more parameters your model needs (at least 1 per dimension) </a:t>
            </a:r>
          </a:p>
          <a:p>
            <a:endParaRPr lang="en-US" dirty="0"/>
          </a:p>
          <a:p>
            <a:r>
              <a:rPr lang="en-US" dirty="0"/>
              <a:t>The more parameters, the more data you need to prevent overfitting </a:t>
            </a:r>
          </a:p>
          <a:p>
            <a:endParaRPr lang="en-US" dirty="0"/>
          </a:p>
          <a:p>
            <a:r>
              <a:rPr lang="en-US" dirty="0"/>
              <a:t>Conclusion: You probably don’t have enough data. You probably </a:t>
            </a:r>
            <a:r>
              <a:rPr lang="en-US" dirty="0" err="1"/>
              <a:t>overfit</a:t>
            </a:r>
            <a:r>
              <a:rPr lang="en-US" dirty="0"/>
              <a:t> somehow.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9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14160</TotalTime>
  <Words>1369</Words>
  <Application>Microsoft Macintosh PowerPoint</Application>
  <PresentationFormat>Widescreen</PresentationFormat>
  <Paragraphs>207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REGULARIZATION</vt:lpstr>
      <vt:lpstr>Pick data D</vt:lpstr>
      <vt:lpstr>Pick data D</vt:lpstr>
      <vt:lpstr>Pick data D: Is there enough? </vt:lpstr>
      <vt:lpstr>Pick data D: Is there enough? </vt:lpstr>
      <vt:lpstr>Fitting &amp; Hypothesis space.</vt:lpstr>
      <vt:lpstr>Fitting &amp; Hypothesis space</vt:lpstr>
      <vt:lpstr>Revisiting Overfitting</vt:lpstr>
      <vt:lpstr>Dimensions and data</vt:lpstr>
      <vt:lpstr>Resisting overfitting</vt:lpstr>
      <vt:lpstr>Adding noise</vt:lpstr>
      <vt:lpstr>Regularization via noise: Dropout</vt:lpstr>
      <vt:lpstr>Validation</vt:lpstr>
      <vt:lpstr>“traditional” regularization</vt:lpstr>
      <vt:lpstr>L1- and L2-regularization</vt:lpstr>
      <vt:lpstr>L1-regularization and sparsity</vt:lpstr>
      <vt:lpstr>L1-regularization and sparsity</vt:lpstr>
      <vt:lpstr>L2-regularization and big weights</vt:lpstr>
      <vt:lpstr>Regularization and offset (aka bias)</vt:lpstr>
      <vt:lpstr>Regularization and offset (aka bias)</vt:lpstr>
      <vt:lpstr>Data Augmentation</vt:lpstr>
      <vt:lpstr>Let’s look at “trees”</vt:lpstr>
      <vt:lpstr>One other thing…”normalization”</vt:lpstr>
      <vt:lpstr>What if….</vt:lpstr>
      <vt:lpstr>You might want to do this:</vt:lpstr>
      <vt:lpstr>“Whitening your data”</vt:lpstr>
      <vt:lpstr>So….when/how to do this?</vt:lpstr>
      <vt:lpstr>What is covariant shift?</vt:lpstr>
      <vt:lpstr>Batchnorm: centering and scaling</vt:lpstr>
      <vt:lpstr>PowerPoint Presentation</vt:lpstr>
      <vt:lpstr>PowerPoint Presentation</vt:lpstr>
      <vt:lpstr>What to do once trained?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AUDIO SOURCE SEPARATION</dc:title>
  <dc:creator>Microsoft Office User</dc:creator>
  <cp:lastModifiedBy>Bryan A Pardo</cp:lastModifiedBy>
  <cp:revision>293</cp:revision>
  <cp:lastPrinted>2020-11-17T20:33:27Z</cp:lastPrinted>
  <dcterms:created xsi:type="dcterms:W3CDTF">2017-08-21T15:49:24Z</dcterms:created>
  <dcterms:modified xsi:type="dcterms:W3CDTF">2020-11-17T20:33:59Z</dcterms:modified>
</cp:coreProperties>
</file>