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528" r:id="rId3"/>
    <p:sldId id="529" r:id="rId4"/>
    <p:sldId id="530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27" r:id="rId16"/>
    <p:sldId id="459" r:id="rId17"/>
    <p:sldId id="460" r:id="rId18"/>
    <p:sldId id="461" r:id="rId19"/>
    <p:sldId id="557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586" r:id="rId31"/>
    <p:sldId id="5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/>
    <p:restoredTop sz="89214"/>
  </p:normalViewPr>
  <p:slideViewPr>
    <p:cSldViewPr snapToGrid="0" snapToObjects="1">
      <p:cViewPr varScale="1">
        <p:scale>
          <a:sx n="99" d="100"/>
          <a:sy n="99" d="100"/>
        </p:scale>
        <p:origin x="1528" y="184"/>
      </p:cViewPr>
      <p:guideLst/>
    </p:cSldViewPr>
  </p:slideViewPr>
  <p:outlineViewPr>
    <p:cViewPr>
      <p:scale>
        <a:sx n="33" d="100"/>
        <a:sy n="33" d="100"/>
      </p:scale>
      <p:origin x="0" y="-108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5.emf"/><Relationship Id="rId4" Type="http://schemas.openxmlformats.org/officeDocument/2006/relationships/image" Target="../media/image30.emf"/><Relationship Id="rId9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42.emf"/><Relationship Id="rId4" Type="http://schemas.openxmlformats.org/officeDocument/2006/relationships/image" Target="../media/image37.emf"/><Relationship Id="rId9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D8AD6-9F1F-C64A-8412-A3F16145E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C1C60-F9DA-AF46-B22C-674B9035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5.emf"/><Relationship Id="rId22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2.emf"/><Relationship Id="rId22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9.emf"/><Relationship Id="rId22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Unsupervised Deep 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Bryan Pardo</a:t>
            </a:r>
          </a:p>
          <a:p>
            <a:r>
              <a:rPr lang="en-US" dirty="0"/>
              <a:t>Northwestern University</a:t>
            </a:r>
          </a:p>
          <a:p>
            <a:r>
              <a:rPr lang="en-US" dirty="0"/>
              <a:t>(updated fall 2020)</a:t>
            </a:r>
          </a:p>
        </p:txBody>
      </p:sp>
    </p:spTree>
    <p:extLst>
      <p:ext uri="{BB962C8B-B14F-4D97-AF65-F5344CB8AC3E}">
        <p14:creationId xmlns:p14="http://schemas.microsoft.com/office/powerpoint/2010/main" val="62835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6527"/>
            <a:ext cx="10515600" cy="132556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Using a Hopfield Net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597" y="1890933"/>
            <a:ext cx="9244818" cy="386275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altLang="en-US" dirty="0"/>
              <a:t>Once it has converged…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INPUT CLEANUP: You’re done. Look at the final state of the network.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CLASSIFICATION: Compare the final state of the network to each of your input examples. Classify it as the one it matches best.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88726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335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Input Training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43000" y="6553200"/>
            <a:ext cx="9753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Image </a:t>
            </a:r>
            <a:r>
              <a:rPr lang="en-US" dirty="0" err="1"/>
              <a:t>from:R</a:t>
            </a:r>
            <a:r>
              <a:rPr lang="en-US" dirty="0"/>
              <a:t>. </a:t>
            </a:r>
            <a:r>
              <a:rPr lang="en-US" dirty="0" err="1"/>
              <a:t>Lippman</a:t>
            </a:r>
            <a:r>
              <a:rPr lang="en-US" dirty="0"/>
              <a:t>, An Introduction to Computing with Neural Nets, IEEE ASSP Magazine, April 1987</a:t>
            </a:r>
          </a:p>
        </p:txBody>
      </p:sp>
      <p:pic>
        <p:nvPicPr>
          <p:cNvPr id="62467" name="Picture 4" descr="Screen Shot 2014-10-28 at 2.1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7" t="647" r="1157" b="53925"/>
          <a:stretch>
            <a:fillRect/>
          </a:stretch>
        </p:blipFill>
        <p:spPr bwMode="auto">
          <a:xfrm>
            <a:off x="2514600" y="1828800"/>
            <a:ext cx="68405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2"/>
          <p:cNvSpPr txBox="1">
            <a:spLocks noChangeArrowheads="1"/>
          </p:cNvSpPr>
          <p:nvPr/>
        </p:nvSpPr>
        <p:spPr bwMode="auto">
          <a:xfrm>
            <a:off x="3200400" y="990600"/>
            <a:ext cx="58384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Why isn’t 5 in the set of examples? </a:t>
            </a:r>
          </a:p>
        </p:txBody>
      </p:sp>
    </p:spTree>
    <p:extLst>
      <p:ext uri="{BB962C8B-B14F-4D97-AF65-F5344CB8AC3E}">
        <p14:creationId xmlns:p14="http://schemas.microsoft.com/office/powerpoint/2010/main" val="288025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-1746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Output of network over 8 iterations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38238" y="6412523"/>
            <a:ext cx="9753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600" dirty="0"/>
              <a:t>Image </a:t>
            </a:r>
            <a:r>
              <a:rPr lang="en-US" sz="1600" dirty="0" err="1"/>
              <a:t>from:R</a:t>
            </a:r>
            <a:r>
              <a:rPr lang="en-US" sz="1600" dirty="0"/>
              <a:t>. </a:t>
            </a:r>
            <a:r>
              <a:rPr lang="en-US" sz="1600" dirty="0" err="1"/>
              <a:t>Lippman</a:t>
            </a:r>
            <a:r>
              <a:rPr lang="en-US" sz="1600" dirty="0"/>
              <a:t>, An Introduction to Computing with Neural Nets, IEEE ASSP Magazine, April 1987</a:t>
            </a:r>
          </a:p>
        </p:txBody>
      </p:sp>
      <p:pic>
        <p:nvPicPr>
          <p:cNvPr id="63491" name="Picture 4" descr="Screen Shot 2014-10-28 at 2.1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2"/>
          <a:stretch>
            <a:fillRect/>
          </a:stretch>
        </p:blipFill>
        <p:spPr bwMode="auto">
          <a:xfrm>
            <a:off x="2495550" y="1466850"/>
            <a:ext cx="71818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Box 5"/>
          <p:cNvSpPr txBox="1">
            <a:spLocks noChangeArrowheads="1"/>
          </p:cNvSpPr>
          <p:nvPr/>
        </p:nvSpPr>
        <p:spPr bwMode="auto">
          <a:xfrm>
            <a:off x="2514600" y="1066800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Input pattern 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8153401" y="1066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After 3 iterations</a:t>
            </a:r>
          </a:p>
        </p:txBody>
      </p:sp>
      <p:sp>
        <p:nvSpPr>
          <p:cNvPr id="63494" name="TextBox 7"/>
          <p:cNvSpPr txBox="1">
            <a:spLocks noChangeArrowheads="1"/>
          </p:cNvSpPr>
          <p:nvPr/>
        </p:nvSpPr>
        <p:spPr bwMode="auto">
          <a:xfrm>
            <a:off x="8001001" y="58674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After 7 iterations</a:t>
            </a:r>
          </a:p>
        </p:txBody>
      </p:sp>
      <p:sp>
        <p:nvSpPr>
          <p:cNvPr id="63495" name="TextBox 8"/>
          <p:cNvSpPr txBox="1">
            <a:spLocks noChangeArrowheads="1"/>
          </p:cNvSpPr>
          <p:nvPr/>
        </p:nvSpPr>
        <p:spPr bwMode="auto">
          <a:xfrm>
            <a:off x="4495800" y="1077914"/>
            <a:ext cx="151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31655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38331"/>
            <a:ext cx="10515600" cy="1325563"/>
          </a:xfrm>
        </p:spPr>
        <p:txBody>
          <a:bodyPr/>
          <a:lstStyle/>
          <a:p>
            <a:r>
              <a:rPr lang="en-US" altLang="en-US"/>
              <a:t>Characterizing “Energy”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1"/>
            <a:ext cx="8915400" cy="3206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600" dirty="0"/>
              <a:t>Image from: http://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Hopfield_network#mediaviewer</a:t>
            </a:r>
            <a:r>
              <a:rPr lang="en-US" sz="1600" dirty="0"/>
              <a:t>/</a:t>
            </a:r>
            <a:r>
              <a:rPr lang="en-US" sz="1600" dirty="0" err="1"/>
              <a:t>File:Energy_landscape.png</a:t>
            </a:r>
            <a:endParaRPr lang="en-US" sz="1600" dirty="0"/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77724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3581400"/>
            <a:ext cx="8229600" cy="1828800"/>
          </a:xfrm>
        </p:spPr>
        <p:txBody>
          <a:bodyPr/>
          <a:lstStyle/>
          <a:p>
            <a:r>
              <a:rPr lang="en-US" altLang="en-US" sz="2400"/>
              <a:t>As        is updated, the state of the system converges on an “attractor”, where</a:t>
            </a:r>
          </a:p>
          <a:p>
            <a:r>
              <a:rPr lang="en-US" altLang="en-US" sz="2400"/>
              <a:t>Convergence is  measured with this “Energy” function:</a:t>
            </a:r>
          </a:p>
        </p:txBody>
      </p:sp>
      <p:graphicFrame>
        <p:nvGraphicFramePr>
          <p:cNvPr id="64517" name="Object 6"/>
          <p:cNvGraphicFramePr>
            <a:graphicFrameLocks noChangeAspect="1"/>
          </p:cNvGraphicFramePr>
          <p:nvPr/>
        </p:nvGraphicFramePr>
        <p:xfrm>
          <a:off x="5181601" y="3902076"/>
          <a:ext cx="22971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0" name="Equation" r:id="rId4" imgW="901700" imgH="203200" progId="Equation.DSMT4">
                  <p:embed/>
                </p:oleObj>
              </mc:Choice>
              <mc:Fallback>
                <p:oleObj name="Equation" r:id="rId4" imgW="901700" imgH="203200" progId="Equation.DSMT4">
                  <p:embed/>
                  <p:pic>
                    <p:nvPicPr>
                      <p:cNvPr id="645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3902076"/>
                        <a:ext cx="22971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7"/>
          <p:cNvGraphicFramePr>
            <a:graphicFrameLocks noChangeAspect="1"/>
          </p:cNvGraphicFramePr>
          <p:nvPr/>
        </p:nvGraphicFramePr>
        <p:xfrm>
          <a:off x="2701926" y="3581401"/>
          <a:ext cx="727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1" name="Equation" r:id="rId6" imgW="304800" imgH="203200" progId="Equation.DSMT4">
                  <p:embed/>
                </p:oleObj>
              </mc:Choice>
              <mc:Fallback>
                <p:oleObj name="Equation" r:id="rId6" imgW="304800" imgH="203200" progId="Equation.DSMT4">
                  <p:embed/>
                  <p:pic>
                    <p:nvPicPr>
                      <p:cNvPr id="645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6" y="3581401"/>
                        <a:ext cx="7270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2362200" y="4953001"/>
          <a:ext cx="43497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2" name="Equation" r:id="rId8" imgW="1549400" imgH="431800" progId="Equation.DSMT4">
                  <p:embed/>
                </p:oleObj>
              </mc:Choice>
              <mc:Fallback>
                <p:oleObj name="Equation" r:id="rId8" imgW="1549400" imgH="431800" progId="Equation.DSMT4">
                  <p:embed/>
                  <p:pic>
                    <p:nvPicPr>
                      <p:cNvPr id="645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53001"/>
                        <a:ext cx="434975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7391400" y="4922839"/>
            <a:ext cx="2647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Note: people often add a</a:t>
            </a:r>
          </a:p>
          <a:p>
            <a:pPr eaLnBrk="1" hangingPunct="1"/>
            <a:r>
              <a:rPr lang="en-US" altLang="en-US" sz="1600"/>
              <a:t>“bias” term to this function.</a:t>
            </a:r>
          </a:p>
          <a:p>
            <a:pPr eaLnBrk="1" hangingPunct="1"/>
            <a:r>
              <a:rPr lang="en-US" altLang="en-US" sz="1600"/>
              <a:t>I’m assuming we’ve added </a:t>
            </a:r>
          </a:p>
          <a:p>
            <a:pPr eaLnBrk="1" hangingPunct="1"/>
            <a:r>
              <a:rPr lang="en-US" altLang="en-US" sz="1600"/>
              <a:t>an extra “always on” </a:t>
            </a:r>
          </a:p>
          <a:p>
            <a:pPr eaLnBrk="1" hangingPunct="1"/>
            <a:r>
              <a:rPr lang="en-US" altLang="en-US" sz="1600"/>
              <a:t>node to make our “bias” </a:t>
            </a:r>
          </a:p>
        </p:txBody>
      </p:sp>
    </p:spTree>
    <p:extLst>
      <p:ext uri="{BB962C8B-B14F-4D97-AF65-F5344CB8AC3E}">
        <p14:creationId xmlns:p14="http://schemas.microsoft.com/office/powerpoint/2010/main" val="94283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Limits of Hopfield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Input patterns become confused if they overlap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number of patterns it can store is about 0.15 times the number of nodes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Retrieval can be slow, if there are a lot of nodes (it can take thousands of updates to converge)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Pardo,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13636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1"/>
            <a:ext cx="7772400" cy="13620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Restricted </a:t>
            </a:r>
            <a:r>
              <a:rPr lang="en-US" dirty="0" err="1"/>
              <a:t>boltzman</a:t>
            </a:r>
            <a:r>
              <a:rPr lang="en-US" dirty="0"/>
              <a:t> machine </a:t>
            </a:r>
            <a:r>
              <a:rPr lang="en-US"/>
              <a:t>(RBM)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318002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About RBNs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/>
          </a:p>
          <a:p>
            <a:pPr marL="0" indent="0"/>
            <a:r>
              <a:rPr lang="en-US" altLang="en-US"/>
              <a:t>Related to Hopfield nets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Used extensively in Deep Belief Networks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You can’t understand DBNs without understanding these</a:t>
            </a:r>
          </a:p>
          <a:p>
            <a:pPr marL="0" indent="0">
              <a:buNone/>
            </a:pPr>
            <a:endParaRPr lang="en-US" altLang="en-US"/>
          </a:p>
          <a:p>
            <a:pPr marL="0" indent="0"/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33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About RBNs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/>
          </a:p>
          <a:p>
            <a:pPr marL="0" indent="0"/>
            <a:r>
              <a:rPr lang="en-US" altLang="en-US"/>
              <a:t>Related to Hopfield nets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Used extensively in Deep Belief Networks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You can’t understand DBNs without understanding these</a:t>
            </a:r>
          </a:p>
          <a:p>
            <a:pPr marL="0" indent="0">
              <a:buNone/>
            </a:pPr>
            <a:endParaRPr lang="en-US" altLang="en-US"/>
          </a:p>
          <a:p>
            <a:pPr marL="0" indent="0"/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83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61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Standard RBM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893132"/>
            <a:ext cx="8229600" cy="63976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/>
              <a:t>2 layers (hidden &amp; input) of Boolean nodes </a:t>
            </a:r>
          </a:p>
          <a:p>
            <a:pPr marL="0" indent="0">
              <a:buNone/>
              <a:defRPr/>
            </a:pPr>
            <a:r>
              <a:rPr lang="en-US" sz="3200" dirty="0"/>
              <a:t>Nodes only connected to the other layer</a:t>
            </a:r>
          </a:p>
        </p:txBody>
      </p:sp>
      <p:grpSp>
        <p:nvGrpSpPr>
          <p:cNvPr id="68612" name="Group 114"/>
          <p:cNvGrpSpPr>
            <a:grpSpLocks/>
          </p:cNvGrpSpPr>
          <p:nvPr/>
        </p:nvGrpSpPr>
        <p:grpSpPr bwMode="auto">
          <a:xfrm>
            <a:off x="4191000" y="1472069"/>
            <a:ext cx="5029200" cy="2819400"/>
            <a:chOff x="1905000" y="1295400"/>
            <a:chExt cx="5029200" cy="2819400"/>
          </a:xfrm>
        </p:grpSpPr>
        <p:pic>
          <p:nvPicPr>
            <p:cNvPr id="68616" name="Group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9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617" name="Group 10"/>
            <p:cNvGrpSpPr>
              <a:grpSpLocks/>
            </p:cNvGrpSpPr>
            <p:nvPr/>
          </p:nvGrpSpPr>
          <p:grpSpPr bwMode="auto">
            <a:xfrm>
              <a:off x="6172200" y="3352800"/>
              <a:ext cx="762000" cy="762000"/>
              <a:chOff x="1524000" y="2667000"/>
              <a:chExt cx="762000" cy="762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60" name="Object 12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499" name="Equation" r:id="rId4" imgW="152400" imgH="203200" progId="Equation.DSMT4">
                      <p:embed/>
                    </p:oleObj>
                  </mc:Choice>
                  <mc:Fallback>
                    <p:oleObj name="Equation" r:id="rId4" imgW="152400" imgH="203200" progId="Equation.DSMT4">
                      <p:embed/>
                      <p:pic>
                        <p:nvPicPr>
                          <p:cNvPr id="6866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18" name="Group 13"/>
            <p:cNvGrpSpPr>
              <a:grpSpLocks/>
            </p:cNvGrpSpPr>
            <p:nvPr/>
          </p:nvGrpSpPr>
          <p:grpSpPr bwMode="auto">
            <a:xfrm>
              <a:off x="1905000" y="3352800"/>
              <a:ext cx="762000" cy="762000"/>
              <a:chOff x="1524000" y="2667000"/>
              <a:chExt cx="762000" cy="762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8" name="Object 15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00" name="Equation" r:id="rId6" imgW="152400" imgH="203200" progId="Equation.DSMT4">
                      <p:embed/>
                    </p:oleObj>
                  </mc:Choice>
                  <mc:Fallback>
                    <p:oleObj name="Equation" r:id="rId6" imgW="152400" imgH="203200" progId="Equation.DSMT4">
                      <p:embed/>
                      <p:pic>
                        <p:nvPicPr>
                          <p:cNvPr id="6865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19" name="Group 16"/>
            <p:cNvGrpSpPr>
              <a:grpSpLocks/>
            </p:cNvGrpSpPr>
            <p:nvPr/>
          </p:nvGrpSpPr>
          <p:grpSpPr bwMode="auto">
            <a:xfrm>
              <a:off x="2971800" y="3352800"/>
              <a:ext cx="762000" cy="762000"/>
              <a:chOff x="1524000" y="2667000"/>
              <a:chExt cx="762000" cy="762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6" name="Object 18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01" name="Equation" r:id="rId7" imgW="152400" imgH="203200" progId="Equation.DSMT4">
                      <p:embed/>
                    </p:oleObj>
                  </mc:Choice>
                  <mc:Fallback>
                    <p:oleObj name="Equation" r:id="rId7" imgW="152400" imgH="203200" progId="Equation.DSMT4">
                      <p:embed/>
                      <p:pic>
                        <p:nvPicPr>
                          <p:cNvPr id="68656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20" name="Group 19"/>
            <p:cNvGrpSpPr>
              <a:grpSpLocks/>
            </p:cNvGrpSpPr>
            <p:nvPr/>
          </p:nvGrpSpPr>
          <p:grpSpPr bwMode="auto">
            <a:xfrm>
              <a:off x="4038600" y="3352800"/>
              <a:ext cx="762000" cy="762000"/>
              <a:chOff x="1524000" y="2667000"/>
              <a:chExt cx="762000" cy="762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4" name="Object 21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02" name="Equation" r:id="rId8" imgW="152400" imgH="203200" progId="Equation.DSMT4">
                      <p:embed/>
                    </p:oleObj>
                  </mc:Choice>
                  <mc:Fallback>
                    <p:oleObj name="Equation" r:id="rId8" imgW="152400" imgH="203200" progId="Equation.DSMT4">
                      <p:embed/>
                      <p:pic>
                        <p:nvPicPr>
                          <p:cNvPr id="68654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21" name="Group 22"/>
            <p:cNvGrpSpPr>
              <a:grpSpLocks/>
            </p:cNvGrpSpPr>
            <p:nvPr/>
          </p:nvGrpSpPr>
          <p:grpSpPr bwMode="auto">
            <a:xfrm>
              <a:off x="5105400" y="3352800"/>
              <a:ext cx="762000" cy="762000"/>
              <a:chOff x="1524000" y="2667000"/>
              <a:chExt cx="762000" cy="762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2" name="Object 24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03" name="Equation" r:id="rId9" imgW="152400" imgH="203200" progId="Equation.DSMT4">
                      <p:embed/>
                    </p:oleObj>
                  </mc:Choice>
                  <mc:Fallback>
                    <p:oleObj name="Equation" r:id="rId9" imgW="152400" imgH="203200" progId="Equation.DSMT4">
                      <p:embed/>
                      <p:pic>
                        <p:nvPicPr>
                          <p:cNvPr id="68652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8622" name="Group 2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77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3" name="Group 2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5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4" name="Group 3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3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5" name="Group 3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81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Straight Connector 39"/>
            <p:cNvCxnSpPr>
              <a:stCxn id="15" idx="0"/>
            </p:cNvCxnSpPr>
            <p:nvPr/>
          </p:nvCxnSpPr>
          <p:spPr>
            <a:xfrm flipV="1">
              <a:off x="22860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5" idx="0"/>
            </p:cNvCxnSpPr>
            <p:nvPr/>
          </p:nvCxnSpPr>
          <p:spPr>
            <a:xfrm flipV="1">
              <a:off x="22860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5" idx="0"/>
            </p:cNvCxnSpPr>
            <p:nvPr/>
          </p:nvCxnSpPr>
          <p:spPr>
            <a:xfrm flipV="1">
              <a:off x="22860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0"/>
            </p:cNvCxnSpPr>
            <p:nvPr/>
          </p:nvCxnSpPr>
          <p:spPr>
            <a:xfrm flipV="1">
              <a:off x="22860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5" idx="0"/>
            </p:cNvCxnSpPr>
            <p:nvPr/>
          </p:nvCxnSpPr>
          <p:spPr>
            <a:xfrm flipV="1">
              <a:off x="2286000" y="2057400"/>
              <a:ext cx="4267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0"/>
            </p:cNvCxnSpPr>
            <p:nvPr/>
          </p:nvCxnSpPr>
          <p:spPr>
            <a:xfrm flipH="1" flipV="1">
              <a:off x="22860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8" idx="0"/>
            </p:cNvCxnSpPr>
            <p:nvPr/>
          </p:nvCxnSpPr>
          <p:spPr>
            <a:xfrm flipV="1">
              <a:off x="33528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8" idx="0"/>
            </p:cNvCxnSpPr>
            <p:nvPr/>
          </p:nvCxnSpPr>
          <p:spPr>
            <a:xfrm flipV="1">
              <a:off x="33528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8" idx="0"/>
            </p:cNvCxnSpPr>
            <p:nvPr/>
          </p:nvCxnSpPr>
          <p:spPr>
            <a:xfrm flipV="1">
              <a:off x="33528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8" idx="0"/>
            </p:cNvCxnSpPr>
            <p:nvPr/>
          </p:nvCxnSpPr>
          <p:spPr>
            <a:xfrm flipV="1">
              <a:off x="33528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1" idx="0"/>
            </p:cNvCxnSpPr>
            <p:nvPr/>
          </p:nvCxnSpPr>
          <p:spPr>
            <a:xfrm flipH="1" flipV="1">
              <a:off x="22860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21" idx="0"/>
            </p:cNvCxnSpPr>
            <p:nvPr/>
          </p:nvCxnSpPr>
          <p:spPr>
            <a:xfrm>
              <a:off x="33528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21" idx="0"/>
            </p:cNvCxnSpPr>
            <p:nvPr/>
          </p:nvCxnSpPr>
          <p:spPr>
            <a:xfrm>
              <a:off x="44196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1" idx="0"/>
            </p:cNvCxnSpPr>
            <p:nvPr/>
          </p:nvCxnSpPr>
          <p:spPr>
            <a:xfrm flipV="1">
              <a:off x="44196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1" idx="0"/>
            </p:cNvCxnSpPr>
            <p:nvPr/>
          </p:nvCxnSpPr>
          <p:spPr>
            <a:xfrm flipV="1">
              <a:off x="44196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24" idx="0"/>
            </p:cNvCxnSpPr>
            <p:nvPr/>
          </p:nvCxnSpPr>
          <p:spPr>
            <a:xfrm>
              <a:off x="22860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24" idx="0"/>
            </p:cNvCxnSpPr>
            <p:nvPr/>
          </p:nvCxnSpPr>
          <p:spPr>
            <a:xfrm>
              <a:off x="33528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24" idx="0"/>
            </p:cNvCxnSpPr>
            <p:nvPr/>
          </p:nvCxnSpPr>
          <p:spPr>
            <a:xfrm>
              <a:off x="44196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24" idx="0"/>
            </p:cNvCxnSpPr>
            <p:nvPr/>
          </p:nvCxnSpPr>
          <p:spPr>
            <a:xfrm>
              <a:off x="54864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24" idx="0"/>
            </p:cNvCxnSpPr>
            <p:nvPr/>
          </p:nvCxnSpPr>
          <p:spPr>
            <a:xfrm flipV="1">
              <a:off x="54864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2" idx="0"/>
            </p:cNvCxnSpPr>
            <p:nvPr/>
          </p:nvCxnSpPr>
          <p:spPr>
            <a:xfrm>
              <a:off x="2286000" y="2057400"/>
              <a:ext cx="4267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12" idx="0"/>
            </p:cNvCxnSpPr>
            <p:nvPr/>
          </p:nvCxnSpPr>
          <p:spPr>
            <a:xfrm>
              <a:off x="33528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2" idx="0"/>
            </p:cNvCxnSpPr>
            <p:nvPr/>
          </p:nvCxnSpPr>
          <p:spPr>
            <a:xfrm>
              <a:off x="44196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2" idx="0"/>
            </p:cNvCxnSpPr>
            <p:nvPr/>
          </p:nvCxnSpPr>
          <p:spPr>
            <a:xfrm>
              <a:off x="54864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2" idx="0"/>
            </p:cNvCxnSpPr>
            <p:nvPr/>
          </p:nvCxnSpPr>
          <p:spPr>
            <a:xfrm>
              <a:off x="65532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3" name="TextBox 115"/>
          <p:cNvSpPr txBox="1">
            <a:spLocks noChangeArrowheads="1"/>
          </p:cNvSpPr>
          <p:nvPr/>
        </p:nvSpPr>
        <p:spPr bwMode="auto">
          <a:xfrm>
            <a:off x="2895601" y="1472069"/>
            <a:ext cx="1160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Hidden</a:t>
            </a:r>
          </a:p>
          <a:p>
            <a:pPr algn="ctr" eaLnBrk="1" hangingPunct="1"/>
            <a:r>
              <a:rPr lang="en-US" altLang="en-US"/>
              <a:t>Units</a:t>
            </a:r>
          </a:p>
        </p:txBody>
      </p:sp>
      <p:sp>
        <p:nvSpPr>
          <p:cNvPr id="68614" name="TextBox 116"/>
          <p:cNvSpPr txBox="1">
            <a:spLocks noChangeArrowheads="1"/>
          </p:cNvSpPr>
          <p:nvPr/>
        </p:nvSpPr>
        <p:spPr bwMode="auto">
          <a:xfrm>
            <a:off x="3048001" y="3529469"/>
            <a:ext cx="885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Input</a:t>
            </a:r>
          </a:p>
          <a:p>
            <a:pPr algn="ctr" eaLnBrk="1" hangingPunct="1"/>
            <a:r>
              <a:rPr lang="en-US" altLang="en-US"/>
              <a:t>Units</a:t>
            </a:r>
          </a:p>
        </p:txBody>
      </p:sp>
      <p:sp>
        <p:nvSpPr>
          <p:cNvPr id="68615" name="TextBox 117"/>
          <p:cNvSpPr txBox="1">
            <a:spLocks noChangeArrowheads="1"/>
          </p:cNvSpPr>
          <p:nvPr/>
        </p:nvSpPr>
        <p:spPr bwMode="auto">
          <a:xfrm>
            <a:off x="2857335" y="2462670"/>
            <a:ext cx="12227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Weight </a:t>
            </a:r>
          </a:p>
          <a:p>
            <a:pPr algn="ctr" eaLnBrk="1" hangingPunct="1"/>
            <a:r>
              <a:rPr lang="en-US" altLang="en-US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27706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61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Standard RBM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893132"/>
            <a:ext cx="8229600" cy="63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dirty="0"/>
              <a:t>Setting the hidden nodes to a vector of values updates the visible nodes…and vice versa</a:t>
            </a:r>
          </a:p>
        </p:txBody>
      </p:sp>
      <p:grpSp>
        <p:nvGrpSpPr>
          <p:cNvPr id="68612" name="Group 114"/>
          <p:cNvGrpSpPr>
            <a:grpSpLocks/>
          </p:cNvGrpSpPr>
          <p:nvPr/>
        </p:nvGrpSpPr>
        <p:grpSpPr bwMode="auto">
          <a:xfrm>
            <a:off x="4191000" y="1472069"/>
            <a:ext cx="5029200" cy="2819400"/>
            <a:chOff x="1905000" y="1295400"/>
            <a:chExt cx="5029200" cy="2819400"/>
          </a:xfrm>
        </p:grpSpPr>
        <p:pic>
          <p:nvPicPr>
            <p:cNvPr id="68616" name="Group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9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617" name="Group 10"/>
            <p:cNvGrpSpPr>
              <a:grpSpLocks/>
            </p:cNvGrpSpPr>
            <p:nvPr/>
          </p:nvGrpSpPr>
          <p:grpSpPr bwMode="auto">
            <a:xfrm>
              <a:off x="6172200" y="3352800"/>
              <a:ext cx="762000" cy="762000"/>
              <a:chOff x="1524000" y="2667000"/>
              <a:chExt cx="762000" cy="762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60" name="Object 12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23" name="Equation" r:id="rId4" imgW="152400" imgH="203200" progId="Equation.DSMT4">
                      <p:embed/>
                    </p:oleObj>
                  </mc:Choice>
                  <mc:Fallback>
                    <p:oleObj name="Equation" r:id="rId4" imgW="152400" imgH="203200" progId="Equation.DSMT4">
                      <p:embed/>
                      <p:pic>
                        <p:nvPicPr>
                          <p:cNvPr id="6866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18" name="Group 13"/>
            <p:cNvGrpSpPr>
              <a:grpSpLocks/>
            </p:cNvGrpSpPr>
            <p:nvPr/>
          </p:nvGrpSpPr>
          <p:grpSpPr bwMode="auto">
            <a:xfrm>
              <a:off x="1905000" y="3352800"/>
              <a:ext cx="762000" cy="762000"/>
              <a:chOff x="1524000" y="2667000"/>
              <a:chExt cx="762000" cy="762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8" name="Object 15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24" name="Equation" r:id="rId6" imgW="152400" imgH="203200" progId="Equation.DSMT4">
                      <p:embed/>
                    </p:oleObj>
                  </mc:Choice>
                  <mc:Fallback>
                    <p:oleObj name="Equation" r:id="rId6" imgW="152400" imgH="203200" progId="Equation.DSMT4">
                      <p:embed/>
                      <p:pic>
                        <p:nvPicPr>
                          <p:cNvPr id="6865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19" name="Group 16"/>
            <p:cNvGrpSpPr>
              <a:grpSpLocks/>
            </p:cNvGrpSpPr>
            <p:nvPr/>
          </p:nvGrpSpPr>
          <p:grpSpPr bwMode="auto">
            <a:xfrm>
              <a:off x="2971800" y="3352800"/>
              <a:ext cx="762000" cy="762000"/>
              <a:chOff x="1524000" y="2667000"/>
              <a:chExt cx="762000" cy="762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6" name="Object 18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25" name="Equation" r:id="rId7" imgW="152400" imgH="203200" progId="Equation.DSMT4">
                      <p:embed/>
                    </p:oleObj>
                  </mc:Choice>
                  <mc:Fallback>
                    <p:oleObj name="Equation" r:id="rId7" imgW="152400" imgH="203200" progId="Equation.DSMT4">
                      <p:embed/>
                      <p:pic>
                        <p:nvPicPr>
                          <p:cNvPr id="68656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20" name="Group 19"/>
            <p:cNvGrpSpPr>
              <a:grpSpLocks/>
            </p:cNvGrpSpPr>
            <p:nvPr/>
          </p:nvGrpSpPr>
          <p:grpSpPr bwMode="auto">
            <a:xfrm>
              <a:off x="4038600" y="3352800"/>
              <a:ext cx="762000" cy="762000"/>
              <a:chOff x="1524000" y="2667000"/>
              <a:chExt cx="762000" cy="762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4" name="Object 21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26" name="Equation" r:id="rId8" imgW="152400" imgH="203200" progId="Equation.DSMT4">
                      <p:embed/>
                    </p:oleObj>
                  </mc:Choice>
                  <mc:Fallback>
                    <p:oleObj name="Equation" r:id="rId8" imgW="152400" imgH="203200" progId="Equation.DSMT4">
                      <p:embed/>
                      <p:pic>
                        <p:nvPicPr>
                          <p:cNvPr id="68654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21" name="Group 22"/>
            <p:cNvGrpSpPr>
              <a:grpSpLocks/>
            </p:cNvGrpSpPr>
            <p:nvPr/>
          </p:nvGrpSpPr>
          <p:grpSpPr bwMode="auto">
            <a:xfrm>
              <a:off x="5105400" y="3352800"/>
              <a:ext cx="762000" cy="762000"/>
              <a:chOff x="1524000" y="2667000"/>
              <a:chExt cx="762000" cy="762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524000" y="2667000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68652" name="Object 24"/>
              <p:cNvGraphicFramePr>
                <a:graphicFrameLocks noChangeAspect="1"/>
              </p:cNvGraphicFramePr>
              <p:nvPr/>
            </p:nvGraphicFramePr>
            <p:xfrm>
              <a:off x="1676400" y="2743200"/>
              <a:ext cx="469900" cy="627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27" name="Equation" r:id="rId9" imgW="152400" imgH="203200" progId="Equation.DSMT4">
                      <p:embed/>
                    </p:oleObj>
                  </mc:Choice>
                  <mc:Fallback>
                    <p:oleObj name="Equation" r:id="rId9" imgW="152400" imgH="203200" progId="Equation.DSMT4">
                      <p:embed/>
                      <p:pic>
                        <p:nvPicPr>
                          <p:cNvPr id="68652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400" y="2743200"/>
                            <a:ext cx="469900" cy="627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8622" name="Group 2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77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3" name="Group 2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5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4" name="Group 3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3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5" name="Group 3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8192" y="1256982"/>
              <a:ext cx="890016" cy="88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Straight Connector 39"/>
            <p:cNvCxnSpPr>
              <a:stCxn id="15" idx="0"/>
            </p:cNvCxnSpPr>
            <p:nvPr/>
          </p:nvCxnSpPr>
          <p:spPr>
            <a:xfrm flipV="1">
              <a:off x="22860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5" idx="0"/>
            </p:cNvCxnSpPr>
            <p:nvPr/>
          </p:nvCxnSpPr>
          <p:spPr>
            <a:xfrm flipV="1">
              <a:off x="22860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5" idx="0"/>
            </p:cNvCxnSpPr>
            <p:nvPr/>
          </p:nvCxnSpPr>
          <p:spPr>
            <a:xfrm flipV="1">
              <a:off x="22860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0"/>
            </p:cNvCxnSpPr>
            <p:nvPr/>
          </p:nvCxnSpPr>
          <p:spPr>
            <a:xfrm flipV="1">
              <a:off x="22860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5" idx="0"/>
            </p:cNvCxnSpPr>
            <p:nvPr/>
          </p:nvCxnSpPr>
          <p:spPr>
            <a:xfrm flipV="1">
              <a:off x="2286000" y="2057400"/>
              <a:ext cx="4267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0"/>
            </p:cNvCxnSpPr>
            <p:nvPr/>
          </p:nvCxnSpPr>
          <p:spPr>
            <a:xfrm flipH="1" flipV="1">
              <a:off x="22860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8" idx="0"/>
            </p:cNvCxnSpPr>
            <p:nvPr/>
          </p:nvCxnSpPr>
          <p:spPr>
            <a:xfrm flipV="1">
              <a:off x="33528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8" idx="0"/>
            </p:cNvCxnSpPr>
            <p:nvPr/>
          </p:nvCxnSpPr>
          <p:spPr>
            <a:xfrm flipV="1">
              <a:off x="33528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8" idx="0"/>
            </p:cNvCxnSpPr>
            <p:nvPr/>
          </p:nvCxnSpPr>
          <p:spPr>
            <a:xfrm flipV="1">
              <a:off x="33528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8" idx="0"/>
            </p:cNvCxnSpPr>
            <p:nvPr/>
          </p:nvCxnSpPr>
          <p:spPr>
            <a:xfrm flipV="1">
              <a:off x="33528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1" idx="0"/>
            </p:cNvCxnSpPr>
            <p:nvPr/>
          </p:nvCxnSpPr>
          <p:spPr>
            <a:xfrm flipH="1" flipV="1">
              <a:off x="22860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21" idx="0"/>
            </p:cNvCxnSpPr>
            <p:nvPr/>
          </p:nvCxnSpPr>
          <p:spPr>
            <a:xfrm>
              <a:off x="33528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21" idx="0"/>
            </p:cNvCxnSpPr>
            <p:nvPr/>
          </p:nvCxnSpPr>
          <p:spPr>
            <a:xfrm>
              <a:off x="44196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1" idx="0"/>
            </p:cNvCxnSpPr>
            <p:nvPr/>
          </p:nvCxnSpPr>
          <p:spPr>
            <a:xfrm flipV="1">
              <a:off x="44196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1" idx="0"/>
            </p:cNvCxnSpPr>
            <p:nvPr/>
          </p:nvCxnSpPr>
          <p:spPr>
            <a:xfrm flipV="1">
              <a:off x="44196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24" idx="0"/>
            </p:cNvCxnSpPr>
            <p:nvPr/>
          </p:nvCxnSpPr>
          <p:spPr>
            <a:xfrm>
              <a:off x="22860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24" idx="0"/>
            </p:cNvCxnSpPr>
            <p:nvPr/>
          </p:nvCxnSpPr>
          <p:spPr>
            <a:xfrm>
              <a:off x="33528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24" idx="0"/>
            </p:cNvCxnSpPr>
            <p:nvPr/>
          </p:nvCxnSpPr>
          <p:spPr>
            <a:xfrm>
              <a:off x="44196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24" idx="0"/>
            </p:cNvCxnSpPr>
            <p:nvPr/>
          </p:nvCxnSpPr>
          <p:spPr>
            <a:xfrm>
              <a:off x="54864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24" idx="0"/>
            </p:cNvCxnSpPr>
            <p:nvPr/>
          </p:nvCxnSpPr>
          <p:spPr>
            <a:xfrm flipV="1">
              <a:off x="54864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2" idx="0"/>
            </p:cNvCxnSpPr>
            <p:nvPr/>
          </p:nvCxnSpPr>
          <p:spPr>
            <a:xfrm>
              <a:off x="2286000" y="2057400"/>
              <a:ext cx="4267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12" idx="0"/>
            </p:cNvCxnSpPr>
            <p:nvPr/>
          </p:nvCxnSpPr>
          <p:spPr>
            <a:xfrm>
              <a:off x="3352800" y="2057400"/>
              <a:ext cx="32004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2" idx="0"/>
            </p:cNvCxnSpPr>
            <p:nvPr/>
          </p:nvCxnSpPr>
          <p:spPr>
            <a:xfrm>
              <a:off x="4419600" y="2057400"/>
              <a:ext cx="2133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2" idx="0"/>
            </p:cNvCxnSpPr>
            <p:nvPr/>
          </p:nvCxnSpPr>
          <p:spPr>
            <a:xfrm>
              <a:off x="5486400" y="2057400"/>
              <a:ext cx="10668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2" idx="0"/>
            </p:cNvCxnSpPr>
            <p:nvPr/>
          </p:nvCxnSpPr>
          <p:spPr>
            <a:xfrm>
              <a:off x="6553200" y="20574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3" name="TextBox 115"/>
          <p:cNvSpPr txBox="1">
            <a:spLocks noChangeArrowheads="1"/>
          </p:cNvSpPr>
          <p:nvPr/>
        </p:nvSpPr>
        <p:spPr bwMode="auto">
          <a:xfrm>
            <a:off x="2895601" y="1472069"/>
            <a:ext cx="1160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Hidden</a:t>
            </a:r>
          </a:p>
          <a:p>
            <a:pPr algn="ctr" eaLnBrk="1" hangingPunct="1"/>
            <a:r>
              <a:rPr lang="en-US" altLang="en-US"/>
              <a:t>Units</a:t>
            </a:r>
          </a:p>
        </p:txBody>
      </p:sp>
      <p:sp>
        <p:nvSpPr>
          <p:cNvPr id="68614" name="TextBox 116"/>
          <p:cNvSpPr txBox="1">
            <a:spLocks noChangeArrowheads="1"/>
          </p:cNvSpPr>
          <p:nvPr/>
        </p:nvSpPr>
        <p:spPr bwMode="auto">
          <a:xfrm>
            <a:off x="3048001" y="3529469"/>
            <a:ext cx="885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Input</a:t>
            </a:r>
          </a:p>
          <a:p>
            <a:pPr algn="ctr" eaLnBrk="1" hangingPunct="1"/>
            <a:r>
              <a:rPr lang="en-US" altLang="en-US"/>
              <a:t>Units</a:t>
            </a:r>
          </a:p>
        </p:txBody>
      </p:sp>
      <p:sp>
        <p:nvSpPr>
          <p:cNvPr id="68615" name="TextBox 117"/>
          <p:cNvSpPr txBox="1">
            <a:spLocks noChangeArrowheads="1"/>
          </p:cNvSpPr>
          <p:nvPr/>
        </p:nvSpPr>
        <p:spPr bwMode="auto">
          <a:xfrm>
            <a:off x="2857335" y="2462670"/>
            <a:ext cx="12227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Weight </a:t>
            </a:r>
          </a:p>
          <a:p>
            <a:pPr algn="ctr" eaLnBrk="1" hangingPunct="1"/>
            <a:r>
              <a:rPr lang="en-US" altLang="en-US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98163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1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dirty="0" err="1"/>
              <a:t>Hebbian</a:t>
            </a:r>
            <a:r>
              <a:rPr lang="en-US" dirty="0"/>
              <a:t>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41757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Contrastive Divergence Training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25563"/>
            <a:ext cx="9993085" cy="5163570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Pick a training example.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Set the input nodes to the values given by the example.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See what activations this gives the hidden nodes.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Set the hidden nodes at the values from step 3.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Set the input node values, given the hidden nodes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Compare the input node values from step 5 to the the input node values from step 2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Update the connection weights to decrease the difference found in step 6.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If that difference falls below some epsilon, quit. Else, go to step 1.</a:t>
            </a:r>
          </a:p>
        </p:txBody>
      </p:sp>
    </p:spTree>
    <p:extLst>
      <p:ext uri="{BB962C8B-B14F-4D97-AF65-F5344CB8AC3E}">
        <p14:creationId xmlns:p14="http://schemas.microsoft.com/office/powerpoint/2010/main" val="259561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1"/>
            <a:ext cx="7772400" cy="13620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Deep BELIEF Network (DBN)</a:t>
            </a:r>
          </a:p>
        </p:txBody>
      </p:sp>
    </p:spTree>
    <p:extLst>
      <p:ext uri="{BB962C8B-B14F-4D97-AF65-F5344CB8AC3E}">
        <p14:creationId xmlns:p14="http://schemas.microsoft.com/office/powerpoint/2010/main" val="220243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83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a Deep Belief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4419600" cy="4572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stack of RBNS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bottom to top with Contrastive Divergence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AGAIN with supervised training (similar to </a:t>
            </a:r>
            <a:r>
              <a:rPr lang="en-US" sz="2400" dirty="0" err="1"/>
              <a:t>backprop</a:t>
            </a:r>
            <a:r>
              <a:rPr lang="en-US" sz="2400" dirty="0"/>
              <a:t> in MLPs)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grpSp>
        <p:nvGrpSpPr>
          <p:cNvPr id="72708" name="Group 229"/>
          <p:cNvGrpSpPr>
            <a:grpSpLocks/>
          </p:cNvGrpSpPr>
          <p:nvPr/>
        </p:nvGrpSpPr>
        <p:grpSpPr bwMode="auto">
          <a:xfrm>
            <a:off x="7543800" y="1066800"/>
            <a:ext cx="2819400" cy="4800600"/>
            <a:chOff x="5867400" y="1633342"/>
            <a:chExt cx="2286001" cy="4157858"/>
          </a:xfrm>
        </p:grpSpPr>
        <p:grpSp>
          <p:nvGrpSpPr>
            <p:cNvPr id="72720" name="Group 114"/>
            <p:cNvGrpSpPr>
              <a:grpSpLocks/>
            </p:cNvGrpSpPr>
            <p:nvPr/>
          </p:nvGrpSpPr>
          <p:grpSpPr bwMode="auto">
            <a:xfrm>
              <a:off x="5867400" y="4503738"/>
              <a:ext cx="2286000" cy="1287462"/>
              <a:chOff x="1905000" y="1295400"/>
              <a:chExt cx="5029200" cy="2819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905000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816" name="Group 10"/>
              <p:cNvGrpSpPr>
                <a:grpSpLocks/>
              </p:cNvGrpSpPr>
              <p:nvPr/>
            </p:nvGrpSpPr>
            <p:grpSpPr bwMode="auto">
              <a:xfrm>
                <a:off x="6172200" y="3352800"/>
                <a:ext cx="762000" cy="762000"/>
                <a:chOff x="1524000" y="2667000"/>
                <a:chExt cx="762000" cy="76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524260" y="2667218"/>
                  <a:ext cx="761741" cy="761782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72851" name="Object 12"/>
                <p:cNvGraphicFramePr>
                  <a:graphicFrameLocks noChangeAspect="1"/>
                </p:cNvGraphicFramePr>
                <p:nvPr/>
              </p:nvGraphicFramePr>
              <p:xfrm>
                <a:off x="1676400" y="2743200"/>
                <a:ext cx="469900" cy="627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557" name="Equation" r:id="rId3" imgW="152400" imgH="203200" progId="Equation.DSMT4">
                        <p:embed/>
                      </p:oleObj>
                    </mc:Choice>
                    <mc:Fallback>
                      <p:oleObj name="Equation" r:id="rId3" imgW="152400" imgH="203200" progId="Equation.DSMT4">
                        <p:embed/>
                        <p:pic>
                          <p:nvPicPr>
                            <p:cNvPr id="72851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6400" y="2743200"/>
                              <a:ext cx="469900" cy="627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5" name="Oval 54"/>
              <p:cNvSpPr/>
              <p:nvPr/>
            </p:nvSpPr>
            <p:spPr bwMode="auto">
              <a:xfrm>
                <a:off x="1905000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2972574" y="3353019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4037314" y="3353019"/>
                <a:ext cx="764575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104886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72574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037314" y="1296508"/>
                <a:ext cx="764575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4886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72460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55" idx="0"/>
                <a:endCxn id="59" idx="4"/>
              </p:cNvCxnSpPr>
              <p:nvPr/>
            </p:nvCxnSpPr>
            <p:spPr>
              <a:xfrm flipV="1">
                <a:off x="2287288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5" idx="0"/>
                <a:endCxn id="47" idx="4"/>
              </p:cNvCxnSpPr>
              <p:nvPr/>
            </p:nvCxnSpPr>
            <p:spPr>
              <a:xfrm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5" idx="0"/>
                <a:endCxn id="45" idx="4"/>
              </p:cNvCxnSpPr>
              <p:nvPr/>
            </p:nvCxnSpPr>
            <p:spPr>
              <a:xfrm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5" idx="0"/>
                <a:endCxn id="43" idx="4"/>
              </p:cNvCxnSpPr>
              <p:nvPr/>
            </p:nvCxnSpPr>
            <p:spPr>
              <a:xfrm flipV="1"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55" idx="0"/>
                <a:endCxn id="41" idx="4"/>
              </p:cNvCxnSpPr>
              <p:nvPr/>
            </p:nvCxnSpPr>
            <p:spPr>
              <a:xfrm flipV="1"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3" idx="0"/>
                <a:endCxn id="59" idx="4"/>
              </p:cNvCxnSpPr>
              <p:nvPr/>
            </p:nvCxnSpPr>
            <p:spPr>
              <a:xfrm flipH="1"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53" idx="0"/>
              </p:cNvCxnSpPr>
              <p:nvPr/>
            </p:nvCxnSpPr>
            <p:spPr>
              <a:xfrm flipV="1">
                <a:off x="3352029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53" idx="0"/>
                <a:endCxn id="45" idx="4"/>
              </p:cNvCxnSpPr>
              <p:nvPr/>
            </p:nvCxnSpPr>
            <p:spPr>
              <a:xfrm flipV="1"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53" idx="0"/>
                <a:endCxn id="43" idx="4"/>
              </p:cNvCxnSpPr>
              <p:nvPr/>
            </p:nvCxnSpPr>
            <p:spPr>
              <a:xfrm flipV="1"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3" idx="0"/>
                <a:endCxn id="41" idx="4"/>
              </p:cNvCxnSpPr>
              <p:nvPr/>
            </p:nvCxnSpPr>
            <p:spPr>
              <a:xfrm flipV="1"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51" idx="0"/>
                <a:endCxn id="59" idx="4"/>
              </p:cNvCxnSpPr>
              <p:nvPr/>
            </p:nvCxnSpPr>
            <p:spPr>
              <a:xfrm flipH="1"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51" idx="0"/>
              </p:cNvCxnSpPr>
              <p:nvPr/>
            </p:nvCxnSpPr>
            <p:spPr>
              <a:xfrm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45" idx="4"/>
                <a:endCxn id="51" idx="0"/>
              </p:cNvCxnSpPr>
              <p:nvPr/>
            </p:nvCxnSpPr>
            <p:spPr>
              <a:xfrm>
                <a:off x="4419601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51" idx="0"/>
                <a:endCxn id="43" idx="4"/>
              </p:cNvCxnSpPr>
              <p:nvPr/>
            </p:nvCxnSpPr>
            <p:spPr>
              <a:xfrm flipV="1"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1" idx="0"/>
                <a:endCxn id="41" idx="4"/>
              </p:cNvCxnSpPr>
              <p:nvPr/>
            </p:nvCxnSpPr>
            <p:spPr>
              <a:xfrm flipV="1"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9" idx="4"/>
                <a:endCxn id="49" idx="0"/>
              </p:cNvCxnSpPr>
              <p:nvPr/>
            </p:nvCxnSpPr>
            <p:spPr>
              <a:xfrm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7" idx="4"/>
                <a:endCxn id="49" idx="0"/>
              </p:cNvCxnSpPr>
              <p:nvPr/>
            </p:nvCxnSpPr>
            <p:spPr>
              <a:xfrm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5" idx="4"/>
                <a:endCxn id="49" idx="0"/>
              </p:cNvCxnSpPr>
              <p:nvPr/>
            </p:nvCxnSpPr>
            <p:spPr>
              <a:xfrm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43" idx="4"/>
                <a:endCxn id="49" idx="0"/>
              </p:cNvCxnSpPr>
              <p:nvPr/>
            </p:nvCxnSpPr>
            <p:spPr>
              <a:xfrm>
                <a:off x="5487174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49" idx="0"/>
                <a:endCxn id="41" idx="4"/>
              </p:cNvCxnSpPr>
              <p:nvPr/>
            </p:nvCxnSpPr>
            <p:spPr>
              <a:xfrm flipV="1"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59" idx="4"/>
                <a:endCxn id="57" idx="0"/>
              </p:cNvCxnSpPr>
              <p:nvPr/>
            </p:nvCxnSpPr>
            <p:spPr>
              <a:xfrm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7" idx="4"/>
                <a:endCxn id="57" idx="0"/>
              </p:cNvCxnSpPr>
              <p:nvPr/>
            </p:nvCxnSpPr>
            <p:spPr>
              <a:xfrm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5" idx="4"/>
                <a:endCxn id="57" idx="0"/>
              </p:cNvCxnSpPr>
              <p:nvPr/>
            </p:nvCxnSpPr>
            <p:spPr>
              <a:xfrm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3" idx="4"/>
                <a:endCxn id="57" idx="0"/>
              </p:cNvCxnSpPr>
              <p:nvPr/>
            </p:nvCxnSpPr>
            <p:spPr>
              <a:xfrm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1" idx="4"/>
                <a:endCxn id="57" idx="0"/>
              </p:cNvCxnSpPr>
              <p:nvPr/>
            </p:nvCxnSpPr>
            <p:spPr>
              <a:xfrm>
                <a:off x="6551915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1" name="Group 116"/>
            <p:cNvGrpSpPr>
              <a:grpSpLocks/>
            </p:cNvGrpSpPr>
            <p:nvPr/>
          </p:nvGrpSpPr>
          <p:grpSpPr bwMode="auto">
            <a:xfrm>
              <a:off x="5867400" y="3564135"/>
              <a:ext cx="2286000" cy="939603"/>
              <a:chOff x="5562600" y="2971800"/>
              <a:chExt cx="2286000" cy="939603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5562600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6047861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6531834" y="297144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017094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7502354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endCxn id="115" idx="4"/>
              </p:cNvCxnSpPr>
              <p:nvPr/>
            </p:nvCxnSpPr>
            <p:spPr bwMode="auto">
              <a:xfrm flipV="1">
                <a:off x="5736367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103" idx="4"/>
              </p:cNvCxnSpPr>
              <p:nvPr/>
            </p:nvCxnSpPr>
            <p:spPr bwMode="auto">
              <a:xfrm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101" idx="4"/>
              </p:cNvCxnSpPr>
              <p:nvPr/>
            </p:nvCxnSpPr>
            <p:spPr bwMode="auto">
              <a:xfrm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99" idx="4"/>
              </p:cNvCxnSpPr>
              <p:nvPr/>
            </p:nvCxnSpPr>
            <p:spPr bwMode="auto">
              <a:xfrm flipV="1"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97" idx="4"/>
              </p:cNvCxnSpPr>
              <p:nvPr/>
            </p:nvCxnSpPr>
            <p:spPr bwMode="auto">
              <a:xfrm flipV="1"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V="1">
                <a:off x="622034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endCxn id="101" idx="4"/>
              </p:cNvCxnSpPr>
              <p:nvPr/>
            </p:nvCxnSpPr>
            <p:spPr bwMode="auto">
              <a:xfrm flipV="1"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99" idx="4"/>
              </p:cNvCxnSpPr>
              <p:nvPr/>
            </p:nvCxnSpPr>
            <p:spPr bwMode="auto">
              <a:xfrm flipV="1"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97" idx="4"/>
              </p:cNvCxnSpPr>
              <p:nvPr/>
            </p:nvCxnSpPr>
            <p:spPr bwMode="auto">
              <a:xfrm flipV="1"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99" idx="4"/>
              </p:cNvCxnSpPr>
              <p:nvPr/>
            </p:nvCxnSpPr>
            <p:spPr bwMode="auto">
              <a:xfrm flipV="1"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endCxn id="97" idx="4"/>
              </p:cNvCxnSpPr>
              <p:nvPr/>
            </p:nvCxnSpPr>
            <p:spPr bwMode="auto">
              <a:xfrm flipV="1"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endCxn id="97" idx="4"/>
              </p:cNvCxnSpPr>
              <p:nvPr/>
            </p:nvCxnSpPr>
            <p:spPr bwMode="auto">
              <a:xfrm flipV="1"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7" idx="4"/>
              </p:cNvCxnSpPr>
              <p:nvPr/>
            </p:nvCxnSpPr>
            <p:spPr bwMode="auto">
              <a:xfrm>
                <a:off x="7674834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2" name="Group 117"/>
            <p:cNvGrpSpPr>
              <a:grpSpLocks/>
            </p:cNvGrpSpPr>
            <p:nvPr/>
          </p:nvGrpSpPr>
          <p:grpSpPr bwMode="auto">
            <a:xfrm>
              <a:off x="5867400" y="2598738"/>
              <a:ext cx="2286000" cy="939603"/>
              <a:chOff x="5562600" y="2971800"/>
              <a:chExt cx="2286000" cy="939603"/>
            </a:xfrm>
          </p:grpSpPr>
          <p:sp>
            <p:nvSpPr>
              <p:cNvPr id="157" name="Oval 156"/>
              <p:cNvSpPr/>
              <p:nvPr/>
            </p:nvSpPr>
            <p:spPr bwMode="auto">
              <a:xfrm>
                <a:off x="5562600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6047861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>
                <a:off x="6531834" y="297162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7017094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7502354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4" name="Straight Connector 123"/>
              <p:cNvCxnSpPr>
                <a:endCxn id="157" idx="4"/>
              </p:cNvCxnSpPr>
              <p:nvPr/>
            </p:nvCxnSpPr>
            <p:spPr bwMode="auto">
              <a:xfrm flipV="1">
                <a:off x="5736367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55" idx="4"/>
              </p:cNvCxnSpPr>
              <p:nvPr/>
            </p:nvCxnSpPr>
            <p:spPr bwMode="auto">
              <a:xfrm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endCxn id="153" idx="4"/>
              </p:cNvCxnSpPr>
              <p:nvPr/>
            </p:nvCxnSpPr>
            <p:spPr bwMode="auto">
              <a:xfrm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endCxn id="151" idx="4"/>
              </p:cNvCxnSpPr>
              <p:nvPr/>
            </p:nvCxnSpPr>
            <p:spPr bwMode="auto">
              <a:xfrm flipV="1"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49" idx="4"/>
              </p:cNvCxnSpPr>
              <p:nvPr/>
            </p:nvCxnSpPr>
            <p:spPr bwMode="auto">
              <a:xfrm flipV="1"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 bwMode="auto">
              <a:xfrm flipV="1">
                <a:off x="622034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endCxn id="153" idx="4"/>
              </p:cNvCxnSpPr>
              <p:nvPr/>
            </p:nvCxnSpPr>
            <p:spPr bwMode="auto">
              <a:xfrm flipV="1"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endCxn id="151" idx="4"/>
              </p:cNvCxnSpPr>
              <p:nvPr/>
            </p:nvCxnSpPr>
            <p:spPr bwMode="auto">
              <a:xfrm flipV="1"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endCxn id="149" idx="4"/>
              </p:cNvCxnSpPr>
              <p:nvPr/>
            </p:nvCxnSpPr>
            <p:spPr bwMode="auto">
              <a:xfrm flipV="1"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151" idx="4"/>
              </p:cNvCxnSpPr>
              <p:nvPr/>
            </p:nvCxnSpPr>
            <p:spPr bwMode="auto">
              <a:xfrm flipV="1"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49" idx="4"/>
              </p:cNvCxnSpPr>
              <p:nvPr/>
            </p:nvCxnSpPr>
            <p:spPr bwMode="auto">
              <a:xfrm flipV="1"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endCxn id="149" idx="4"/>
              </p:cNvCxnSpPr>
              <p:nvPr/>
            </p:nvCxnSpPr>
            <p:spPr bwMode="auto">
              <a:xfrm flipV="1"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49" idx="4"/>
              </p:cNvCxnSpPr>
              <p:nvPr/>
            </p:nvCxnSpPr>
            <p:spPr bwMode="auto">
              <a:xfrm>
                <a:off x="7674834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/>
            <p:cNvCxnSpPr/>
            <p:nvPr/>
          </p:nvCxnSpPr>
          <p:spPr bwMode="auto">
            <a:xfrm flipV="1">
              <a:off x="6041167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auto">
            <a:xfrm flipV="1"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auto">
            <a:xfrm flipV="1"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auto">
            <a:xfrm flipH="1"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 flipV="1">
              <a:off x="652514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auto">
            <a:xfrm flipV="1"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 bwMode="auto">
            <a:xfrm flipV="1"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 bwMode="auto">
            <a:xfrm flipV="1"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 flipH="1"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 bwMode="auto">
            <a:xfrm>
              <a:off x="701040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 bwMode="auto">
            <a:xfrm flipV="1"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 bwMode="auto">
            <a:xfrm flipV="1"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 bwMode="auto">
            <a:xfrm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 bwMode="auto">
            <a:xfrm>
              <a:off x="749566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 bwMode="auto">
            <a:xfrm flipV="1"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 bwMode="auto">
            <a:xfrm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 bwMode="auto">
            <a:xfrm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 bwMode="auto">
            <a:xfrm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 bwMode="auto">
            <a:xfrm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>
              <a:off x="7979634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 bwMode="auto">
            <a:xfrm>
              <a:off x="7807155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2749" name="Group 13"/>
            <p:cNvGrpSpPr>
              <a:grpSpLocks/>
            </p:cNvGrpSpPr>
            <p:nvPr/>
          </p:nvGrpSpPr>
          <p:grpSpPr bwMode="auto">
            <a:xfrm>
              <a:off x="5867401" y="1633342"/>
              <a:ext cx="346808" cy="347859"/>
              <a:chOff x="1524000" y="2667228"/>
              <a:chExt cx="762976" cy="761772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1523998" y="2667228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72754" name="Object 15"/>
              <p:cNvGraphicFramePr>
                <a:graphicFrameLocks noChangeAspect="1"/>
              </p:cNvGraphicFramePr>
              <p:nvPr/>
            </p:nvGraphicFramePr>
            <p:xfrm>
              <a:off x="1733550" y="2802583"/>
              <a:ext cx="352743" cy="51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558" name="Equation" r:id="rId5" imgW="114300" imgH="165100" progId="Equation.DSMT4">
                      <p:embed/>
                    </p:oleObj>
                  </mc:Choice>
                  <mc:Fallback>
                    <p:oleObj name="Equation" r:id="rId5" imgW="114300" imgH="165100" progId="Equation.DSMT4">
                      <p:embed/>
                      <p:pic>
                        <p:nvPicPr>
                          <p:cNvPr id="72754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550" y="2802583"/>
                            <a:ext cx="352743" cy="511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2" name="Oval 221"/>
            <p:cNvSpPr/>
            <p:nvPr/>
          </p:nvSpPr>
          <p:spPr bwMode="auto">
            <a:xfrm>
              <a:off x="6352661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6836634" y="1633342"/>
              <a:ext cx="347534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7321894" y="1633342"/>
              <a:ext cx="346247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2709" name="Object 12"/>
          <p:cNvGraphicFramePr>
            <a:graphicFrameLocks noChangeAspect="1"/>
          </p:cNvGraphicFramePr>
          <p:nvPr/>
        </p:nvGraphicFramePr>
        <p:xfrm>
          <a:off x="6781800" y="48006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9" name="Equation" r:id="rId7" imgW="203200" imgH="203200" progId="Equation.DSMT4">
                  <p:embed/>
                </p:oleObj>
              </mc:Choice>
              <mc:Fallback>
                <p:oleObj name="Equation" r:id="rId7" imgW="203200" imgH="203200" progId="Equation.DSMT4">
                  <p:embed/>
                  <p:pic>
                    <p:nvPicPr>
                      <p:cNvPr id="7270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006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2"/>
          <p:cNvGraphicFramePr>
            <a:graphicFrameLocks noChangeAspect="1"/>
          </p:cNvGraphicFramePr>
          <p:nvPr/>
        </p:nvGraphicFramePr>
        <p:xfrm>
          <a:off x="6759575" y="37338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0" name="Equation" r:id="rId9" imgW="215900" imgH="203200" progId="Equation.DSMT4">
                  <p:embed/>
                </p:oleObj>
              </mc:Choice>
              <mc:Fallback>
                <p:oleObj name="Equation" r:id="rId9" imgW="215900" imgH="203200" progId="Equation.DSMT4">
                  <p:embed/>
                  <p:pic>
                    <p:nvPicPr>
                      <p:cNvPr id="727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37338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12"/>
          <p:cNvGraphicFramePr>
            <a:graphicFrameLocks noChangeAspect="1"/>
          </p:cNvGraphicFramePr>
          <p:nvPr/>
        </p:nvGraphicFramePr>
        <p:xfrm>
          <a:off x="6781800" y="26670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1" name="Equation" r:id="rId11" imgW="203200" imgH="203200" progId="Equation.DSMT4">
                  <p:embed/>
                </p:oleObj>
              </mc:Choice>
              <mc:Fallback>
                <p:oleObj name="Equation" r:id="rId11" imgW="203200" imgH="203200" progId="Equation.DSMT4">
                  <p:embed/>
                  <p:pic>
                    <p:nvPicPr>
                      <p:cNvPr id="727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12"/>
          <p:cNvGraphicFramePr>
            <a:graphicFrameLocks noChangeAspect="1"/>
          </p:cNvGraphicFramePr>
          <p:nvPr/>
        </p:nvGraphicFramePr>
        <p:xfrm>
          <a:off x="6759575" y="15240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2" name="Equation" r:id="rId13" imgW="215900" imgH="203200" progId="Equation.DSMT4">
                  <p:embed/>
                </p:oleObj>
              </mc:Choice>
              <mc:Fallback>
                <p:oleObj name="Equation" r:id="rId13" imgW="215900" imgH="203200" progId="Equation.DSMT4">
                  <p:embed/>
                  <p:pic>
                    <p:nvPicPr>
                      <p:cNvPr id="727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15240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12"/>
          <p:cNvGraphicFramePr>
            <a:graphicFrameLocks noChangeAspect="1"/>
          </p:cNvGraphicFramePr>
          <p:nvPr/>
        </p:nvGraphicFramePr>
        <p:xfrm>
          <a:off x="6915150" y="5524501"/>
          <a:ext cx="4445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3" name="Equation" r:id="rId15" imgW="127000" imgH="127000" progId="Equation.DSMT4">
                  <p:embed/>
                </p:oleObj>
              </mc:Choice>
              <mc:Fallback>
                <p:oleObj name="Equation" r:id="rId15" imgW="127000" imgH="127000" progId="Equation.DSMT4">
                  <p:embed/>
                  <p:pic>
                    <p:nvPicPr>
                      <p:cNvPr id="727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5524501"/>
                        <a:ext cx="4445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2"/>
          <p:cNvGraphicFramePr>
            <a:graphicFrameLocks noChangeAspect="1"/>
          </p:cNvGraphicFramePr>
          <p:nvPr/>
        </p:nvGraphicFramePr>
        <p:xfrm>
          <a:off x="6934200" y="4267200"/>
          <a:ext cx="533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4" name="Equation" r:id="rId17" imgW="152400" imgH="203200" progId="Equation.DSMT4">
                  <p:embed/>
                </p:oleObj>
              </mc:Choice>
              <mc:Fallback>
                <p:oleObj name="Equation" r:id="rId17" imgW="152400" imgH="203200" progId="Equation.DSMT4">
                  <p:embed/>
                  <p:pic>
                    <p:nvPicPr>
                      <p:cNvPr id="727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533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2"/>
          <p:cNvGraphicFramePr>
            <a:graphicFrameLocks noChangeAspect="1"/>
          </p:cNvGraphicFramePr>
          <p:nvPr/>
        </p:nvGraphicFramePr>
        <p:xfrm>
          <a:off x="6911975" y="3200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5" name="Equation" r:id="rId19" imgW="165100" imgH="203200" progId="Equation.DSMT4">
                  <p:embed/>
                </p:oleObj>
              </mc:Choice>
              <mc:Fallback>
                <p:oleObj name="Equation" r:id="rId19" imgW="165100" imgH="203200" progId="Equation.DSMT4">
                  <p:embed/>
                  <p:pic>
                    <p:nvPicPr>
                      <p:cNvPr id="727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200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6911975" y="2057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6" name="Equation" r:id="rId21" imgW="165100" imgH="203200" progId="Equation.DSMT4">
                  <p:embed/>
                </p:oleObj>
              </mc:Choice>
              <mc:Fallback>
                <p:oleObj name="Equation" r:id="rId21" imgW="165100" imgH="203200" progId="Equation.DSMT4">
                  <p:embed/>
                  <p:pic>
                    <p:nvPicPr>
                      <p:cNvPr id="727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057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7" name="Group 241"/>
          <p:cNvGrpSpPr>
            <a:grpSpLocks/>
          </p:cNvGrpSpPr>
          <p:nvPr/>
        </p:nvGrpSpPr>
        <p:grpSpPr bwMode="auto">
          <a:xfrm>
            <a:off x="5867400" y="4267200"/>
            <a:ext cx="4648200" cy="1676400"/>
            <a:chOff x="4343400" y="4267200"/>
            <a:chExt cx="4648200" cy="1676400"/>
          </a:xfrm>
        </p:grpSpPr>
        <p:sp>
          <p:nvSpPr>
            <p:cNvPr id="240" name="Rectangle 239"/>
            <p:cNvSpPr/>
            <p:nvPr/>
          </p:nvSpPr>
          <p:spPr>
            <a:xfrm>
              <a:off x="5029200" y="4267200"/>
              <a:ext cx="3962400" cy="16764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719" name="TextBox 240"/>
            <p:cNvSpPr txBox="1">
              <a:spLocks noChangeArrowheads="1"/>
            </p:cNvSpPr>
            <p:nvPr/>
          </p:nvSpPr>
          <p:spPr bwMode="auto">
            <a:xfrm>
              <a:off x="4343400" y="5029200"/>
              <a:ext cx="684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RBN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58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4419600" cy="4572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stack of RBNS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bottom to top with Contrastive Divergence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AGAIN with supervised training (similar to </a:t>
            </a:r>
            <a:r>
              <a:rPr lang="en-US" sz="2400" dirty="0" err="1"/>
              <a:t>backprop</a:t>
            </a:r>
            <a:r>
              <a:rPr lang="en-US" sz="2400" dirty="0"/>
              <a:t> in MLPs)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grpSp>
        <p:nvGrpSpPr>
          <p:cNvPr id="73732" name="Group 229"/>
          <p:cNvGrpSpPr>
            <a:grpSpLocks/>
          </p:cNvGrpSpPr>
          <p:nvPr/>
        </p:nvGrpSpPr>
        <p:grpSpPr bwMode="auto">
          <a:xfrm>
            <a:off x="7543800" y="1066800"/>
            <a:ext cx="2819400" cy="4800600"/>
            <a:chOff x="5867400" y="1633342"/>
            <a:chExt cx="2286001" cy="4157858"/>
          </a:xfrm>
        </p:grpSpPr>
        <p:grpSp>
          <p:nvGrpSpPr>
            <p:cNvPr id="73744" name="Group 114"/>
            <p:cNvGrpSpPr>
              <a:grpSpLocks/>
            </p:cNvGrpSpPr>
            <p:nvPr/>
          </p:nvGrpSpPr>
          <p:grpSpPr bwMode="auto">
            <a:xfrm>
              <a:off x="5867400" y="4503738"/>
              <a:ext cx="2286000" cy="1287462"/>
              <a:chOff x="1905000" y="1295400"/>
              <a:chExt cx="5029200" cy="2819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905000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840" name="Group 10"/>
              <p:cNvGrpSpPr>
                <a:grpSpLocks/>
              </p:cNvGrpSpPr>
              <p:nvPr/>
            </p:nvGrpSpPr>
            <p:grpSpPr bwMode="auto">
              <a:xfrm>
                <a:off x="6172200" y="3352800"/>
                <a:ext cx="762000" cy="762000"/>
                <a:chOff x="1524000" y="2667000"/>
                <a:chExt cx="762000" cy="76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524260" y="2667218"/>
                  <a:ext cx="761741" cy="761782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73875" name="Object 12"/>
                <p:cNvGraphicFramePr>
                  <a:graphicFrameLocks noChangeAspect="1"/>
                </p:cNvGraphicFramePr>
                <p:nvPr/>
              </p:nvGraphicFramePr>
              <p:xfrm>
                <a:off x="1676400" y="2743200"/>
                <a:ext cx="469900" cy="627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581" name="Equation" r:id="rId3" imgW="152400" imgH="203200" progId="Equation.DSMT4">
                        <p:embed/>
                      </p:oleObj>
                    </mc:Choice>
                    <mc:Fallback>
                      <p:oleObj name="Equation" r:id="rId3" imgW="152400" imgH="203200" progId="Equation.DSMT4">
                        <p:embed/>
                        <p:pic>
                          <p:nvPicPr>
                            <p:cNvPr id="73875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6400" y="2743200"/>
                              <a:ext cx="469900" cy="627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5" name="Oval 54"/>
              <p:cNvSpPr/>
              <p:nvPr/>
            </p:nvSpPr>
            <p:spPr bwMode="auto">
              <a:xfrm>
                <a:off x="1905000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2972574" y="3353019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4037314" y="3353019"/>
                <a:ext cx="764575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104886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72574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037314" y="1296508"/>
                <a:ext cx="764575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4886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72460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55" idx="0"/>
                <a:endCxn id="59" idx="4"/>
              </p:cNvCxnSpPr>
              <p:nvPr/>
            </p:nvCxnSpPr>
            <p:spPr>
              <a:xfrm flipV="1">
                <a:off x="2287288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5" idx="0"/>
                <a:endCxn id="47" idx="4"/>
              </p:cNvCxnSpPr>
              <p:nvPr/>
            </p:nvCxnSpPr>
            <p:spPr>
              <a:xfrm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5" idx="0"/>
                <a:endCxn id="45" idx="4"/>
              </p:cNvCxnSpPr>
              <p:nvPr/>
            </p:nvCxnSpPr>
            <p:spPr>
              <a:xfrm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5" idx="0"/>
                <a:endCxn id="43" idx="4"/>
              </p:cNvCxnSpPr>
              <p:nvPr/>
            </p:nvCxnSpPr>
            <p:spPr>
              <a:xfrm flipV="1"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55" idx="0"/>
                <a:endCxn id="41" idx="4"/>
              </p:cNvCxnSpPr>
              <p:nvPr/>
            </p:nvCxnSpPr>
            <p:spPr>
              <a:xfrm flipV="1"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3" idx="0"/>
                <a:endCxn id="59" idx="4"/>
              </p:cNvCxnSpPr>
              <p:nvPr/>
            </p:nvCxnSpPr>
            <p:spPr>
              <a:xfrm flipH="1"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53" idx="0"/>
              </p:cNvCxnSpPr>
              <p:nvPr/>
            </p:nvCxnSpPr>
            <p:spPr>
              <a:xfrm flipV="1">
                <a:off x="3352029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53" idx="0"/>
                <a:endCxn id="45" idx="4"/>
              </p:cNvCxnSpPr>
              <p:nvPr/>
            </p:nvCxnSpPr>
            <p:spPr>
              <a:xfrm flipV="1"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53" idx="0"/>
                <a:endCxn id="43" idx="4"/>
              </p:cNvCxnSpPr>
              <p:nvPr/>
            </p:nvCxnSpPr>
            <p:spPr>
              <a:xfrm flipV="1"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3" idx="0"/>
                <a:endCxn id="41" idx="4"/>
              </p:cNvCxnSpPr>
              <p:nvPr/>
            </p:nvCxnSpPr>
            <p:spPr>
              <a:xfrm flipV="1"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51" idx="0"/>
                <a:endCxn id="59" idx="4"/>
              </p:cNvCxnSpPr>
              <p:nvPr/>
            </p:nvCxnSpPr>
            <p:spPr>
              <a:xfrm flipH="1"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51" idx="0"/>
              </p:cNvCxnSpPr>
              <p:nvPr/>
            </p:nvCxnSpPr>
            <p:spPr>
              <a:xfrm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45" idx="4"/>
                <a:endCxn id="51" idx="0"/>
              </p:cNvCxnSpPr>
              <p:nvPr/>
            </p:nvCxnSpPr>
            <p:spPr>
              <a:xfrm>
                <a:off x="4419601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51" idx="0"/>
                <a:endCxn id="43" idx="4"/>
              </p:cNvCxnSpPr>
              <p:nvPr/>
            </p:nvCxnSpPr>
            <p:spPr>
              <a:xfrm flipV="1"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1" idx="0"/>
                <a:endCxn id="41" idx="4"/>
              </p:cNvCxnSpPr>
              <p:nvPr/>
            </p:nvCxnSpPr>
            <p:spPr>
              <a:xfrm flipV="1"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9" idx="4"/>
                <a:endCxn id="49" idx="0"/>
              </p:cNvCxnSpPr>
              <p:nvPr/>
            </p:nvCxnSpPr>
            <p:spPr>
              <a:xfrm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7" idx="4"/>
                <a:endCxn id="49" idx="0"/>
              </p:cNvCxnSpPr>
              <p:nvPr/>
            </p:nvCxnSpPr>
            <p:spPr>
              <a:xfrm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5" idx="4"/>
                <a:endCxn id="49" idx="0"/>
              </p:cNvCxnSpPr>
              <p:nvPr/>
            </p:nvCxnSpPr>
            <p:spPr>
              <a:xfrm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43" idx="4"/>
                <a:endCxn id="49" idx="0"/>
              </p:cNvCxnSpPr>
              <p:nvPr/>
            </p:nvCxnSpPr>
            <p:spPr>
              <a:xfrm>
                <a:off x="5487174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49" idx="0"/>
                <a:endCxn id="41" idx="4"/>
              </p:cNvCxnSpPr>
              <p:nvPr/>
            </p:nvCxnSpPr>
            <p:spPr>
              <a:xfrm flipV="1"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59" idx="4"/>
                <a:endCxn id="57" idx="0"/>
              </p:cNvCxnSpPr>
              <p:nvPr/>
            </p:nvCxnSpPr>
            <p:spPr>
              <a:xfrm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7" idx="4"/>
                <a:endCxn id="57" idx="0"/>
              </p:cNvCxnSpPr>
              <p:nvPr/>
            </p:nvCxnSpPr>
            <p:spPr>
              <a:xfrm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5" idx="4"/>
                <a:endCxn id="57" idx="0"/>
              </p:cNvCxnSpPr>
              <p:nvPr/>
            </p:nvCxnSpPr>
            <p:spPr>
              <a:xfrm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3" idx="4"/>
                <a:endCxn id="57" idx="0"/>
              </p:cNvCxnSpPr>
              <p:nvPr/>
            </p:nvCxnSpPr>
            <p:spPr>
              <a:xfrm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1" idx="4"/>
                <a:endCxn id="57" idx="0"/>
              </p:cNvCxnSpPr>
              <p:nvPr/>
            </p:nvCxnSpPr>
            <p:spPr>
              <a:xfrm>
                <a:off x="6551915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745" name="Group 116"/>
            <p:cNvGrpSpPr>
              <a:grpSpLocks/>
            </p:cNvGrpSpPr>
            <p:nvPr/>
          </p:nvGrpSpPr>
          <p:grpSpPr bwMode="auto">
            <a:xfrm>
              <a:off x="5867400" y="3564135"/>
              <a:ext cx="2286000" cy="939603"/>
              <a:chOff x="5562600" y="2971800"/>
              <a:chExt cx="2286000" cy="939603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5562600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6047861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6531834" y="297144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017094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7502354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endCxn id="115" idx="4"/>
              </p:cNvCxnSpPr>
              <p:nvPr/>
            </p:nvCxnSpPr>
            <p:spPr bwMode="auto">
              <a:xfrm flipV="1">
                <a:off x="5736367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103" idx="4"/>
              </p:cNvCxnSpPr>
              <p:nvPr/>
            </p:nvCxnSpPr>
            <p:spPr bwMode="auto">
              <a:xfrm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101" idx="4"/>
              </p:cNvCxnSpPr>
              <p:nvPr/>
            </p:nvCxnSpPr>
            <p:spPr bwMode="auto">
              <a:xfrm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99" idx="4"/>
              </p:cNvCxnSpPr>
              <p:nvPr/>
            </p:nvCxnSpPr>
            <p:spPr bwMode="auto">
              <a:xfrm flipV="1"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97" idx="4"/>
              </p:cNvCxnSpPr>
              <p:nvPr/>
            </p:nvCxnSpPr>
            <p:spPr bwMode="auto">
              <a:xfrm flipV="1"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V="1">
                <a:off x="622034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endCxn id="101" idx="4"/>
              </p:cNvCxnSpPr>
              <p:nvPr/>
            </p:nvCxnSpPr>
            <p:spPr bwMode="auto">
              <a:xfrm flipV="1"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99" idx="4"/>
              </p:cNvCxnSpPr>
              <p:nvPr/>
            </p:nvCxnSpPr>
            <p:spPr bwMode="auto">
              <a:xfrm flipV="1"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97" idx="4"/>
              </p:cNvCxnSpPr>
              <p:nvPr/>
            </p:nvCxnSpPr>
            <p:spPr bwMode="auto">
              <a:xfrm flipV="1"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99" idx="4"/>
              </p:cNvCxnSpPr>
              <p:nvPr/>
            </p:nvCxnSpPr>
            <p:spPr bwMode="auto">
              <a:xfrm flipV="1"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endCxn id="97" idx="4"/>
              </p:cNvCxnSpPr>
              <p:nvPr/>
            </p:nvCxnSpPr>
            <p:spPr bwMode="auto">
              <a:xfrm flipV="1"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endCxn id="97" idx="4"/>
              </p:cNvCxnSpPr>
              <p:nvPr/>
            </p:nvCxnSpPr>
            <p:spPr bwMode="auto">
              <a:xfrm flipV="1"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7" idx="4"/>
              </p:cNvCxnSpPr>
              <p:nvPr/>
            </p:nvCxnSpPr>
            <p:spPr bwMode="auto">
              <a:xfrm>
                <a:off x="7674834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746" name="Group 117"/>
            <p:cNvGrpSpPr>
              <a:grpSpLocks/>
            </p:cNvGrpSpPr>
            <p:nvPr/>
          </p:nvGrpSpPr>
          <p:grpSpPr bwMode="auto">
            <a:xfrm>
              <a:off x="5867400" y="2598738"/>
              <a:ext cx="2286000" cy="939603"/>
              <a:chOff x="5562600" y="2971800"/>
              <a:chExt cx="2286000" cy="939603"/>
            </a:xfrm>
          </p:grpSpPr>
          <p:sp>
            <p:nvSpPr>
              <p:cNvPr id="157" name="Oval 156"/>
              <p:cNvSpPr/>
              <p:nvPr/>
            </p:nvSpPr>
            <p:spPr bwMode="auto">
              <a:xfrm>
                <a:off x="5562600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6047861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>
                <a:off x="6531834" y="297162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7017094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7502354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4" name="Straight Connector 123"/>
              <p:cNvCxnSpPr>
                <a:endCxn id="157" idx="4"/>
              </p:cNvCxnSpPr>
              <p:nvPr/>
            </p:nvCxnSpPr>
            <p:spPr bwMode="auto">
              <a:xfrm flipV="1">
                <a:off x="5736367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55" idx="4"/>
              </p:cNvCxnSpPr>
              <p:nvPr/>
            </p:nvCxnSpPr>
            <p:spPr bwMode="auto">
              <a:xfrm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endCxn id="153" idx="4"/>
              </p:cNvCxnSpPr>
              <p:nvPr/>
            </p:nvCxnSpPr>
            <p:spPr bwMode="auto">
              <a:xfrm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endCxn id="151" idx="4"/>
              </p:cNvCxnSpPr>
              <p:nvPr/>
            </p:nvCxnSpPr>
            <p:spPr bwMode="auto">
              <a:xfrm flipV="1"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49" idx="4"/>
              </p:cNvCxnSpPr>
              <p:nvPr/>
            </p:nvCxnSpPr>
            <p:spPr bwMode="auto">
              <a:xfrm flipV="1"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 bwMode="auto">
              <a:xfrm flipV="1">
                <a:off x="622034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endCxn id="153" idx="4"/>
              </p:cNvCxnSpPr>
              <p:nvPr/>
            </p:nvCxnSpPr>
            <p:spPr bwMode="auto">
              <a:xfrm flipV="1"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endCxn id="151" idx="4"/>
              </p:cNvCxnSpPr>
              <p:nvPr/>
            </p:nvCxnSpPr>
            <p:spPr bwMode="auto">
              <a:xfrm flipV="1"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endCxn id="149" idx="4"/>
              </p:cNvCxnSpPr>
              <p:nvPr/>
            </p:nvCxnSpPr>
            <p:spPr bwMode="auto">
              <a:xfrm flipV="1"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151" idx="4"/>
              </p:cNvCxnSpPr>
              <p:nvPr/>
            </p:nvCxnSpPr>
            <p:spPr bwMode="auto">
              <a:xfrm flipV="1"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49" idx="4"/>
              </p:cNvCxnSpPr>
              <p:nvPr/>
            </p:nvCxnSpPr>
            <p:spPr bwMode="auto">
              <a:xfrm flipV="1"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endCxn id="149" idx="4"/>
              </p:cNvCxnSpPr>
              <p:nvPr/>
            </p:nvCxnSpPr>
            <p:spPr bwMode="auto">
              <a:xfrm flipV="1"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49" idx="4"/>
              </p:cNvCxnSpPr>
              <p:nvPr/>
            </p:nvCxnSpPr>
            <p:spPr bwMode="auto">
              <a:xfrm>
                <a:off x="7674834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/>
            <p:cNvCxnSpPr/>
            <p:nvPr/>
          </p:nvCxnSpPr>
          <p:spPr bwMode="auto">
            <a:xfrm flipV="1">
              <a:off x="6041167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auto">
            <a:xfrm flipV="1"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auto">
            <a:xfrm flipV="1"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auto">
            <a:xfrm flipH="1"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 flipV="1">
              <a:off x="652514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auto">
            <a:xfrm flipV="1"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 bwMode="auto">
            <a:xfrm flipV="1"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 bwMode="auto">
            <a:xfrm flipV="1"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 flipH="1"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 bwMode="auto">
            <a:xfrm>
              <a:off x="701040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 bwMode="auto">
            <a:xfrm flipV="1"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 bwMode="auto">
            <a:xfrm flipV="1"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 bwMode="auto">
            <a:xfrm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 bwMode="auto">
            <a:xfrm>
              <a:off x="749566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 bwMode="auto">
            <a:xfrm flipV="1"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 bwMode="auto">
            <a:xfrm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 bwMode="auto">
            <a:xfrm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 bwMode="auto">
            <a:xfrm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 bwMode="auto">
            <a:xfrm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>
              <a:off x="7979634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 bwMode="auto">
            <a:xfrm>
              <a:off x="7807155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3773" name="Group 13"/>
            <p:cNvGrpSpPr>
              <a:grpSpLocks/>
            </p:cNvGrpSpPr>
            <p:nvPr/>
          </p:nvGrpSpPr>
          <p:grpSpPr bwMode="auto">
            <a:xfrm>
              <a:off x="5867401" y="1633342"/>
              <a:ext cx="346808" cy="347859"/>
              <a:chOff x="1524000" y="2667228"/>
              <a:chExt cx="762976" cy="761772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1523998" y="2667228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73778" name="Object 15"/>
              <p:cNvGraphicFramePr>
                <a:graphicFrameLocks noChangeAspect="1"/>
              </p:cNvGraphicFramePr>
              <p:nvPr/>
            </p:nvGraphicFramePr>
            <p:xfrm>
              <a:off x="1733550" y="2802583"/>
              <a:ext cx="352743" cy="51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82" name="Equation" r:id="rId5" imgW="114300" imgH="165100" progId="Equation.DSMT4">
                      <p:embed/>
                    </p:oleObj>
                  </mc:Choice>
                  <mc:Fallback>
                    <p:oleObj name="Equation" r:id="rId5" imgW="114300" imgH="165100" progId="Equation.DSMT4">
                      <p:embed/>
                      <p:pic>
                        <p:nvPicPr>
                          <p:cNvPr id="7377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550" y="2802583"/>
                            <a:ext cx="352743" cy="511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2" name="Oval 221"/>
            <p:cNvSpPr/>
            <p:nvPr/>
          </p:nvSpPr>
          <p:spPr bwMode="auto">
            <a:xfrm>
              <a:off x="6352661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6836634" y="1633342"/>
              <a:ext cx="347534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7321894" y="1633342"/>
              <a:ext cx="346247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3733" name="Object 12"/>
          <p:cNvGraphicFramePr>
            <a:graphicFrameLocks noChangeAspect="1"/>
          </p:cNvGraphicFramePr>
          <p:nvPr/>
        </p:nvGraphicFramePr>
        <p:xfrm>
          <a:off x="6781800" y="48006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3" name="Equation" r:id="rId7" imgW="203200" imgH="203200" progId="Equation.DSMT4">
                  <p:embed/>
                </p:oleObj>
              </mc:Choice>
              <mc:Fallback>
                <p:oleObj name="Equation" r:id="rId7" imgW="203200" imgH="203200" progId="Equation.DSMT4">
                  <p:embed/>
                  <p:pic>
                    <p:nvPicPr>
                      <p:cNvPr id="737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006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2"/>
          <p:cNvGraphicFramePr>
            <a:graphicFrameLocks noChangeAspect="1"/>
          </p:cNvGraphicFramePr>
          <p:nvPr/>
        </p:nvGraphicFramePr>
        <p:xfrm>
          <a:off x="6759575" y="37338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4" name="Equation" r:id="rId9" imgW="215900" imgH="203200" progId="Equation.DSMT4">
                  <p:embed/>
                </p:oleObj>
              </mc:Choice>
              <mc:Fallback>
                <p:oleObj name="Equation" r:id="rId9" imgW="215900" imgH="203200" progId="Equation.DSMT4">
                  <p:embed/>
                  <p:pic>
                    <p:nvPicPr>
                      <p:cNvPr id="737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37338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2"/>
          <p:cNvGraphicFramePr>
            <a:graphicFrameLocks noChangeAspect="1"/>
          </p:cNvGraphicFramePr>
          <p:nvPr/>
        </p:nvGraphicFramePr>
        <p:xfrm>
          <a:off x="6781800" y="26670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5" name="Equation" r:id="rId11" imgW="203200" imgH="203200" progId="Equation.DSMT4">
                  <p:embed/>
                </p:oleObj>
              </mc:Choice>
              <mc:Fallback>
                <p:oleObj name="Equation" r:id="rId11" imgW="203200" imgH="203200" progId="Equation.DSMT4">
                  <p:embed/>
                  <p:pic>
                    <p:nvPicPr>
                      <p:cNvPr id="737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2"/>
          <p:cNvGraphicFramePr>
            <a:graphicFrameLocks noChangeAspect="1"/>
          </p:cNvGraphicFramePr>
          <p:nvPr/>
        </p:nvGraphicFramePr>
        <p:xfrm>
          <a:off x="6759575" y="15240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6" name="Equation" r:id="rId13" imgW="215900" imgH="203200" progId="Equation.DSMT4">
                  <p:embed/>
                </p:oleObj>
              </mc:Choice>
              <mc:Fallback>
                <p:oleObj name="Equation" r:id="rId13" imgW="215900" imgH="203200" progId="Equation.DSMT4">
                  <p:embed/>
                  <p:pic>
                    <p:nvPicPr>
                      <p:cNvPr id="737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15240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12"/>
          <p:cNvGraphicFramePr>
            <a:graphicFrameLocks noChangeAspect="1"/>
          </p:cNvGraphicFramePr>
          <p:nvPr/>
        </p:nvGraphicFramePr>
        <p:xfrm>
          <a:off x="6915150" y="5524501"/>
          <a:ext cx="4445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7" name="Equation" r:id="rId15" imgW="127000" imgH="127000" progId="Equation.DSMT4">
                  <p:embed/>
                </p:oleObj>
              </mc:Choice>
              <mc:Fallback>
                <p:oleObj name="Equation" r:id="rId15" imgW="127000" imgH="127000" progId="Equation.DSMT4">
                  <p:embed/>
                  <p:pic>
                    <p:nvPicPr>
                      <p:cNvPr id="737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5524501"/>
                        <a:ext cx="4445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2"/>
          <p:cNvGraphicFramePr>
            <a:graphicFrameLocks noChangeAspect="1"/>
          </p:cNvGraphicFramePr>
          <p:nvPr/>
        </p:nvGraphicFramePr>
        <p:xfrm>
          <a:off x="6934200" y="4267200"/>
          <a:ext cx="533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8" name="Equation" r:id="rId17" imgW="152400" imgH="203200" progId="Equation.DSMT4">
                  <p:embed/>
                </p:oleObj>
              </mc:Choice>
              <mc:Fallback>
                <p:oleObj name="Equation" r:id="rId17" imgW="152400" imgH="203200" progId="Equation.DSMT4">
                  <p:embed/>
                  <p:pic>
                    <p:nvPicPr>
                      <p:cNvPr id="737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533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2"/>
          <p:cNvGraphicFramePr>
            <a:graphicFrameLocks noChangeAspect="1"/>
          </p:cNvGraphicFramePr>
          <p:nvPr/>
        </p:nvGraphicFramePr>
        <p:xfrm>
          <a:off x="6911975" y="3200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9" name="Equation" r:id="rId19" imgW="165100" imgH="203200" progId="Equation.DSMT4">
                  <p:embed/>
                </p:oleObj>
              </mc:Choice>
              <mc:Fallback>
                <p:oleObj name="Equation" r:id="rId19" imgW="165100" imgH="203200" progId="Equation.DSMT4">
                  <p:embed/>
                  <p:pic>
                    <p:nvPicPr>
                      <p:cNvPr id="737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200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6911975" y="2057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0" name="Equation" r:id="rId21" imgW="165100" imgH="203200" progId="Equation.DSMT4">
                  <p:embed/>
                </p:oleObj>
              </mc:Choice>
              <mc:Fallback>
                <p:oleObj name="Equation" r:id="rId21" imgW="165100" imgH="203200" progId="Equation.DSMT4">
                  <p:embed/>
                  <p:pic>
                    <p:nvPicPr>
                      <p:cNvPr id="737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057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1" name="Group 241"/>
          <p:cNvGrpSpPr>
            <a:grpSpLocks/>
          </p:cNvGrpSpPr>
          <p:nvPr/>
        </p:nvGrpSpPr>
        <p:grpSpPr bwMode="auto">
          <a:xfrm>
            <a:off x="5867400" y="3276600"/>
            <a:ext cx="4648200" cy="1676400"/>
            <a:chOff x="4343400" y="4267200"/>
            <a:chExt cx="4648200" cy="1676400"/>
          </a:xfrm>
        </p:grpSpPr>
        <p:sp>
          <p:nvSpPr>
            <p:cNvPr id="240" name="Rectangle 239"/>
            <p:cNvSpPr/>
            <p:nvPr/>
          </p:nvSpPr>
          <p:spPr>
            <a:xfrm>
              <a:off x="5029200" y="4267200"/>
              <a:ext cx="3962400" cy="16764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743" name="TextBox 240"/>
            <p:cNvSpPr txBox="1">
              <a:spLocks noChangeArrowheads="1"/>
            </p:cNvSpPr>
            <p:nvPr/>
          </p:nvSpPr>
          <p:spPr bwMode="auto">
            <a:xfrm>
              <a:off x="4343400" y="5029200"/>
              <a:ext cx="684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RBN</a:t>
              </a:r>
            </a:p>
          </p:txBody>
        </p: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34AA876-3440-244C-90D1-5B44DA19DB06}"/>
              </a:ext>
            </a:extLst>
          </p:cNvPr>
          <p:cNvSpPr txBox="1">
            <a:spLocks/>
          </p:cNvSpPr>
          <p:nvPr/>
        </p:nvSpPr>
        <p:spPr>
          <a:xfrm>
            <a:off x="838200" y="-8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What is a Deep Belief Network?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9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4419600" cy="4572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stack of RBNS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bottom to top with Contrastive Divergence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AGAIN with supervised training (similar to </a:t>
            </a:r>
            <a:r>
              <a:rPr lang="en-US" sz="2400" dirty="0" err="1"/>
              <a:t>backprop</a:t>
            </a:r>
            <a:r>
              <a:rPr lang="en-US" sz="2400" dirty="0"/>
              <a:t> in MLPs)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grpSp>
        <p:nvGrpSpPr>
          <p:cNvPr id="74756" name="Group 229"/>
          <p:cNvGrpSpPr>
            <a:grpSpLocks/>
          </p:cNvGrpSpPr>
          <p:nvPr/>
        </p:nvGrpSpPr>
        <p:grpSpPr bwMode="auto">
          <a:xfrm>
            <a:off x="7543800" y="1066800"/>
            <a:ext cx="2819400" cy="4800600"/>
            <a:chOff x="5867400" y="1633342"/>
            <a:chExt cx="2286001" cy="4157858"/>
          </a:xfrm>
        </p:grpSpPr>
        <p:grpSp>
          <p:nvGrpSpPr>
            <p:cNvPr id="74768" name="Group 114"/>
            <p:cNvGrpSpPr>
              <a:grpSpLocks/>
            </p:cNvGrpSpPr>
            <p:nvPr/>
          </p:nvGrpSpPr>
          <p:grpSpPr bwMode="auto">
            <a:xfrm>
              <a:off x="5867400" y="4503738"/>
              <a:ext cx="2286000" cy="1287462"/>
              <a:chOff x="1905000" y="1295400"/>
              <a:chExt cx="5029200" cy="2819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905000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4864" name="Group 10"/>
              <p:cNvGrpSpPr>
                <a:grpSpLocks/>
              </p:cNvGrpSpPr>
              <p:nvPr/>
            </p:nvGrpSpPr>
            <p:grpSpPr bwMode="auto">
              <a:xfrm>
                <a:off x="6172200" y="3352800"/>
                <a:ext cx="762000" cy="762000"/>
                <a:chOff x="1524000" y="2667000"/>
                <a:chExt cx="762000" cy="76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524260" y="2667218"/>
                  <a:ext cx="761741" cy="761782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74899" name="Object 12"/>
                <p:cNvGraphicFramePr>
                  <a:graphicFrameLocks noChangeAspect="1"/>
                </p:cNvGraphicFramePr>
                <p:nvPr/>
              </p:nvGraphicFramePr>
              <p:xfrm>
                <a:off x="1676400" y="2743200"/>
                <a:ext cx="469900" cy="627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605" name="Equation" r:id="rId3" imgW="152400" imgH="203200" progId="Equation.DSMT4">
                        <p:embed/>
                      </p:oleObj>
                    </mc:Choice>
                    <mc:Fallback>
                      <p:oleObj name="Equation" r:id="rId3" imgW="152400" imgH="203200" progId="Equation.DSMT4">
                        <p:embed/>
                        <p:pic>
                          <p:nvPicPr>
                            <p:cNvPr id="74899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6400" y="2743200"/>
                              <a:ext cx="469900" cy="627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5" name="Oval 54"/>
              <p:cNvSpPr/>
              <p:nvPr/>
            </p:nvSpPr>
            <p:spPr bwMode="auto">
              <a:xfrm>
                <a:off x="1905000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2972574" y="3353019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4037314" y="3353019"/>
                <a:ext cx="764575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104886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72574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037314" y="1296508"/>
                <a:ext cx="764575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4886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72460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55" idx="0"/>
                <a:endCxn id="59" idx="4"/>
              </p:cNvCxnSpPr>
              <p:nvPr/>
            </p:nvCxnSpPr>
            <p:spPr>
              <a:xfrm flipV="1">
                <a:off x="2287288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5" idx="0"/>
                <a:endCxn id="47" idx="4"/>
              </p:cNvCxnSpPr>
              <p:nvPr/>
            </p:nvCxnSpPr>
            <p:spPr>
              <a:xfrm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5" idx="0"/>
                <a:endCxn id="45" idx="4"/>
              </p:cNvCxnSpPr>
              <p:nvPr/>
            </p:nvCxnSpPr>
            <p:spPr>
              <a:xfrm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5" idx="0"/>
                <a:endCxn id="43" idx="4"/>
              </p:cNvCxnSpPr>
              <p:nvPr/>
            </p:nvCxnSpPr>
            <p:spPr>
              <a:xfrm flipV="1"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55" idx="0"/>
                <a:endCxn id="41" idx="4"/>
              </p:cNvCxnSpPr>
              <p:nvPr/>
            </p:nvCxnSpPr>
            <p:spPr>
              <a:xfrm flipV="1"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3" idx="0"/>
                <a:endCxn id="59" idx="4"/>
              </p:cNvCxnSpPr>
              <p:nvPr/>
            </p:nvCxnSpPr>
            <p:spPr>
              <a:xfrm flipH="1"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53" idx="0"/>
              </p:cNvCxnSpPr>
              <p:nvPr/>
            </p:nvCxnSpPr>
            <p:spPr>
              <a:xfrm flipV="1">
                <a:off x="3352029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53" idx="0"/>
                <a:endCxn id="45" idx="4"/>
              </p:cNvCxnSpPr>
              <p:nvPr/>
            </p:nvCxnSpPr>
            <p:spPr>
              <a:xfrm flipV="1"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53" idx="0"/>
                <a:endCxn id="43" idx="4"/>
              </p:cNvCxnSpPr>
              <p:nvPr/>
            </p:nvCxnSpPr>
            <p:spPr>
              <a:xfrm flipV="1"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3" idx="0"/>
                <a:endCxn id="41" idx="4"/>
              </p:cNvCxnSpPr>
              <p:nvPr/>
            </p:nvCxnSpPr>
            <p:spPr>
              <a:xfrm flipV="1"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51" idx="0"/>
                <a:endCxn id="59" idx="4"/>
              </p:cNvCxnSpPr>
              <p:nvPr/>
            </p:nvCxnSpPr>
            <p:spPr>
              <a:xfrm flipH="1"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51" idx="0"/>
              </p:cNvCxnSpPr>
              <p:nvPr/>
            </p:nvCxnSpPr>
            <p:spPr>
              <a:xfrm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45" idx="4"/>
                <a:endCxn id="51" idx="0"/>
              </p:cNvCxnSpPr>
              <p:nvPr/>
            </p:nvCxnSpPr>
            <p:spPr>
              <a:xfrm>
                <a:off x="4419601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51" idx="0"/>
                <a:endCxn id="43" idx="4"/>
              </p:cNvCxnSpPr>
              <p:nvPr/>
            </p:nvCxnSpPr>
            <p:spPr>
              <a:xfrm flipV="1"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1" idx="0"/>
                <a:endCxn id="41" idx="4"/>
              </p:cNvCxnSpPr>
              <p:nvPr/>
            </p:nvCxnSpPr>
            <p:spPr>
              <a:xfrm flipV="1"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9" idx="4"/>
                <a:endCxn id="49" idx="0"/>
              </p:cNvCxnSpPr>
              <p:nvPr/>
            </p:nvCxnSpPr>
            <p:spPr>
              <a:xfrm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7" idx="4"/>
                <a:endCxn id="49" idx="0"/>
              </p:cNvCxnSpPr>
              <p:nvPr/>
            </p:nvCxnSpPr>
            <p:spPr>
              <a:xfrm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5" idx="4"/>
                <a:endCxn id="49" idx="0"/>
              </p:cNvCxnSpPr>
              <p:nvPr/>
            </p:nvCxnSpPr>
            <p:spPr>
              <a:xfrm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43" idx="4"/>
                <a:endCxn id="49" idx="0"/>
              </p:cNvCxnSpPr>
              <p:nvPr/>
            </p:nvCxnSpPr>
            <p:spPr>
              <a:xfrm>
                <a:off x="5487174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49" idx="0"/>
                <a:endCxn id="41" idx="4"/>
              </p:cNvCxnSpPr>
              <p:nvPr/>
            </p:nvCxnSpPr>
            <p:spPr>
              <a:xfrm flipV="1"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59" idx="4"/>
                <a:endCxn id="57" idx="0"/>
              </p:cNvCxnSpPr>
              <p:nvPr/>
            </p:nvCxnSpPr>
            <p:spPr>
              <a:xfrm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7" idx="4"/>
                <a:endCxn id="57" idx="0"/>
              </p:cNvCxnSpPr>
              <p:nvPr/>
            </p:nvCxnSpPr>
            <p:spPr>
              <a:xfrm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5" idx="4"/>
                <a:endCxn id="57" idx="0"/>
              </p:cNvCxnSpPr>
              <p:nvPr/>
            </p:nvCxnSpPr>
            <p:spPr>
              <a:xfrm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3" idx="4"/>
                <a:endCxn id="57" idx="0"/>
              </p:cNvCxnSpPr>
              <p:nvPr/>
            </p:nvCxnSpPr>
            <p:spPr>
              <a:xfrm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1" idx="4"/>
                <a:endCxn id="57" idx="0"/>
              </p:cNvCxnSpPr>
              <p:nvPr/>
            </p:nvCxnSpPr>
            <p:spPr>
              <a:xfrm>
                <a:off x="6551915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769" name="Group 116"/>
            <p:cNvGrpSpPr>
              <a:grpSpLocks/>
            </p:cNvGrpSpPr>
            <p:nvPr/>
          </p:nvGrpSpPr>
          <p:grpSpPr bwMode="auto">
            <a:xfrm>
              <a:off x="5867400" y="3564135"/>
              <a:ext cx="2286000" cy="939603"/>
              <a:chOff x="5562600" y="2971800"/>
              <a:chExt cx="2286000" cy="939603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5562600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6047861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6531834" y="297144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017094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7502354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endCxn id="115" idx="4"/>
              </p:cNvCxnSpPr>
              <p:nvPr/>
            </p:nvCxnSpPr>
            <p:spPr bwMode="auto">
              <a:xfrm flipV="1">
                <a:off x="5736367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103" idx="4"/>
              </p:cNvCxnSpPr>
              <p:nvPr/>
            </p:nvCxnSpPr>
            <p:spPr bwMode="auto">
              <a:xfrm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101" idx="4"/>
              </p:cNvCxnSpPr>
              <p:nvPr/>
            </p:nvCxnSpPr>
            <p:spPr bwMode="auto">
              <a:xfrm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99" idx="4"/>
              </p:cNvCxnSpPr>
              <p:nvPr/>
            </p:nvCxnSpPr>
            <p:spPr bwMode="auto">
              <a:xfrm flipV="1"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97" idx="4"/>
              </p:cNvCxnSpPr>
              <p:nvPr/>
            </p:nvCxnSpPr>
            <p:spPr bwMode="auto">
              <a:xfrm flipV="1"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V="1">
                <a:off x="622034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endCxn id="101" idx="4"/>
              </p:cNvCxnSpPr>
              <p:nvPr/>
            </p:nvCxnSpPr>
            <p:spPr bwMode="auto">
              <a:xfrm flipV="1"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99" idx="4"/>
              </p:cNvCxnSpPr>
              <p:nvPr/>
            </p:nvCxnSpPr>
            <p:spPr bwMode="auto">
              <a:xfrm flipV="1"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97" idx="4"/>
              </p:cNvCxnSpPr>
              <p:nvPr/>
            </p:nvCxnSpPr>
            <p:spPr bwMode="auto">
              <a:xfrm flipV="1"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99" idx="4"/>
              </p:cNvCxnSpPr>
              <p:nvPr/>
            </p:nvCxnSpPr>
            <p:spPr bwMode="auto">
              <a:xfrm flipV="1"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endCxn id="97" idx="4"/>
              </p:cNvCxnSpPr>
              <p:nvPr/>
            </p:nvCxnSpPr>
            <p:spPr bwMode="auto">
              <a:xfrm flipV="1"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endCxn id="97" idx="4"/>
              </p:cNvCxnSpPr>
              <p:nvPr/>
            </p:nvCxnSpPr>
            <p:spPr bwMode="auto">
              <a:xfrm flipV="1"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7" idx="4"/>
              </p:cNvCxnSpPr>
              <p:nvPr/>
            </p:nvCxnSpPr>
            <p:spPr bwMode="auto">
              <a:xfrm>
                <a:off x="7674834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770" name="Group 117"/>
            <p:cNvGrpSpPr>
              <a:grpSpLocks/>
            </p:cNvGrpSpPr>
            <p:nvPr/>
          </p:nvGrpSpPr>
          <p:grpSpPr bwMode="auto">
            <a:xfrm>
              <a:off x="5867400" y="2598738"/>
              <a:ext cx="2286000" cy="939603"/>
              <a:chOff x="5562600" y="2971800"/>
              <a:chExt cx="2286000" cy="939603"/>
            </a:xfrm>
          </p:grpSpPr>
          <p:sp>
            <p:nvSpPr>
              <p:cNvPr id="157" name="Oval 156"/>
              <p:cNvSpPr/>
              <p:nvPr/>
            </p:nvSpPr>
            <p:spPr bwMode="auto">
              <a:xfrm>
                <a:off x="5562600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6047861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>
                <a:off x="6531834" y="297162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7017094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7502354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4" name="Straight Connector 123"/>
              <p:cNvCxnSpPr>
                <a:endCxn id="157" idx="4"/>
              </p:cNvCxnSpPr>
              <p:nvPr/>
            </p:nvCxnSpPr>
            <p:spPr bwMode="auto">
              <a:xfrm flipV="1">
                <a:off x="5736367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55" idx="4"/>
              </p:cNvCxnSpPr>
              <p:nvPr/>
            </p:nvCxnSpPr>
            <p:spPr bwMode="auto">
              <a:xfrm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endCxn id="153" idx="4"/>
              </p:cNvCxnSpPr>
              <p:nvPr/>
            </p:nvCxnSpPr>
            <p:spPr bwMode="auto">
              <a:xfrm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endCxn id="151" idx="4"/>
              </p:cNvCxnSpPr>
              <p:nvPr/>
            </p:nvCxnSpPr>
            <p:spPr bwMode="auto">
              <a:xfrm flipV="1"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49" idx="4"/>
              </p:cNvCxnSpPr>
              <p:nvPr/>
            </p:nvCxnSpPr>
            <p:spPr bwMode="auto">
              <a:xfrm flipV="1"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 bwMode="auto">
              <a:xfrm flipV="1">
                <a:off x="622034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endCxn id="153" idx="4"/>
              </p:cNvCxnSpPr>
              <p:nvPr/>
            </p:nvCxnSpPr>
            <p:spPr bwMode="auto">
              <a:xfrm flipV="1"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endCxn id="151" idx="4"/>
              </p:cNvCxnSpPr>
              <p:nvPr/>
            </p:nvCxnSpPr>
            <p:spPr bwMode="auto">
              <a:xfrm flipV="1"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endCxn id="149" idx="4"/>
              </p:cNvCxnSpPr>
              <p:nvPr/>
            </p:nvCxnSpPr>
            <p:spPr bwMode="auto">
              <a:xfrm flipV="1"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151" idx="4"/>
              </p:cNvCxnSpPr>
              <p:nvPr/>
            </p:nvCxnSpPr>
            <p:spPr bwMode="auto">
              <a:xfrm flipV="1"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49" idx="4"/>
              </p:cNvCxnSpPr>
              <p:nvPr/>
            </p:nvCxnSpPr>
            <p:spPr bwMode="auto">
              <a:xfrm flipV="1"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endCxn id="149" idx="4"/>
              </p:cNvCxnSpPr>
              <p:nvPr/>
            </p:nvCxnSpPr>
            <p:spPr bwMode="auto">
              <a:xfrm flipV="1"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49" idx="4"/>
              </p:cNvCxnSpPr>
              <p:nvPr/>
            </p:nvCxnSpPr>
            <p:spPr bwMode="auto">
              <a:xfrm>
                <a:off x="7674834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/>
            <p:cNvCxnSpPr/>
            <p:nvPr/>
          </p:nvCxnSpPr>
          <p:spPr bwMode="auto">
            <a:xfrm flipV="1">
              <a:off x="6041167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auto">
            <a:xfrm flipV="1"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auto">
            <a:xfrm flipV="1"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auto">
            <a:xfrm flipH="1"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 flipV="1">
              <a:off x="652514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auto">
            <a:xfrm flipV="1"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 bwMode="auto">
            <a:xfrm flipV="1"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 bwMode="auto">
            <a:xfrm flipV="1"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 flipH="1"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 bwMode="auto">
            <a:xfrm>
              <a:off x="701040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 bwMode="auto">
            <a:xfrm flipV="1"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 bwMode="auto">
            <a:xfrm flipV="1"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 bwMode="auto">
            <a:xfrm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 bwMode="auto">
            <a:xfrm>
              <a:off x="749566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 bwMode="auto">
            <a:xfrm flipV="1"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 bwMode="auto">
            <a:xfrm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 bwMode="auto">
            <a:xfrm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 bwMode="auto">
            <a:xfrm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 bwMode="auto">
            <a:xfrm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>
              <a:off x="7979634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 bwMode="auto">
            <a:xfrm>
              <a:off x="7807155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4797" name="Group 13"/>
            <p:cNvGrpSpPr>
              <a:grpSpLocks/>
            </p:cNvGrpSpPr>
            <p:nvPr/>
          </p:nvGrpSpPr>
          <p:grpSpPr bwMode="auto">
            <a:xfrm>
              <a:off x="5867401" y="1633342"/>
              <a:ext cx="346808" cy="347859"/>
              <a:chOff x="1524000" y="2667228"/>
              <a:chExt cx="762976" cy="761772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1523998" y="2667228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74802" name="Object 15"/>
              <p:cNvGraphicFramePr>
                <a:graphicFrameLocks noChangeAspect="1"/>
              </p:cNvGraphicFramePr>
              <p:nvPr/>
            </p:nvGraphicFramePr>
            <p:xfrm>
              <a:off x="1733550" y="2802583"/>
              <a:ext cx="352743" cy="51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06" name="Equation" r:id="rId5" imgW="114300" imgH="165100" progId="Equation.DSMT4">
                      <p:embed/>
                    </p:oleObj>
                  </mc:Choice>
                  <mc:Fallback>
                    <p:oleObj name="Equation" r:id="rId5" imgW="114300" imgH="165100" progId="Equation.DSMT4">
                      <p:embed/>
                      <p:pic>
                        <p:nvPicPr>
                          <p:cNvPr id="74802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550" y="2802583"/>
                            <a:ext cx="352743" cy="511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2" name="Oval 221"/>
            <p:cNvSpPr/>
            <p:nvPr/>
          </p:nvSpPr>
          <p:spPr bwMode="auto">
            <a:xfrm>
              <a:off x="6352661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6836634" y="1633342"/>
              <a:ext cx="347534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7321894" y="1633342"/>
              <a:ext cx="346247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4757" name="Object 12"/>
          <p:cNvGraphicFramePr>
            <a:graphicFrameLocks noChangeAspect="1"/>
          </p:cNvGraphicFramePr>
          <p:nvPr/>
        </p:nvGraphicFramePr>
        <p:xfrm>
          <a:off x="6781800" y="48006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7" name="Equation" r:id="rId7" imgW="203200" imgH="203200" progId="Equation.DSMT4">
                  <p:embed/>
                </p:oleObj>
              </mc:Choice>
              <mc:Fallback>
                <p:oleObj name="Equation" r:id="rId7" imgW="203200" imgH="203200" progId="Equation.DSMT4">
                  <p:embed/>
                  <p:pic>
                    <p:nvPicPr>
                      <p:cNvPr id="7475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006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12"/>
          <p:cNvGraphicFramePr>
            <a:graphicFrameLocks noChangeAspect="1"/>
          </p:cNvGraphicFramePr>
          <p:nvPr/>
        </p:nvGraphicFramePr>
        <p:xfrm>
          <a:off x="6759575" y="37338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8" name="Equation" r:id="rId9" imgW="215900" imgH="203200" progId="Equation.DSMT4">
                  <p:embed/>
                </p:oleObj>
              </mc:Choice>
              <mc:Fallback>
                <p:oleObj name="Equation" r:id="rId9" imgW="215900" imgH="203200" progId="Equation.DSMT4">
                  <p:embed/>
                  <p:pic>
                    <p:nvPicPr>
                      <p:cNvPr id="747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37338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12"/>
          <p:cNvGraphicFramePr>
            <a:graphicFrameLocks noChangeAspect="1"/>
          </p:cNvGraphicFramePr>
          <p:nvPr/>
        </p:nvGraphicFramePr>
        <p:xfrm>
          <a:off x="6781800" y="26670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9" name="Equation" r:id="rId11" imgW="203200" imgH="203200" progId="Equation.DSMT4">
                  <p:embed/>
                </p:oleObj>
              </mc:Choice>
              <mc:Fallback>
                <p:oleObj name="Equation" r:id="rId11" imgW="203200" imgH="203200" progId="Equation.DSMT4">
                  <p:embed/>
                  <p:pic>
                    <p:nvPicPr>
                      <p:cNvPr id="7475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12"/>
          <p:cNvGraphicFramePr>
            <a:graphicFrameLocks noChangeAspect="1"/>
          </p:cNvGraphicFramePr>
          <p:nvPr/>
        </p:nvGraphicFramePr>
        <p:xfrm>
          <a:off x="6759575" y="15240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0" name="Equation" r:id="rId13" imgW="215900" imgH="203200" progId="Equation.DSMT4">
                  <p:embed/>
                </p:oleObj>
              </mc:Choice>
              <mc:Fallback>
                <p:oleObj name="Equation" r:id="rId13" imgW="215900" imgH="203200" progId="Equation.DSMT4">
                  <p:embed/>
                  <p:pic>
                    <p:nvPicPr>
                      <p:cNvPr id="747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15240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12"/>
          <p:cNvGraphicFramePr>
            <a:graphicFrameLocks noChangeAspect="1"/>
          </p:cNvGraphicFramePr>
          <p:nvPr/>
        </p:nvGraphicFramePr>
        <p:xfrm>
          <a:off x="6915150" y="5524501"/>
          <a:ext cx="4445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1" name="Equation" r:id="rId15" imgW="127000" imgH="127000" progId="Equation.DSMT4">
                  <p:embed/>
                </p:oleObj>
              </mc:Choice>
              <mc:Fallback>
                <p:oleObj name="Equation" r:id="rId15" imgW="127000" imgH="127000" progId="Equation.DSMT4">
                  <p:embed/>
                  <p:pic>
                    <p:nvPicPr>
                      <p:cNvPr id="747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5524501"/>
                        <a:ext cx="4445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2"/>
          <p:cNvGraphicFramePr>
            <a:graphicFrameLocks noChangeAspect="1"/>
          </p:cNvGraphicFramePr>
          <p:nvPr/>
        </p:nvGraphicFramePr>
        <p:xfrm>
          <a:off x="6934200" y="4267200"/>
          <a:ext cx="533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2" name="Equation" r:id="rId17" imgW="152400" imgH="203200" progId="Equation.DSMT4">
                  <p:embed/>
                </p:oleObj>
              </mc:Choice>
              <mc:Fallback>
                <p:oleObj name="Equation" r:id="rId17" imgW="152400" imgH="203200" progId="Equation.DSMT4">
                  <p:embed/>
                  <p:pic>
                    <p:nvPicPr>
                      <p:cNvPr id="747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533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2"/>
          <p:cNvGraphicFramePr>
            <a:graphicFrameLocks noChangeAspect="1"/>
          </p:cNvGraphicFramePr>
          <p:nvPr/>
        </p:nvGraphicFramePr>
        <p:xfrm>
          <a:off x="6911975" y="3200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3" name="Equation" r:id="rId19" imgW="165100" imgH="203200" progId="Equation.DSMT4">
                  <p:embed/>
                </p:oleObj>
              </mc:Choice>
              <mc:Fallback>
                <p:oleObj name="Equation" r:id="rId19" imgW="165100" imgH="203200" progId="Equation.DSMT4">
                  <p:embed/>
                  <p:pic>
                    <p:nvPicPr>
                      <p:cNvPr id="7476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200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6911975" y="2057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4" name="Equation" r:id="rId21" imgW="165100" imgH="203200" progId="Equation.DSMT4">
                  <p:embed/>
                </p:oleObj>
              </mc:Choice>
              <mc:Fallback>
                <p:oleObj name="Equation" r:id="rId21" imgW="165100" imgH="203200" progId="Equation.DSMT4">
                  <p:embed/>
                  <p:pic>
                    <p:nvPicPr>
                      <p:cNvPr id="74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057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5" name="Group 241"/>
          <p:cNvGrpSpPr>
            <a:grpSpLocks/>
          </p:cNvGrpSpPr>
          <p:nvPr/>
        </p:nvGrpSpPr>
        <p:grpSpPr bwMode="auto">
          <a:xfrm>
            <a:off x="5943600" y="2133600"/>
            <a:ext cx="4648200" cy="1676400"/>
            <a:chOff x="4343400" y="4267200"/>
            <a:chExt cx="4648200" cy="1676400"/>
          </a:xfrm>
        </p:grpSpPr>
        <p:sp>
          <p:nvSpPr>
            <p:cNvPr id="240" name="Rectangle 239"/>
            <p:cNvSpPr/>
            <p:nvPr/>
          </p:nvSpPr>
          <p:spPr>
            <a:xfrm>
              <a:off x="5029200" y="4267200"/>
              <a:ext cx="3962400" cy="16764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767" name="TextBox 240"/>
            <p:cNvSpPr txBox="1">
              <a:spLocks noChangeArrowheads="1"/>
            </p:cNvSpPr>
            <p:nvPr/>
          </p:nvSpPr>
          <p:spPr bwMode="auto">
            <a:xfrm>
              <a:off x="4343400" y="5029200"/>
              <a:ext cx="684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RBN</a:t>
              </a:r>
            </a:p>
          </p:txBody>
        </p: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3A3FE752-B1F0-6347-B2A1-7DFE34CD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3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a Deep Belief Network?</a:t>
            </a:r>
          </a:p>
        </p:txBody>
      </p:sp>
    </p:spTree>
    <p:extLst>
      <p:ext uri="{BB962C8B-B14F-4D97-AF65-F5344CB8AC3E}">
        <p14:creationId xmlns:p14="http://schemas.microsoft.com/office/powerpoint/2010/main" val="172001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4419600" cy="4572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stack of RBNS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bottom to top with Contrastive Divergence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Trained AGAIN with supervised training (similar to </a:t>
            </a:r>
            <a:r>
              <a:rPr lang="en-US" sz="2400" dirty="0" err="1"/>
              <a:t>backprop</a:t>
            </a:r>
            <a:r>
              <a:rPr lang="en-US" sz="2400" dirty="0"/>
              <a:t> in MLPs)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grpSp>
        <p:nvGrpSpPr>
          <p:cNvPr id="75780" name="Group 229"/>
          <p:cNvGrpSpPr>
            <a:grpSpLocks/>
          </p:cNvGrpSpPr>
          <p:nvPr/>
        </p:nvGrpSpPr>
        <p:grpSpPr bwMode="auto">
          <a:xfrm>
            <a:off x="7543800" y="1066800"/>
            <a:ext cx="2819400" cy="4800600"/>
            <a:chOff x="5867400" y="1633342"/>
            <a:chExt cx="2286001" cy="4157858"/>
          </a:xfrm>
        </p:grpSpPr>
        <p:grpSp>
          <p:nvGrpSpPr>
            <p:cNvPr id="75792" name="Group 114"/>
            <p:cNvGrpSpPr>
              <a:grpSpLocks/>
            </p:cNvGrpSpPr>
            <p:nvPr/>
          </p:nvGrpSpPr>
          <p:grpSpPr bwMode="auto">
            <a:xfrm>
              <a:off x="5867400" y="4503738"/>
              <a:ext cx="2286000" cy="1287462"/>
              <a:chOff x="1905000" y="1295400"/>
              <a:chExt cx="5029200" cy="2819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905000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5888" name="Group 10"/>
              <p:cNvGrpSpPr>
                <a:grpSpLocks/>
              </p:cNvGrpSpPr>
              <p:nvPr/>
            </p:nvGrpSpPr>
            <p:grpSpPr bwMode="auto">
              <a:xfrm>
                <a:off x="6172200" y="3352800"/>
                <a:ext cx="762000" cy="762000"/>
                <a:chOff x="1524000" y="2667000"/>
                <a:chExt cx="762000" cy="76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524260" y="2667218"/>
                  <a:ext cx="761741" cy="761782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75923" name="Object 12"/>
                <p:cNvGraphicFramePr>
                  <a:graphicFrameLocks noChangeAspect="1"/>
                </p:cNvGraphicFramePr>
                <p:nvPr/>
              </p:nvGraphicFramePr>
              <p:xfrm>
                <a:off x="1676400" y="2743200"/>
                <a:ext cx="469900" cy="627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6629" name="Equation" r:id="rId3" imgW="152400" imgH="203200" progId="Equation.DSMT4">
                        <p:embed/>
                      </p:oleObj>
                    </mc:Choice>
                    <mc:Fallback>
                      <p:oleObj name="Equation" r:id="rId3" imgW="152400" imgH="203200" progId="Equation.DSMT4">
                        <p:embed/>
                        <p:pic>
                          <p:nvPicPr>
                            <p:cNvPr id="75923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6400" y="2743200"/>
                              <a:ext cx="469900" cy="627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5" name="Oval 54"/>
              <p:cNvSpPr/>
              <p:nvPr/>
            </p:nvSpPr>
            <p:spPr bwMode="auto">
              <a:xfrm>
                <a:off x="1905000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2972574" y="3353019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4037314" y="3353019"/>
                <a:ext cx="764575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104886" y="3353019"/>
                <a:ext cx="761744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72574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037314" y="1296508"/>
                <a:ext cx="764575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4886" y="1296508"/>
                <a:ext cx="761744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72460" y="1296508"/>
                <a:ext cx="761742" cy="761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55" idx="0"/>
                <a:endCxn id="59" idx="4"/>
              </p:cNvCxnSpPr>
              <p:nvPr/>
            </p:nvCxnSpPr>
            <p:spPr>
              <a:xfrm flipV="1">
                <a:off x="2287288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5" idx="0"/>
                <a:endCxn id="47" idx="4"/>
              </p:cNvCxnSpPr>
              <p:nvPr/>
            </p:nvCxnSpPr>
            <p:spPr>
              <a:xfrm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5" idx="0"/>
                <a:endCxn id="45" idx="4"/>
              </p:cNvCxnSpPr>
              <p:nvPr/>
            </p:nvCxnSpPr>
            <p:spPr>
              <a:xfrm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5" idx="0"/>
                <a:endCxn id="43" idx="4"/>
              </p:cNvCxnSpPr>
              <p:nvPr/>
            </p:nvCxnSpPr>
            <p:spPr>
              <a:xfrm flipV="1"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55" idx="0"/>
                <a:endCxn id="41" idx="4"/>
              </p:cNvCxnSpPr>
              <p:nvPr/>
            </p:nvCxnSpPr>
            <p:spPr>
              <a:xfrm flipV="1"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3" idx="0"/>
                <a:endCxn id="59" idx="4"/>
              </p:cNvCxnSpPr>
              <p:nvPr/>
            </p:nvCxnSpPr>
            <p:spPr>
              <a:xfrm flipH="1" flipV="1">
                <a:off x="2287288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53" idx="0"/>
              </p:cNvCxnSpPr>
              <p:nvPr/>
            </p:nvCxnSpPr>
            <p:spPr>
              <a:xfrm flipV="1">
                <a:off x="3352029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53" idx="0"/>
                <a:endCxn id="45" idx="4"/>
              </p:cNvCxnSpPr>
              <p:nvPr/>
            </p:nvCxnSpPr>
            <p:spPr>
              <a:xfrm flipV="1"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53" idx="0"/>
                <a:endCxn id="43" idx="4"/>
              </p:cNvCxnSpPr>
              <p:nvPr/>
            </p:nvCxnSpPr>
            <p:spPr>
              <a:xfrm flipV="1"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3" idx="0"/>
                <a:endCxn id="41" idx="4"/>
              </p:cNvCxnSpPr>
              <p:nvPr/>
            </p:nvCxnSpPr>
            <p:spPr>
              <a:xfrm flipV="1"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51" idx="0"/>
                <a:endCxn id="59" idx="4"/>
              </p:cNvCxnSpPr>
              <p:nvPr/>
            </p:nvCxnSpPr>
            <p:spPr>
              <a:xfrm flipH="1" flipV="1">
                <a:off x="2287288" y="2058291"/>
                <a:ext cx="2132313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51" idx="0"/>
              </p:cNvCxnSpPr>
              <p:nvPr/>
            </p:nvCxnSpPr>
            <p:spPr>
              <a:xfrm>
                <a:off x="3352029" y="2058291"/>
                <a:ext cx="1067572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45" idx="4"/>
                <a:endCxn id="51" idx="0"/>
              </p:cNvCxnSpPr>
              <p:nvPr/>
            </p:nvCxnSpPr>
            <p:spPr>
              <a:xfrm>
                <a:off x="4419601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51" idx="0"/>
                <a:endCxn id="43" idx="4"/>
              </p:cNvCxnSpPr>
              <p:nvPr/>
            </p:nvCxnSpPr>
            <p:spPr>
              <a:xfrm flipV="1"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1" idx="0"/>
                <a:endCxn id="41" idx="4"/>
              </p:cNvCxnSpPr>
              <p:nvPr/>
            </p:nvCxnSpPr>
            <p:spPr>
              <a:xfrm flipV="1"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9" idx="4"/>
                <a:endCxn id="49" idx="0"/>
              </p:cNvCxnSpPr>
              <p:nvPr/>
            </p:nvCxnSpPr>
            <p:spPr>
              <a:xfrm>
                <a:off x="2287288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7" idx="4"/>
                <a:endCxn id="49" idx="0"/>
              </p:cNvCxnSpPr>
              <p:nvPr/>
            </p:nvCxnSpPr>
            <p:spPr>
              <a:xfrm>
                <a:off x="3352029" y="2058291"/>
                <a:ext cx="2135145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5" idx="4"/>
                <a:endCxn id="49" idx="0"/>
              </p:cNvCxnSpPr>
              <p:nvPr/>
            </p:nvCxnSpPr>
            <p:spPr>
              <a:xfrm>
                <a:off x="4419601" y="2058291"/>
                <a:ext cx="106757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43" idx="4"/>
                <a:endCxn id="49" idx="0"/>
              </p:cNvCxnSpPr>
              <p:nvPr/>
            </p:nvCxnSpPr>
            <p:spPr>
              <a:xfrm>
                <a:off x="5487174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49" idx="0"/>
                <a:endCxn id="41" idx="4"/>
              </p:cNvCxnSpPr>
              <p:nvPr/>
            </p:nvCxnSpPr>
            <p:spPr>
              <a:xfrm flipV="1"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59" idx="4"/>
                <a:endCxn id="57" idx="0"/>
              </p:cNvCxnSpPr>
              <p:nvPr/>
            </p:nvCxnSpPr>
            <p:spPr>
              <a:xfrm>
                <a:off x="2287288" y="2058291"/>
                <a:ext cx="4264627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7" idx="4"/>
                <a:endCxn id="57" idx="0"/>
              </p:cNvCxnSpPr>
              <p:nvPr/>
            </p:nvCxnSpPr>
            <p:spPr>
              <a:xfrm>
                <a:off x="3352029" y="2058291"/>
                <a:ext cx="3199886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5" idx="4"/>
                <a:endCxn id="57" idx="0"/>
              </p:cNvCxnSpPr>
              <p:nvPr/>
            </p:nvCxnSpPr>
            <p:spPr>
              <a:xfrm>
                <a:off x="4419601" y="2058291"/>
                <a:ext cx="2132314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3" idx="4"/>
                <a:endCxn id="57" idx="0"/>
              </p:cNvCxnSpPr>
              <p:nvPr/>
            </p:nvCxnSpPr>
            <p:spPr>
              <a:xfrm>
                <a:off x="5487174" y="2058291"/>
                <a:ext cx="1064741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1" idx="4"/>
                <a:endCxn id="57" idx="0"/>
              </p:cNvCxnSpPr>
              <p:nvPr/>
            </p:nvCxnSpPr>
            <p:spPr>
              <a:xfrm>
                <a:off x="6551915" y="2058291"/>
                <a:ext cx="0" cy="1294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793" name="Group 116"/>
            <p:cNvGrpSpPr>
              <a:grpSpLocks/>
            </p:cNvGrpSpPr>
            <p:nvPr/>
          </p:nvGrpSpPr>
          <p:grpSpPr bwMode="auto">
            <a:xfrm>
              <a:off x="5867400" y="3564135"/>
              <a:ext cx="2286000" cy="939603"/>
              <a:chOff x="5562600" y="2971800"/>
              <a:chExt cx="2286000" cy="939603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5562600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6047861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6531834" y="297144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017094" y="297144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7502354" y="297144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2" name="Straight Connector 71"/>
              <p:cNvCxnSpPr>
                <a:endCxn id="115" idx="4"/>
              </p:cNvCxnSpPr>
              <p:nvPr/>
            </p:nvCxnSpPr>
            <p:spPr bwMode="auto">
              <a:xfrm flipV="1">
                <a:off x="5736367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103" idx="4"/>
              </p:cNvCxnSpPr>
              <p:nvPr/>
            </p:nvCxnSpPr>
            <p:spPr bwMode="auto">
              <a:xfrm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101" idx="4"/>
              </p:cNvCxnSpPr>
              <p:nvPr/>
            </p:nvCxnSpPr>
            <p:spPr bwMode="auto">
              <a:xfrm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99" idx="4"/>
              </p:cNvCxnSpPr>
              <p:nvPr/>
            </p:nvCxnSpPr>
            <p:spPr bwMode="auto">
              <a:xfrm flipV="1"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97" idx="4"/>
              </p:cNvCxnSpPr>
              <p:nvPr/>
            </p:nvCxnSpPr>
            <p:spPr bwMode="auto">
              <a:xfrm flipV="1"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V="1">
                <a:off x="622034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endCxn id="101" idx="4"/>
              </p:cNvCxnSpPr>
              <p:nvPr/>
            </p:nvCxnSpPr>
            <p:spPr bwMode="auto">
              <a:xfrm flipV="1"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99" idx="4"/>
              </p:cNvCxnSpPr>
              <p:nvPr/>
            </p:nvCxnSpPr>
            <p:spPr bwMode="auto">
              <a:xfrm flipV="1"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97" idx="4"/>
              </p:cNvCxnSpPr>
              <p:nvPr/>
            </p:nvCxnSpPr>
            <p:spPr bwMode="auto">
              <a:xfrm flipV="1"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endCxn id="115" idx="4"/>
              </p:cNvCxnSpPr>
              <p:nvPr/>
            </p:nvCxnSpPr>
            <p:spPr bwMode="auto">
              <a:xfrm flipH="1" flipV="1">
                <a:off x="5736367" y="3319305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99" idx="4"/>
              </p:cNvCxnSpPr>
              <p:nvPr/>
            </p:nvCxnSpPr>
            <p:spPr bwMode="auto">
              <a:xfrm flipV="1"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endCxn id="97" idx="4"/>
              </p:cNvCxnSpPr>
              <p:nvPr/>
            </p:nvCxnSpPr>
            <p:spPr bwMode="auto">
              <a:xfrm flipV="1"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endCxn id="97" idx="4"/>
              </p:cNvCxnSpPr>
              <p:nvPr/>
            </p:nvCxnSpPr>
            <p:spPr bwMode="auto">
              <a:xfrm flipV="1"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15" idx="4"/>
              </p:cNvCxnSpPr>
              <p:nvPr/>
            </p:nvCxnSpPr>
            <p:spPr bwMode="auto">
              <a:xfrm>
                <a:off x="5736367" y="3319305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103" idx="4"/>
              </p:cNvCxnSpPr>
              <p:nvPr/>
            </p:nvCxnSpPr>
            <p:spPr bwMode="auto">
              <a:xfrm>
                <a:off x="6220341" y="3319305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101" idx="4"/>
              </p:cNvCxnSpPr>
              <p:nvPr/>
            </p:nvCxnSpPr>
            <p:spPr bwMode="auto">
              <a:xfrm>
                <a:off x="6705600" y="3319305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99" idx="4"/>
              </p:cNvCxnSpPr>
              <p:nvPr/>
            </p:nvCxnSpPr>
            <p:spPr bwMode="auto">
              <a:xfrm>
                <a:off x="7190861" y="3319305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7" idx="4"/>
              </p:cNvCxnSpPr>
              <p:nvPr/>
            </p:nvCxnSpPr>
            <p:spPr bwMode="auto">
              <a:xfrm>
                <a:off x="7674834" y="3319305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794" name="Group 117"/>
            <p:cNvGrpSpPr>
              <a:grpSpLocks/>
            </p:cNvGrpSpPr>
            <p:nvPr/>
          </p:nvGrpSpPr>
          <p:grpSpPr bwMode="auto">
            <a:xfrm>
              <a:off x="5867400" y="2598738"/>
              <a:ext cx="2286000" cy="939603"/>
              <a:chOff x="5562600" y="2971800"/>
              <a:chExt cx="2286000" cy="939603"/>
            </a:xfrm>
          </p:grpSpPr>
          <p:sp>
            <p:nvSpPr>
              <p:cNvPr id="157" name="Oval 156"/>
              <p:cNvSpPr/>
              <p:nvPr/>
            </p:nvSpPr>
            <p:spPr bwMode="auto">
              <a:xfrm>
                <a:off x="5562600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6047861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>
                <a:off x="6531834" y="2971621"/>
                <a:ext cx="347534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7017094" y="2971621"/>
                <a:ext cx="346247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7502354" y="2971621"/>
                <a:ext cx="346246" cy="34786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4" name="Straight Connector 123"/>
              <p:cNvCxnSpPr>
                <a:endCxn id="157" idx="4"/>
              </p:cNvCxnSpPr>
              <p:nvPr/>
            </p:nvCxnSpPr>
            <p:spPr bwMode="auto">
              <a:xfrm flipV="1">
                <a:off x="5736367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55" idx="4"/>
              </p:cNvCxnSpPr>
              <p:nvPr/>
            </p:nvCxnSpPr>
            <p:spPr bwMode="auto">
              <a:xfrm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endCxn id="153" idx="4"/>
              </p:cNvCxnSpPr>
              <p:nvPr/>
            </p:nvCxnSpPr>
            <p:spPr bwMode="auto">
              <a:xfrm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endCxn id="151" idx="4"/>
              </p:cNvCxnSpPr>
              <p:nvPr/>
            </p:nvCxnSpPr>
            <p:spPr bwMode="auto">
              <a:xfrm flipV="1"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49" idx="4"/>
              </p:cNvCxnSpPr>
              <p:nvPr/>
            </p:nvCxnSpPr>
            <p:spPr bwMode="auto">
              <a:xfrm flipV="1"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 bwMode="auto">
              <a:xfrm flipV="1">
                <a:off x="622034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endCxn id="153" idx="4"/>
              </p:cNvCxnSpPr>
              <p:nvPr/>
            </p:nvCxnSpPr>
            <p:spPr bwMode="auto">
              <a:xfrm flipV="1"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endCxn id="151" idx="4"/>
              </p:cNvCxnSpPr>
              <p:nvPr/>
            </p:nvCxnSpPr>
            <p:spPr bwMode="auto">
              <a:xfrm flipV="1"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endCxn id="149" idx="4"/>
              </p:cNvCxnSpPr>
              <p:nvPr/>
            </p:nvCxnSpPr>
            <p:spPr bwMode="auto">
              <a:xfrm flipV="1"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endCxn id="157" idx="4"/>
              </p:cNvCxnSpPr>
              <p:nvPr/>
            </p:nvCxnSpPr>
            <p:spPr bwMode="auto">
              <a:xfrm flipH="1" flipV="1">
                <a:off x="5736367" y="3319484"/>
                <a:ext cx="96923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48526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151" idx="4"/>
              </p:cNvCxnSpPr>
              <p:nvPr/>
            </p:nvCxnSpPr>
            <p:spPr bwMode="auto">
              <a:xfrm flipV="1"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49" idx="4"/>
              </p:cNvCxnSpPr>
              <p:nvPr/>
            </p:nvCxnSpPr>
            <p:spPr bwMode="auto">
              <a:xfrm flipV="1"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97052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485261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endCxn id="149" idx="4"/>
              </p:cNvCxnSpPr>
              <p:nvPr/>
            </p:nvCxnSpPr>
            <p:spPr bwMode="auto">
              <a:xfrm flipV="1"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57" idx="4"/>
              </p:cNvCxnSpPr>
              <p:nvPr/>
            </p:nvCxnSpPr>
            <p:spPr bwMode="auto">
              <a:xfrm>
                <a:off x="5736367" y="3319484"/>
                <a:ext cx="1938467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55" idx="4"/>
              </p:cNvCxnSpPr>
              <p:nvPr/>
            </p:nvCxnSpPr>
            <p:spPr bwMode="auto">
              <a:xfrm>
                <a:off x="6220341" y="3319484"/>
                <a:ext cx="145449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53" idx="4"/>
              </p:cNvCxnSpPr>
              <p:nvPr/>
            </p:nvCxnSpPr>
            <p:spPr bwMode="auto">
              <a:xfrm>
                <a:off x="6705600" y="3319484"/>
                <a:ext cx="969234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1" idx="4"/>
              </p:cNvCxnSpPr>
              <p:nvPr/>
            </p:nvCxnSpPr>
            <p:spPr bwMode="auto">
              <a:xfrm>
                <a:off x="7190861" y="3319484"/>
                <a:ext cx="483973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49" idx="4"/>
              </p:cNvCxnSpPr>
              <p:nvPr/>
            </p:nvCxnSpPr>
            <p:spPr bwMode="auto">
              <a:xfrm>
                <a:off x="7674834" y="3319484"/>
                <a:ext cx="0" cy="592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/>
            <p:cNvCxnSpPr/>
            <p:nvPr/>
          </p:nvCxnSpPr>
          <p:spPr bwMode="auto">
            <a:xfrm flipV="1">
              <a:off x="6041167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auto">
            <a:xfrm flipV="1"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auto">
            <a:xfrm flipV="1"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auto">
            <a:xfrm flipH="1" flipV="1">
              <a:off x="6041167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 flipV="1">
              <a:off x="652514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auto">
            <a:xfrm flipV="1"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 bwMode="auto">
            <a:xfrm flipV="1"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 bwMode="auto">
            <a:xfrm flipV="1"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 flipH="1" flipV="1">
              <a:off x="6041167" y="1999080"/>
              <a:ext cx="96923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>
              <a:off x="6525141" y="1999080"/>
              <a:ext cx="48526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 bwMode="auto">
            <a:xfrm>
              <a:off x="701040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 bwMode="auto">
            <a:xfrm flipV="1"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 bwMode="auto">
            <a:xfrm flipV="1"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 bwMode="auto">
            <a:xfrm>
              <a:off x="6041167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>
              <a:off x="6525141" y="1999080"/>
              <a:ext cx="97052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>
              <a:off x="7010401" y="1999080"/>
              <a:ext cx="485261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 bwMode="auto">
            <a:xfrm>
              <a:off x="7495661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 bwMode="auto">
            <a:xfrm flipV="1"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 bwMode="auto">
            <a:xfrm>
              <a:off x="6041167" y="1999080"/>
              <a:ext cx="1938467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 bwMode="auto">
            <a:xfrm>
              <a:off x="6525141" y="1999080"/>
              <a:ext cx="145449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 bwMode="auto">
            <a:xfrm>
              <a:off x="7010401" y="1999080"/>
              <a:ext cx="969234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 bwMode="auto">
            <a:xfrm>
              <a:off x="7495661" y="1999080"/>
              <a:ext cx="483973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>
              <a:off x="7979634" y="1999080"/>
              <a:ext cx="0" cy="59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 bwMode="auto">
            <a:xfrm>
              <a:off x="7807155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5821" name="Group 13"/>
            <p:cNvGrpSpPr>
              <a:grpSpLocks/>
            </p:cNvGrpSpPr>
            <p:nvPr/>
          </p:nvGrpSpPr>
          <p:grpSpPr bwMode="auto">
            <a:xfrm>
              <a:off x="5867401" y="1633342"/>
              <a:ext cx="346808" cy="347859"/>
              <a:chOff x="1524000" y="2667228"/>
              <a:chExt cx="762976" cy="761772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1523998" y="2667228"/>
                <a:ext cx="761742" cy="761781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75826" name="Object 15"/>
              <p:cNvGraphicFramePr>
                <a:graphicFrameLocks noChangeAspect="1"/>
              </p:cNvGraphicFramePr>
              <p:nvPr/>
            </p:nvGraphicFramePr>
            <p:xfrm>
              <a:off x="1733550" y="2802583"/>
              <a:ext cx="352743" cy="51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30" name="Equation" r:id="rId5" imgW="114300" imgH="165100" progId="Equation.DSMT4">
                      <p:embed/>
                    </p:oleObj>
                  </mc:Choice>
                  <mc:Fallback>
                    <p:oleObj name="Equation" r:id="rId5" imgW="114300" imgH="165100" progId="Equation.DSMT4">
                      <p:embed/>
                      <p:pic>
                        <p:nvPicPr>
                          <p:cNvPr id="7582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550" y="2802583"/>
                            <a:ext cx="352743" cy="511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2" name="Oval 221"/>
            <p:cNvSpPr/>
            <p:nvPr/>
          </p:nvSpPr>
          <p:spPr bwMode="auto">
            <a:xfrm>
              <a:off x="6352661" y="1633342"/>
              <a:ext cx="346246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6836634" y="1633342"/>
              <a:ext cx="347534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7321894" y="1633342"/>
              <a:ext cx="346247" cy="3478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5781" name="Object 12"/>
          <p:cNvGraphicFramePr>
            <a:graphicFrameLocks noChangeAspect="1"/>
          </p:cNvGraphicFramePr>
          <p:nvPr/>
        </p:nvGraphicFramePr>
        <p:xfrm>
          <a:off x="6781800" y="48006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1" name="Equation" r:id="rId7" imgW="203200" imgH="203200" progId="Equation.DSMT4">
                  <p:embed/>
                </p:oleObj>
              </mc:Choice>
              <mc:Fallback>
                <p:oleObj name="Equation" r:id="rId7" imgW="203200" imgH="203200" progId="Equation.DSMT4">
                  <p:embed/>
                  <p:pic>
                    <p:nvPicPr>
                      <p:cNvPr id="757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006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2"/>
          <p:cNvGraphicFramePr>
            <a:graphicFrameLocks noChangeAspect="1"/>
          </p:cNvGraphicFramePr>
          <p:nvPr/>
        </p:nvGraphicFramePr>
        <p:xfrm>
          <a:off x="6759575" y="37338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2" name="Equation" r:id="rId9" imgW="215900" imgH="203200" progId="Equation.DSMT4">
                  <p:embed/>
                </p:oleObj>
              </mc:Choice>
              <mc:Fallback>
                <p:oleObj name="Equation" r:id="rId9" imgW="215900" imgH="203200" progId="Equation.DSMT4">
                  <p:embed/>
                  <p:pic>
                    <p:nvPicPr>
                      <p:cNvPr id="7578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37338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2"/>
          <p:cNvGraphicFramePr>
            <a:graphicFrameLocks noChangeAspect="1"/>
          </p:cNvGraphicFramePr>
          <p:nvPr/>
        </p:nvGraphicFramePr>
        <p:xfrm>
          <a:off x="6781800" y="2667000"/>
          <a:ext cx="71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3" name="Equation" r:id="rId11" imgW="203200" imgH="203200" progId="Equation.DSMT4">
                  <p:embed/>
                </p:oleObj>
              </mc:Choice>
              <mc:Fallback>
                <p:oleObj name="Equation" r:id="rId11" imgW="203200" imgH="203200" progId="Equation.DSMT4">
                  <p:embed/>
                  <p:pic>
                    <p:nvPicPr>
                      <p:cNvPr id="757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71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2"/>
          <p:cNvGraphicFramePr>
            <a:graphicFrameLocks noChangeAspect="1"/>
          </p:cNvGraphicFramePr>
          <p:nvPr/>
        </p:nvGraphicFramePr>
        <p:xfrm>
          <a:off x="6759575" y="1524000"/>
          <a:ext cx="755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4" name="Equation" r:id="rId13" imgW="215900" imgH="203200" progId="Equation.DSMT4">
                  <p:embed/>
                </p:oleObj>
              </mc:Choice>
              <mc:Fallback>
                <p:oleObj name="Equation" r:id="rId13" imgW="215900" imgH="203200" progId="Equation.DSMT4">
                  <p:embed/>
                  <p:pic>
                    <p:nvPicPr>
                      <p:cNvPr id="757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1524000"/>
                        <a:ext cx="755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2"/>
          <p:cNvGraphicFramePr>
            <a:graphicFrameLocks noChangeAspect="1"/>
          </p:cNvGraphicFramePr>
          <p:nvPr/>
        </p:nvGraphicFramePr>
        <p:xfrm>
          <a:off x="6915150" y="5524501"/>
          <a:ext cx="4445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5" name="Equation" r:id="rId15" imgW="127000" imgH="127000" progId="Equation.DSMT4">
                  <p:embed/>
                </p:oleObj>
              </mc:Choice>
              <mc:Fallback>
                <p:oleObj name="Equation" r:id="rId15" imgW="127000" imgH="127000" progId="Equation.DSMT4">
                  <p:embed/>
                  <p:pic>
                    <p:nvPicPr>
                      <p:cNvPr id="757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5524501"/>
                        <a:ext cx="4445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2"/>
          <p:cNvGraphicFramePr>
            <a:graphicFrameLocks noChangeAspect="1"/>
          </p:cNvGraphicFramePr>
          <p:nvPr/>
        </p:nvGraphicFramePr>
        <p:xfrm>
          <a:off x="6934200" y="4267200"/>
          <a:ext cx="533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6" name="Equation" r:id="rId17" imgW="152400" imgH="203200" progId="Equation.DSMT4">
                  <p:embed/>
                </p:oleObj>
              </mc:Choice>
              <mc:Fallback>
                <p:oleObj name="Equation" r:id="rId17" imgW="152400" imgH="203200" progId="Equation.DSMT4">
                  <p:embed/>
                  <p:pic>
                    <p:nvPicPr>
                      <p:cNvPr id="757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533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2"/>
          <p:cNvGraphicFramePr>
            <a:graphicFrameLocks noChangeAspect="1"/>
          </p:cNvGraphicFramePr>
          <p:nvPr/>
        </p:nvGraphicFramePr>
        <p:xfrm>
          <a:off x="6911975" y="3200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7" name="Equation" r:id="rId19" imgW="165100" imgH="203200" progId="Equation.DSMT4">
                  <p:embed/>
                </p:oleObj>
              </mc:Choice>
              <mc:Fallback>
                <p:oleObj name="Equation" r:id="rId19" imgW="165100" imgH="203200" progId="Equation.DSMT4">
                  <p:embed/>
                  <p:pic>
                    <p:nvPicPr>
                      <p:cNvPr id="7578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200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6911975" y="2057400"/>
          <a:ext cx="57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8" name="Equation" r:id="rId21" imgW="165100" imgH="203200" progId="Equation.DSMT4">
                  <p:embed/>
                </p:oleObj>
              </mc:Choice>
              <mc:Fallback>
                <p:oleObj name="Equation" r:id="rId21" imgW="165100" imgH="203200" progId="Equation.DSMT4">
                  <p:embed/>
                  <p:pic>
                    <p:nvPicPr>
                      <p:cNvPr id="757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057400"/>
                        <a:ext cx="57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9" name="Group 241"/>
          <p:cNvGrpSpPr>
            <a:grpSpLocks/>
          </p:cNvGrpSpPr>
          <p:nvPr/>
        </p:nvGrpSpPr>
        <p:grpSpPr bwMode="auto">
          <a:xfrm>
            <a:off x="5943600" y="990600"/>
            <a:ext cx="4648200" cy="1676400"/>
            <a:chOff x="4343400" y="4267200"/>
            <a:chExt cx="4648200" cy="1676400"/>
          </a:xfrm>
        </p:grpSpPr>
        <p:sp>
          <p:nvSpPr>
            <p:cNvPr id="240" name="Rectangle 239"/>
            <p:cNvSpPr/>
            <p:nvPr/>
          </p:nvSpPr>
          <p:spPr>
            <a:xfrm>
              <a:off x="5029200" y="4267200"/>
              <a:ext cx="3962400" cy="16764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791" name="TextBox 240"/>
            <p:cNvSpPr txBox="1">
              <a:spLocks noChangeArrowheads="1"/>
            </p:cNvSpPr>
            <p:nvPr/>
          </p:nvSpPr>
          <p:spPr bwMode="auto">
            <a:xfrm>
              <a:off x="4343400" y="5029200"/>
              <a:ext cx="684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RBN</a:t>
              </a:r>
            </a:p>
          </p:txBody>
        </p: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688F3D89-C9CC-4843-B455-153803C3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3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a Deep Belief Network?</a:t>
            </a:r>
          </a:p>
        </p:txBody>
      </p:sp>
    </p:spTree>
    <p:extLst>
      <p:ext uri="{BB962C8B-B14F-4D97-AF65-F5344CB8AC3E}">
        <p14:creationId xmlns:p14="http://schemas.microsoft.com/office/powerpoint/2010/main" val="105035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are DBNs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Around 2005 they were state-of-the-art systems for doing certain recognition tasks</a:t>
            </a:r>
          </a:p>
          <a:p>
            <a:pPr lvl="1"/>
            <a:r>
              <a:rPr lang="en-US" altLang="en-US" dirty="0"/>
              <a:t>Handwritten digits</a:t>
            </a:r>
          </a:p>
          <a:p>
            <a:pPr lvl="1"/>
            <a:r>
              <a:rPr lang="en-US" altLang="en-US" dirty="0"/>
              <a:t>Phonemes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They got the whole “Deep learning” thing going</a:t>
            </a:r>
          </a:p>
          <a:p>
            <a:endParaRPr lang="en-US" altLang="en-US" dirty="0"/>
          </a:p>
          <a:p>
            <a:r>
              <a:rPr lang="en-US" altLang="en-US" dirty="0"/>
              <a:t>They have a good marketing campaign “Deep learning” vs “shallow learning”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221551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“deep”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may be possible to much more naturally encode problems like the parity problem with deep representations than with shallow 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200187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not use standard MLP training?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Fading signal from </a:t>
            </a:r>
            <a:r>
              <a:rPr lang="en-US" dirty="0" err="1"/>
              <a:t>backprop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more complex the network, the more likely there are local minima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Memorization issues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Training set size and time to learn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1995814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Allowed relatively deep networks (e.g. 10 layers), compared to regular multilayer </a:t>
            </a:r>
            <a:r>
              <a:rPr lang="en-US" altLang="en-US" dirty="0" err="1"/>
              <a:t>perceptrons</a:t>
            </a:r>
            <a:r>
              <a:rPr lang="en-US" altLang="en-US" dirty="0"/>
              <a:t> with sigmoid activations</a:t>
            </a:r>
          </a:p>
          <a:p>
            <a:r>
              <a:rPr lang="en-US" altLang="en-US" dirty="0"/>
              <a:t>In the mid 2000’s this approach made networks better than anything else out there for some problems (e.g. digit recognition, phoneme recognition)</a:t>
            </a:r>
          </a:p>
          <a:p>
            <a:r>
              <a:rPr lang="en-US" altLang="en-US" dirty="0"/>
              <a:t>Today, they’ve been superseded by other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Pardo,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190785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Donald </a:t>
            </a:r>
            <a:r>
              <a:rPr lang="en-US" dirty="0" err="1"/>
              <a:t>Hebb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/>
              <a:t>A cognitive psychologist active mid 20</a:t>
            </a:r>
            <a:r>
              <a:rPr lang="en-US" altLang="en-US" sz="2400" baseline="30000"/>
              <a:t>th</a:t>
            </a:r>
            <a:r>
              <a:rPr lang="en-US" altLang="en-US" sz="2400"/>
              <a:t> century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Influential book: The Organization of Behavior (1949)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Hebb’s postulate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"Let us assume that the persistence or repetition of a reverberatory activity (or "trace") tends to induce lasting cellular changes that add to its stability.… When an axon of cell </a:t>
            </a:r>
            <a:r>
              <a:rPr lang="en-US" altLang="en-US" sz="2400" i="1"/>
              <a:t>A</a:t>
            </a:r>
            <a:r>
              <a:rPr lang="en-US" altLang="en-US" sz="2400"/>
              <a:t> is near enough to excite a cell </a:t>
            </a:r>
            <a:r>
              <a:rPr lang="en-US" altLang="en-US" sz="2400" i="1"/>
              <a:t>B</a:t>
            </a:r>
            <a:r>
              <a:rPr lang="en-US" altLang="en-US" sz="2400"/>
              <a:t> and repeatedly or persistently takes part in firing it, some growth process or metabolic change takes place in one or both cells such that </a:t>
            </a:r>
            <a:r>
              <a:rPr lang="en-US" altLang="en-US" sz="2400" i="1"/>
              <a:t>A'</a:t>
            </a:r>
            <a:r>
              <a:rPr lang="en-US" altLang="en-US" sz="2400"/>
              <a:t>s efficiency, as one of the cells firing </a:t>
            </a:r>
            <a:r>
              <a:rPr lang="en-US" altLang="en-US" sz="2400" i="1"/>
              <a:t>B</a:t>
            </a:r>
            <a:r>
              <a:rPr lang="en-US" altLang="en-US" sz="2400"/>
              <a:t>, is increased.</a:t>
            </a:r>
          </a:p>
        </p:txBody>
      </p:sp>
    </p:spTree>
    <p:extLst>
      <p:ext uri="{BB962C8B-B14F-4D97-AF65-F5344CB8AC3E}">
        <p14:creationId xmlns:p14="http://schemas.microsoft.com/office/powerpoint/2010/main" val="36504490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1"/>
            <a:ext cx="7772400" cy="13620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Autoencoders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146837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1"/>
            <a:ext cx="7772400" cy="13620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Variational Autoencoders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</p:spTree>
    <p:extLst>
      <p:ext uri="{BB962C8B-B14F-4D97-AF65-F5344CB8AC3E}">
        <p14:creationId xmlns:p14="http://schemas.microsoft.com/office/powerpoint/2010/main" val="3909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Pithy version of Hebb’s postulate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971800"/>
            <a:ext cx="8229600" cy="9906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  <a:defRPr/>
            </a:pPr>
            <a:r>
              <a:rPr lang="en-US" sz="3600" dirty="0"/>
              <a:t>Cells that fire together, wire together.</a:t>
            </a:r>
          </a:p>
        </p:txBody>
      </p:sp>
    </p:spTree>
    <p:extLst>
      <p:ext uri="{BB962C8B-B14F-4D97-AF65-F5344CB8AC3E}">
        <p14:creationId xmlns:p14="http://schemas.microsoft.com/office/powerpoint/2010/main" val="40400009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1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Hopfield networks</a:t>
            </a:r>
          </a:p>
        </p:txBody>
      </p:sp>
    </p:spTree>
    <p:extLst>
      <p:ext uri="{BB962C8B-B14F-4D97-AF65-F5344CB8AC3E}">
        <p14:creationId xmlns:p14="http://schemas.microsoft.com/office/powerpoint/2010/main" val="107905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</a:t>
            </a:r>
            <a:r>
              <a:rPr lang="en-US" err="1"/>
              <a:t>Pardo</a:t>
            </a:r>
            <a:r>
              <a:rPr lang="en-US"/>
              <a:t>, Northwestern University, Machine Learning EECS 349 Fall 2014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Hopfield nets are 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/>
            <a:r>
              <a:rPr lang="en-US" altLang="en-US" dirty="0"/>
              <a:t>“</a:t>
            </a:r>
            <a:r>
              <a:rPr lang="en-US" altLang="ja-JP" dirty="0" err="1"/>
              <a:t>Hebbian</a:t>
            </a:r>
            <a:r>
              <a:rPr lang="en-US" altLang="en-US" dirty="0"/>
              <a:t>”</a:t>
            </a:r>
            <a:r>
              <a:rPr lang="en-US" altLang="ja-JP" dirty="0"/>
              <a:t> in their learning approach</a:t>
            </a:r>
          </a:p>
          <a:p>
            <a:pPr eaLnBrk="1" hangingPunct="1"/>
            <a:r>
              <a:rPr lang="en-US" altLang="ja-JP" dirty="0"/>
              <a:t>Old technology. These are proof of concept things from the 80s and earlier. </a:t>
            </a:r>
          </a:p>
          <a:p>
            <a:pPr eaLnBrk="1" hangingPunct="1"/>
            <a:r>
              <a:rPr lang="en-US" altLang="en-US" dirty="0"/>
              <a:t>Fast to train, slow to use</a:t>
            </a:r>
          </a:p>
          <a:p>
            <a:pPr eaLnBrk="1" hangingPunct="1"/>
            <a:r>
              <a:rPr lang="en-US" altLang="en-US" dirty="0"/>
              <a:t>Weights are symmetric </a:t>
            </a:r>
          </a:p>
          <a:p>
            <a:pPr eaLnBrk="1" hangingPunct="1"/>
            <a:r>
              <a:rPr lang="en-US" altLang="en-US" dirty="0"/>
              <a:t>All nodes are input &amp; output nodes</a:t>
            </a:r>
          </a:p>
          <a:p>
            <a:pPr eaLnBrk="1" hangingPunct="1"/>
            <a:r>
              <a:rPr lang="en-US" altLang="en-US" dirty="0"/>
              <a:t>Use binary (1, -1) inputs and output</a:t>
            </a:r>
          </a:p>
          <a:p>
            <a:pPr eaLnBrk="1" hangingPunct="1"/>
            <a:r>
              <a:rPr lang="en-US" altLang="en-US" dirty="0"/>
              <a:t>Used as  Associative memory (image cleanup)Classifier</a:t>
            </a:r>
          </a:p>
          <a:p>
            <a:pPr eaLnBrk="1" hangingPunct="1"/>
            <a:r>
              <a:rPr lang="en-US" altLang="en-US" dirty="0"/>
              <a:t>Precursors to Auto Encoders and Restricted </a:t>
            </a:r>
            <a:r>
              <a:rPr lang="en-US" altLang="en-US" dirty="0" err="1"/>
              <a:t>Boltzman</a:t>
            </a:r>
            <a:r>
              <a:rPr lang="en-US" altLang="en-US" dirty="0"/>
              <a:t> Machines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31472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6984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Using a Hopfield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4442"/>
            <a:ext cx="8229600" cy="11430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/>
              <a:t>            10 by 10 Training patterns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   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Bryan Pardo, Northwestern University, Machine Learning EECS 349 Fall 2014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3352800" y="1676400"/>
            <a:ext cx="1524000" cy="1524000"/>
            <a:chOff x="1143000" y="1600200"/>
            <a:chExt cx="1524000" cy="1524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grpSp>
          <p:nvGrpSpPr>
            <p:cNvPr id="58848" name="Group 19"/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</p:grpSp>
      </p:grpSp>
      <p:grpSp>
        <p:nvGrpSpPr>
          <p:cNvPr id="58373" name="Group 468"/>
          <p:cNvGrpSpPr>
            <a:grpSpLocks/>
          </p:cNvGrpSpPr>
          <p:nvPr/>
        </p:nvGrpSpPr>
        <p:grpSpPr bwMode="auto">
          <a:xfrm>
            <a:off x="5181600" y="1676400"/>
            <a:ext cx="1524000" cy="1524000"/>
            <a:chOff x="2971800" y="2514600"/>
            <a:chExt cx="1524000" cy="1524000"/>
          </a:xfrm>
        </p:grpSpPr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3733800" y="3124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733800" y="3276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3733800" y="3429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3581400" y="3581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3733800" y="2819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5814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37338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3733800" y="3581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3886200" y="3581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3733800" y="2971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grpSp>
          <p:nvGrpSpPr>
            <p:cNvPr id="58733" name="Group 135"/>
            <p:cNvGrpSpPr>
              <a:grpSpLocks/>
            </p:cNvGrpSpPr>
            <p:nvPr/>
          </p:nvGrpSpPr>
          <p:grpSpPr bwMode="auto">
            <a:xfrm>
              <a:off x="2971800" y="2514600"/>
              <a:ext cx="1524000" cy="1524000"/>
              <a:chOff x="990600" y="1447800"/>
              <a:chExt cx="1524000" cy="1524000"/>
            </a:xfrm>
          </p:grpSpPr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0" name="Rectangle 149"/>
              <p:cNvSpPr>
                <a:spLocks noChangeArrowheads="1"/>
              </p:cNvSpPr>
              <p:nvPr/>
            </p:nvSpPr>
            <p:spPr bwMode="auto"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5" name="Rectangle 164"/>
              <p:cNvSpPr>
                <a:spLocks noChangeArrowheads="1"/>
              </p:cNvSpPr>
              <p:nvPr/>
            </p:nvSpPr>
            <p:spPr bwMode="auto"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7" name="Rectangle 166"/>
              <p:cNvSpPr>
                <a:spLocks noChangeArrowheads="1"/>
              </p:cNvSpPr>
              <p:nvPr/>
            </p:nvSpPr>
            <p:spPr bwMode="auto"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69" name="Rectangle 168"/>
              <p:cNvSpPr>
                <a:spLocks noChangeArrowheads="1"/>
              </p:cNvSpPr>
              <p:nvPr/>
            </p:nvSpPr>
            <p:spPr bwMode="auto"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1" name="Rectangle 170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7" name="Rectangle 176"/>
              <p:cNvSpPr>
                <a:spLocks noChangeArrowheads="1"/>
              </p:cNvSpPr>
              <p:nvPr/>
            </p:nvSpPr>
            <p:spPr bwMode="auto"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8" name="Rectangle 177"/>
              <p:cNvSpPr>
                <a:spLocks noChangeArrowheads="1"/>
              </p:cNvSpPr>
              <p:nvPr/>
            </p:nvSpPr>
            <p:spPr bwMode="auto"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79" name="Rectangle 178"/>
              <p:cNvSpPr>
                <a:spLocks noChangeArrowheads="1"/>
              </p:cNvSpPr>
              <p:nvPr/>
            </p:nvSpPr>
            <p:spPr bwMode="auto"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0" name="Rectangle 179"/>
              <p:cNvSpPr>
                <a:spLocks noChangeArrowheads="1"/>
              </p:cNvSpPr>
              <p:nvPr/>
            </p:nvSpPr>
            <p:spPr bwMode="auto"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89" name="Rectangle 188"/>
              <p:cNvSpPr>
                <a:spLocks noChangeArrowheads="1"/>
              </p:cNvSpPr>
              <p:nvPr/>
            </p:nvSpPr>
            <p:spPr bwMode="auto"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0" name="Rectangle 189"/>
              <p:cNvSpPr>
                <a:spLocks noChangeArrowheads="1"/>
              </p:cNvSpPr>
              <p:nvPr/>
            </p:nvSpPr>
            <p:spPr bwMode="auto"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1" name="Rectangle 190"/>
              <p:cNvSpPr>
                <a:spLocks noChangeArrowheads="1"/>
              </p:cNvSpPr>
              <p:nvPr/>
            </p:nvSpPr>
            <p:spPr bwMode="auto"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2" name="Rectangle 191"/>
              <p:cNvSpPr>
                <a:spLocks noChangeArrowheads="1"/>
              </p:cNvSpPr>
              <p:nvPr/>
            </p:nvSpPr>
            <p:spPr bwMode="auto"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3" name="Rectangle 192"/>
              <p:cNvSpPr>
                <a:spLocks noChangeArrowheads="1"/>
              </p:cNvSpPr>
              <p:nvPr/>
            </p:nvSpPr>
            <p:spPr bwMode="auto"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4" name="Rectangle 193"/>
              <p:cNvSpPr>
                <a:spLocks noChangeArrowheads="1"/>
              </p:cNvSpPr>
              <p:nvPr/>
            </p:nvSpPr>
            <p:spPr bwMode="auto"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5" name="Rectangle 194"/>
              <p:cNvSpPr>
                <a:spLocks noChangeArrowheads="1"/>
              </p:cNvSpPr>
              <p:nvPr/>
            </p:nvSpPr>
            <p:spPr bwMode="auto"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6" name="Rectangle 195"/>
              <p:cNvSpPr>
                <a:spLocks noChangeArrowheads="1"/>
              </p:cNvSpPr>
              <p:nvPr/>
            </p:nvSpPr>
            <p:spPr bwMode="auto"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7" name="Rectangle 196"/>
              <p:cNvSpPr>
                <a:spLocks noChangeArrowheads="1"/>
              </p:cNvSpPr>
              <p:nvPr/>
            </p:nvSpPr>
            <p:spPr bwMode="auto"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8" name="Rectangle 197"/>
              <p:cNvSpPr>
                <a:spLocks noChangeArrowheads="1"/>
              </p:cNvSpPr>
              <p:nvPr/>
            </p:nvSpPr>
            <p:spPr bwMode="auto"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199" name="Rectangle 198"/>
              <p:cNvSpPr>
                <a:spLocks noChangeArrowheads="1"/>
              </p:cNvSpPr>
              <p:nvPr/>
            </p:nvSpPr>
            <p:spPr bwMode="auto"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0" name="Rectangle 199"/>
              <p:cNvSpPr>
                <a:spLocks noChangeArrowheads="1"/>
              </p:cNvSpPr>
              <p:nvPr/>
            </p:nvSpPr>
            <p:spPr bwMode="auto"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1" name="Rectangle 200"/>
              <p:cNvSpPr>
                <a:spLocks noChangeArrowheads="1"/>
              </p:cNvSpPr>
              <p:nvPr/>
            </p:nvSpPr>
            <p:spPr bwMode="auto"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2" name="Rectangle 201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6" name="Rectangle 205"/>
              <p:cNvSpPr>
                <a:spLocks noChangeArrowheads="1"/>
              </p:cNvSpPr>
              <p:nvPr/>
            </p:nvSpPr>
            <p:spPr bwMode="auto"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7" name="Rectangle 206"/>
              <p:cNvSpPr>
                <a:spLocks noChangeArrowheads="1"/>
              </p:cNvSpPr>
              <p:nvPr/>
            </p:nvSpPr>
            <p:spPr bwMode="auto"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8" name="Rectangle 207"/>
              <p:cNvSpPr>
                <a:spLocks noChangeArrowheads="1"/>
              </p:cNvSpPr>
              <p:nvPr/>
            </p:nvSpPr>
            <p:spPr bwMode="auto"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09" name="Rectangle 208"/>
              <p:cNvSpPr>
                <a:spLocks noChangeArrowheads="1"/>
              </p:cNvSpPr>
              <p:nvPr/>
            </p:nvSpPr>
            <p:spPr bwMode="auto"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7" name="Rectangle 216"/>
              <p:cNvSpPr>
                <a:spLocks noChangeArrowheads="1"/>
              </p:cNvSpPr>
              <p:nvPr/>
            </p:nvSpPr>
            <p:spPr bwMode="auto"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0" name="Rectangle 219"/>
              <p:cNvSpPr>
                <a:spLocks noChangeArrowheads="1"/>
              </p:cNvSpPr>
              <p:nvPr/>
            </p:nvSpPr>
            <p:spPr bwMode="auto"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4" name="Rectangle 223"/>
              <p:cNvSpPr>
                <a:spLocks noChangeArrowheads="1"/>
              </p:cNvSpPr>
              <p:nvPr/>
            </p:nvSpPr>
            <p:spPr bwMode="auto"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5" name="Rectangle 224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6" name="Rectangle 225"/>
              <p:cNvSpPr>
                <a:spLocks noChangeArrowheads="1"/>
              </p:cNvSpPr>
              <p:nvPr/>
            </p:nvSpPr>
            <p:spPr bwMode="auto"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7" name="Rectangle 226"/>
              <p:cNvSpPr>
                <a:spLocks noChangeArrowheads="1"/>
              </p:cNvSpPr>
              <p:nvPr/>
            </p:nvSpPr>
            <p:spPr bwMode="auto"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1" name="Rectangle 230"/>
              <p:cNvSpPr>
                <a:spLocks noChangeArrowheads="1"/>
              </p:cNvSpPr>
              <p:nvPr/>
            </p:nvSpPr>
            <p:spPr bwMode="auto"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2" name="Rectangle 231"/>
              <p:cNvSpPr>
                <a:spLocks noChangeArrowheads="1"/>
              </p:cNvSpPr>
              <p:nvPr/>
            </p:nvSpPr>
            <p:spPr bwMode="auto"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3" name="Rectangle 232"/>
              <p:cNvSpPr>
                <a:spLocks noChangeArrowheads="1"/>
              </p:cNvSpPr>
              <p:nvPr/>
            </p:nvSpPr>
            <p:spPr bwMode="auto"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4" name="Rectangle 233"/>
              <p:cNvSpPr>
                <a:spLocks noChangeArrowheads="1"/>
              </p:cNvSpPr>
              <p:nvPr/>
            </p:nvSpPr>
            <p:spPr bwMode="auto"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5" name="Rectangle 234"/>
              <p:cNvSpPr>
                <a:spLocks noChangeArrowheads="1"/>
              </p:cNvSpPr>
              <p:nvPr/>
            </p:nvSpPr>
            <p:spPr bwMode="auto"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36" name="Rectangle 235"/>
              <p:cNvSpPr>
                <a:spLocks noChangeArrowheads="1"/>
              </p:cNvSpPr>
              <p:nvPr/>
            </p:nvSpPr>
            <p:spPr bwMode="auto"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</p:grpSp>
      </p:grpSp>
      <p:grpSp>
        <p:nvGrpSpPr>
          <p:cNvPr id="58374" name="Group 120"/>
          <p:cNvGrpSpPr>
            <a:grpSpLocks/>
          </p:cNvGrpSpPr>
          <p:nvPr/>
        </p:nvGrpSpPr>
        <p:grpSpPr bwMode="auto">
          <a:xfrm>
            <a:off x="7010400" y="1676400"/>
            <a:ext cx="1524000" cy="1524000"/>
            <a:chOff x="5334000" y="1828800"/>
            <a:chExt cx="1524000" cy="1524000"/>
          </a:xfrm>
        </p:grpSpPr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5791200" y="2743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57912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59436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5791200" y="2133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6248400" y="2133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5" name="Rectangle 244"/>
            <p:cNvSpPr>
              <a:spLocks noChangeArrowheads="1"/>
            </p:cNvSpPr>
            <p:nvPr/>
          </p:nvSpPr>
          <p:spPr bwMode="auto">
            <a:xfrm>
              <a:off x="5943600" y="1981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6096000" y="1981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60960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62484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6096000" y="2438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6248400" y="2286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grpSp>
          <p:nvGrpSpPr>
            <p:cNvPr id="58621" name="Group 251"/>
            <p:cNvGrpSpPr>
              <a:grpSpLocks/>
            </p:cNvGrpSpPr>
            <p:nvPr/>
          </p:nvGrpSpPr>
          <p:grpSpPr bwMode="auto">
            <a:xfrm>
              <a:off x="5334000" y="1828800"/>
              <a:ext cx="1524000" cy="1524000"/>
              <a:chOff x="990600" y="1447800"/>
              <a:chExt cx="1524000" cy="1524000"/>
            </a:xfrm>
          </p:grpSpPr>
          <p:sp>
            <p:nvSpPr>
              <p:cNvPr id="253" name="Rectangle 252"/>
              <p:cNvSpPr>
                <a:spLocks noChangeArrowheads="1"/>
              </p:cNvSpPr>
              <p:nvPr/>
            </p:nvSpPr>
            <p:spPr bwMode="auto"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56" name="Rectangle 255"/>
              <p:cNvSpPr>
                <a:spLocks noChangeArrowheads="1"/>
              </p:cNvSpPr>
              <p:nvPr/>
            </p:nvSpPr>
            <p:spPr bwMode="auto"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57" name="Rectangle 256"/>
              <p:cNvSpPr>
                <a:spLocks noChangeArrowheads="1"/>
              </p:cNvSpPr>
              <p:nvPr/>
            </p:nvSpPr>
            <p:spPr bwMode="auto"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58" name="Rectangle 257"/>
              <p:cNvSpPr>
                <a:spLocks noChangeArrowheads="1"/>
              </p:cNvSpPr>
              <p:nvPr/>
            </p:nvSpPr>
            <p:spPr bwMode="auto"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59" name="Rectangle 258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0" name="Rectangle 259"/>
              <p:cNvSpPr>
                <a:spLocks noChangeArrowheads="1"/>
              </p:cNvSpPr>
              <p:nvPr/>
            </p:nvSpPr>
            <p:spPr bwMode="auto"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1" name="Rectangle 260"/>
              <p:cNvSpPr>
                <a:spLocks noChangeArrowheads="1"/>
              </p:cNvSpPr>
              <p:nvPr/>
            </p:nvSpPr>
            <p:spPr bwMode="auto"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2" name="Rectangle 261"/>
              <p:cNvSpPr>
                <a:spLocks noChangeArrowheads="1"/>
              </p:cNvSpPr>
              <p:nvPr/>
            </p:nvSpPr>
            <p:spPr bwMode="auto"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3" name="Rectangle 262"/>
              <p:cNvSpPr>
                <a:spLocks noChangeArrowheads="1"/>
              </p:cNvSpPr>
              <p:nvPr/>
            </p:nvSpPr>
            <p:spPr bwMode="auto"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4" name="Rectangle 263"/>
              <p:cNvSpPr>
                <a:spLocks noChangeArrowheads="1"/>
              </p:cNvSpPr>
              <p:nvPr/>
            </p:nvSpPr>
            <p:spPr bwMode="auto"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5" name="Rectangle 264"/>
              <p:cNvSpPr>
                <a:spLocks noChangeArrowheads="1"/>
              </p:cNvSpPr>
              <p:nvPr/>
            </p:nvSpPr>
            <p:spPr bwMode="auto"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6" name="Rectangle 265"/>
              <p:cNvSpPr>
                <a:spLocks noChangeArrowheads="1"/>
              </p:cNvSpPr>
              <p:nvPr/>
            </p:nvSpPr>
            <p:spPr bwMode="auto"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7" name="Rectangle 266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8" name="Rectangle 267"/>
              <p:cNvSpPr>
                <a:spLocks noChangeArrowheads="1"/>
              </p:cNvSpPr>
              <p:nvPr/>
            </p:nvSpPr>
            <p:spPr bwMode="auto"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69" name="Rectangle 268"/>
              <p:cNvSpPr>
                <a:spLocks noChangeArrowheads="1"/>
              </p:cNvSpPr>
              <p:nvPr/>
            </p:nvSpPr>
            <p:spPr bwMode="auto"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0" name="Rectangle 269"/>
              <p:cNvSpPr>
                <a:spLocks noChangeArrowheads="1"/>
              </p:cNvSpPr>
              <p:nvPr/>
            </p:nvSpPr>
            <p:spPr bwMode="auto"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1" name="Rectangle 270"/>
              <p:cNvSpPr>
                <a:spLocks noChangeArrowheads="1"/>
              </p:cNvSpPr>
              <p:nvPr/>
            </p:nvSpPr>
            <p:spPr bwMode="auto"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2" name="Rectangle 271"/>
              <p:cNvSpPr>
                <a:spLocks noChangeArrowheads="1"/>
              </p:cNvSpPr>
              <p:nvPr/>
            </p:nvSpPr>
            <p:spPr bwMode="auto"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3" name="Rectangle 272"/>
              <p:cNvSpPr>
                <a:spLocks noChangeArrowheads="1"/>
              </p:cNvSpPr>
              <p:nvPr/>
            </p:nvSpPr>
            <p:spPr bwMode="auto"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4" name="Rectangle 273"/>
              <p:cNvSpPr>
                <a:spLocks noChangeArrowheads="1"/>
              </p:cNvSpPr>
              <p:nvPr/>
            </p:nvSpPr>
            <p:spPr bwMode="auto"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5" name="Rectangle 274"/>
              <p:cNvSpPr>
                <a:spLocks noChangeArrowheads="1"/>
              </p:cNvSpPr>
              <p:nvPr/>
            </p:nvSpPr>
            <p:spPr bwMode="auto"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6" name="Rectangle 275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7" name="Rectangle 276"/>
              <p:cNvSpPr>
                <a:spLocks noChangeArrowheads="1"/>
              </p:cNvSpPr>
              <p:nvPr/>
            </p:nvSpPr>
            <p:spPr bwMode="auto"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8" name="Rectangle 277"/>
              <p:cNvSpPr>
                <a:spLocks noChangeArrowheads="1"/>
              </p:cNvSpPr>
              <p:nvPr/>
            </p:nvSpPr>
            <p:spPr bwMode="auto"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79" name="Rectangle 278"/>
              <p:cNvSpPr>
                <a:spLocks noChangeArrowheads="1"/>
              </p:cNvSpPr>
              <p:nvPr/>
            </p:nvSpPr>
            <p:spPr bwMode="auto"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0" name="Rectangle 279"/>
              <p:cNvSpPr>
                <a:spLocks noChangeArrowheads="1"/>
              </p:cNvSpPr>
              <p:nvPr/>
            </p:nvSpPr>
            <p:spPr bwMode="auto"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1" name="Rectangle 280"/>
              <p:cNvSpPr>
                <a:spLocks noChangeArrowheads="1"/>
              </p:cNvSpPr>
              <p:nvPr/>
            </p:nvSpPr>
            <p:spPr bwMode="auto"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2" name="Rectangle 281"/>
              <p:cNvSpPr>
                <a:spLocks noChangeArrowheads="1"/>
              </p:cNvSpPr>
              <p:nvPr/>
            </p:nvSpPr>
            <p:spPr bwMode="auto"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3" name="Rectangle 282"/>
              <p:cNvSpPr>
                <a:spLocks noChangeArrowheads="1"/>
              </p:cNvSpPr>
              <p:nvPr/>
            </p:nvSpPr>
            <p:spPr bwMode="auto"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4" name="Rectangle 283"/>
              <p:cNvSpPr>
                <a:spLocks noChangeArrowheads="1"/>
              </p:cNvSpPr>
              <p:nvPr/>
            </p:nvSpPr>
            <p:spPr bwMode="auto"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5" name="Rectangle 284"/>
              <p:cNvSpPr>
                <a:spLocks noChangeArrowheads="1"/>
              </p:cNvSpPr>
              <p:nvPr/>
            </p:nvSpPr>
            <p:spPr bwMode="auto"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6" name="Rectangle 285"/>
              <p:cNvSpPr>
                <a:spLocks noChangeArrowheads="1"/>
              </p:cNvSpPr>
              <p:nvPr/>
            </p:nvSpPr>
            <p:spPr bwMode="auto"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7" name="Rectangle 286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8" name="Rectangle 287"/>
              <p:cNvSpPr>
                <a:spLocks noChangeArrowheads="1"/>
              </p:cNvSpPr>
              <p:nvPr/>
            </p:nvSpPr>
            <p:spPr bwMode="auto"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89" name="Rectangle 288"/>
              <p:cNvSpPr>
                <a:spLocks noChangeArrowheads="1"/>
              </p:cNvSpPr>
              <p:nvPr/>
            </p:nvSpPr>
            <p:spPr bwMode="auto"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0" name="Rectangle 289"/>
              <p:cNvSpPr>
                <a:spLocks noChangeArrowheads="1"/>
              </p:cNvSpPr>
              <p:nvPr/>
            </p:nvSpPr>
            <p:spPr bwMode="auto"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1" name="Rectangle 290"/>
              <p:cNvSpPr>
                <a:spLocks noChangeArrowheads="1"/>
              </p:cNvSpPr>
              <p:nvPr/>
            </p:nvSpPr>
            <p:spPr bwMode="auto"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2" name="Rectangle 291"/>
              <p:cNvSpPr>
                <a:spLocks noChangeArrowheads="1"/>
              </p:cNvSpPr>
              <p:nvPr/>
            </p:nvSpPr>
            <p:spPr bwMode="auto"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3" name="Rectangle 292"/>
              <p:cNvSpPr>
                <a:spLocks noChangeArrowheads="1"/>
              </p:cNvSpPr>
              <p:nvPr/>
            </p:nvSpPr>
            <p:spPr bwMode="auto"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4" name="Rectangle 293"/>
              <p:cNvSpPr>
                <a:spLocks noChangeArrowheads="1"/>
              </p:cNvSpPr>
              <p:nvPr/>
            </p:nvSpPr>
            <p:spPr bwMode="auto"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5" name="Rectangle 294"/>
              <p:cNvSpPr>
                <a:spLocks noChangeArrowheads="1"/>
              </p:cNvSpPr>
              <p:nvPr/>
            </p:nvSpPr>
            <p:spPr bwMode="auto"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6" name="Rectangle 295"/>
              <p:cNvSpPr>
                <a:spLocks noChangeArrowheads="1"/>
              </p:cNvSpPr>
              <p:nvPr/>
            </p:nvSpPr>
            <p:spPr bwMode="auto"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7" name="Rectangle 296"/>
              <p:cNvSpPr>
                <a:spLocks noChangeArrowheads="1"/>
              </p:cNvSpPr>
              <p:nvPr/>
            </p:nvSpPr>
            <p:spPr bwMode="auto"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8" name="Rectangle 297"/>
              <p:cNvSpPr>
                <a:spLocks noChangeArrowheads="1"/>
              </p:cNvSpPr>
              <p:nvPr/>
            </p:nvSpPr>
            <p:spPr bwMode="auto"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299" name="Rectangle 298"/>
              <p:cNvSpPr>
                <a:spLocks noChangeArrowheads="1"/>
              </p:cNvSpPr>
              <p:nvPr/>
            </p:nvSpPr>
            <p:spPr bwMode="auto"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0" name="Rectangle 299"/>
              <p:cNvSpPr>
                <a:spLocks noChangeArrowheads="1"/>
              </p:cNvSpPr>
              <p:nvPr/>
            </p:nvSpPr>
            <p:spPr bwMode="auto"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1" name="Rectangle 300"/>
              <p:cNvSpPr>
                <a:spLocks noChangeArrowheads="1"/>
              </p:cNvSpPr>
              <p:nvPr/>
            </p:nvSpPr>
            <p:spPr bwMode="auto"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2" name="Rectangle 301"/>
              <p:cNvSpPr>
                <a:spLocks noChangeArrowheads="1"/>
              </p:cNvSpPr>
              <p:nvPr/>
            </p:nvSpPr>
            <p:spPr bwMode="auto"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3" name="Rectangle 302"/>
              <p:cNvSpPr>
                <a:spLocks noChangeArrowheads="1"/>
              </p:cNvSpPr>
              <p:nvPr/>
            </p:nvSpPr>
            <p:spPr bwMode="auto"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4" name="Rectangle 303"/>
              <p:cNvSpPr>
                <a:spLocks noChangeArrowheads="1"/>
              </p:cNvSpPr>
              <p:nvPr/>
            </p:nvSpPr>
            <p:spPr bwMode="auto"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5" name="Rectangle 304"/>
              <p:cNvSpPr>
                <a:spLocks noChangeArrowheads="1"/>
              </p:cNvSpPr>
              <p:nvPr/>
            </p:nvSpPr>
            <p:spPr bwMode="auto"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6" name="Rectangle 305"/>
              <p:cNvSpPr>
                <a:spLocks noChangeArrowheads="1"/>
              </p:cNvSpPr>
              <p:nvPr/>
            </p:nvSpPr>
            <p:spPr bwMode="auto"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7" name="Rectangle 306"/>
              <p:cNvSpPr>
                <a:spLocks noChangeArrowheads="1"/>
              </p:cNvSpPr>
              <p:nvPr/>
            </p:nvSpPr>
            <p:spPr bwMode="auto"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8" name="Rectangle 307"/>
              <p:cNvSpPr>
                <a:spLocks noChangeArrowheads="1"/>
              </p:cNvSpPr>
              <p:nvPr/>
            </p:nvSpPr>
            <p:spPr bwMode="auto"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09" name="Rectangle 308"/>
              <p:cNvSpPr>
                <a:spLocks noChangeArrowheads="1"/>
              </p:cNvSpPr>
              <p:nvPr/>
            </p:nvSpPr>
            <p:spPr bwMode="auto"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0" name="Rectangle 309"/>
              <p:cNvSpPr>
                <a:spLocks noChangeArrowheads="1"/>
              </p:cNvSpPr>
              <p:nvPr/>
            </p:nvSpPr>
            <p:spPr bwMode="auto"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1" name="Rectangle 310"/>
              <p:cNvSpPr>
                <a:spLocks noChangeArrowheads="1"/>
              </p:cNvSpPr>
              <p:nvPr/>
            </p:nvSpPr>
            <p:spPr bwMode="auto"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2" name="Rectangle 311"/>
              <p:cNvSpPr>
                <a:spLocks noChangeArrowheads="1"/>
              </p:cNvSpPr>
              <p:nvPr/>
            </p:nvSpPr>
            <p:spPr bwMode="auto"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3" name="Rectangle 312"/>
              <p:cNvSpPr>
                <a:spLocks noChangeArrowheads="1"/>
              </p:cNvSpPr>
              <p:nvPr/>
            </p:nvSpPr>
            <p:spPr bwMode="auto"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4" name="Rectangle 313"/>
              <p:cNvSpPr>
                <a:spLocks noChangeArrowheads="1"/>
              </p:cNvSpPr>
              <p:nvPr/>
            </p:nvSpPr>
            <p:spPr bwMode="auto"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6" name="Rectangle 315"/>
              <p:cNvSpPr>
                <a:spLocks noChangeArrowheads="1"/>
              </p:cNvSpPr>
              <p:nvPr/>
            </p:nvSpPr>
            <p:spPr bwMode="auto"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7" name="Rectangle 316"/>
              <p:cNvSpPr>
                <a:spLocks noChangeArrowheads="1"/>
              </p:cNvSpPr>
              <p:nvPr/>
            </p:nvSpPr>
            <p:spPr bwMode="auto"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8" name="Rectangle 317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19" name="Rectangle 318"/>
              <p:cNvSpPr>
                <a:spLocks noChangeArrowheads="1"/>
              </p:cNvSpPr>
              <p:nvPr/>
            </p:nvSpPr>
            <p:spPr bwMode="auto"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0" name="Rectangle 319"/>
              <p:cNvSpPr>
                <a:spLocks noChangeArrowheads="1"/>
              </p:cNvSpPr>
              <p:nvPr/>
            </p:nvSpPr>
            <p:spPr bwMode="auto"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1" name="Rectangle 320"/>
              <p:cNvSpPr>
                <a:spLocks noChangeArrowheads="1"/>
              </p:cNvSpPr>
              <p:nvPr/>
            </p:nvSpPr>
            <p:spPr bwMode="auto"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2" name="Rectangle 321"/>
              <p:cNvSpPr>
                <a:spLocks noChangeArrowheads="1"/>
              </p:cNvSpPr>
              <p:nvPr/>
            </p:nvSpPr>
            <p:spPr bwMode="auto"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3" name="Rectangle 322"/>
              <p:cNvSpPr>
                <a:spLocks noChangeArrowheads="1"/>
              </p:cNvSpPr>
              <p:nvPr/>
            </p:nvSpPr>
            <p:spPr bwMode="auto"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4" name="Rectangle 323"/>
              <p:cNvSpPr>
                <a:spLocks noChangeArrowheads="1"/>
              </p:cNvSpPr>
              <p:nvPr/>
            </p:nvSpPr>
            <p:spPr bwMode="auto"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5" name="Rectangle 324"/>
              <p:cNvSpPr>
                <a:spLocks noChangeArrowheads="1"/>
              </p:cNvSpPr>
              <p:nvPr/>
            </p:nvSpPr>
            <p:spPr bwMode="auto"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6" name="Rectangle 325"/>
              <p:cNvSpPr>
                <a:spLocks noChangeArrowheads="1"/>
              </p:cNvSpPr>
              <p:nvPr/>
            </p:nvSpPr>
            <p:spPr bwMode="auto"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7" name="Rectangle 326"/>
              <p:cNvSpPr>
                <a:spLocks noChangeArrowheads="1"/>
              </p:cNvSpPr>
              <p:nvPr/>
            </p:nvSpPr>
            <p:spPr bwMode="auto"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8" name="Rectangle 327"/>
              <p:cNvSpPr>
                <a:spLocks noChangeArrowheads="1"/>
              </p:cNvSpPr>
              <p:nvPr/>
            </p:nvSpPr>
            <p:spPr bwMode="auto"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29" name="Rectangle 328"/>
              <p:cNvSpPr>
                <a:spLocks noChangeArrowheads="1"/>
              </p:cNvSpPr>
              <p:nvPr/>
            </p:nvSpPr>
            <p:spPr bwMode="auto"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0" name="Rectangle 329"/>
              <p:cNvSpPr>
                <a:spLocks noChangeArrowheads="1"/>
              </p:cNvSpPr>
              <p:nvPr/>
            </p:nvSpPr>
            <p:spPr bwMode="auto"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1" name="Rectangle 330"/>
              <p:cNvSpPr>
                <a:spLocks noChangeArrowheads="1"/>
              </p:cNvSpPr>
              <p:nvPr/>
            </p:nvSpPr>
            <p:spPr bwMode="auto"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2" name="Rectangle 331"/>
              <p:cNvSpPr>
                <a:spLocks noChangeArrowheads="1"/>
              </p:cNvSpPr>
              <p:nvPr/>
            </p:nvSpPr>
            <p:spPr bwMode="auto"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3" name="Rectangle 332"/>
              <p:cNvSpPr>
                <a:spLocks noChangeArrowheads="1"/>
              </p:cNvSpPr>
              <p:nvPr/>
            </p:nvSpPr>
            <p:spPr bwMode="auto"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4" name="Rectangle 333"/>
              <p:cNvSpPr>
                <a:spLocks noChangeArrowheads="1"/>
              </p:cNvSpPr>
              <p:nvPr/>
            </p:nvSpPr>
            <p:spPr bwMode="auto"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5" name="Rectangle 334"/>
              <p:cNvSpPr>
                <a:spLocks noChangeArrowheads="1"/>
              </p:cNvSpPr>
              <p:nvPr/>
            </p:nvSpPr>
            <p:spPr bwMode="auto"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6" name="Rectangle 335"/>
              <p:cNvSpPr>
                <a:spLocks noChangeArrowheads="1"/>
              </p:cNvSpPr>
              <p:nvPr/>
            </p:nvSpPr>
            <p:spPr bwMode="auto"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7" name="Rectangle 336"/>
              <p:cNvSpPr>
                <a:spLocks noChangeArrowheads="1"/>
              </p:cNvSpPr>
              <p:nvPr/>
            </p:nvSpPr>
            <p:spPr bwMode="auto"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8" name="Rectangle 337"/>
              <p:cNvSpPr>
                <a:spLocks noChangeArrowheads="1"/>
              </p:cNvSpPr>
              <p:nvPr/>
            </p:nvSpPr>
            <p:spPr bwMode="auto"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39" name="Rectangle 338"/>
              <p:cNvSpPr>
                <a:spLocks noChangeArrowheads="1"/>
              </p:cNvSpPr>
              <p:nvPr/>
            </p:nvSpPr>
            <p:spPr bwMode="auto"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0" name="Rectangle 339"/>
              <p:cNvSpPr>
                <a:spLocks noChangeArrowheads="1"/>
              </p:cNvSpPr>
              <p:nvPr/>
            </p:nvSpPr>
            <p:spPr bwMode="auto"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1" name="Rectangle 340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2" name="Rectangle 341"/>
              <p:cNvSpPr>
                <a:spLocks noChangeArrowheads="1"/>
              </p:cNvSpPr>
              <p:nvPr/>
            </p:nvSpPr>
            <p:spPr bwMode="auto"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3" name="Rectangle 342"/>
              <p:cNvSpPr>
                <a:spLocks noChangeArrowheads="1"/>
              </p:cNvSpPr>
              <p:nvPr/>
            </p:nvSpPr>
            <p:spPr bwMode="auto"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4" name="Rectangle 343"/>
              <p:cNvSpPr>
                <a:spLocks noChangeArrowheads="1"/>
              </p:cNvSpPr>
              <p:nvPr/>
            </p:nvSpPr>
            <p:spPr bwMode="auto"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5" name="Rectangle 344"/>
              <p:cNvSpPr>
                <a:spLocks noChangeArrowheads="1"/>
              </p:cNvSpPr>
              <p:nvPr/>
            </p:nvSpPr>
            <p:spPr bwMode="auto"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6" name="Rectangle 345"/>
              <p:cNvSpPr>
                <a:spLocks noChangeArrowheads="1"/>
              </p:cNvSpPr>
              <p:nvPr/>
            </p:nvSpPr>
            <p:spPr bwMode="auto"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7" name="Rectangle 346"/>
              <p:cNvSpPr>
                <a:spLocks noChangeArrowheads="1"/>
              </p:cNvSpPr>
              <p:nvPr/>
            </p:nvSpPr>
            <p:spPr bwMode="auto"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8" name="Rectangle 347"/>
              <p:cNvSpPr>
                <a:spLocks noChangeArrowheads="1"/>
              </p:cNvSpPr>
              <p:nvPr/>
            </p:nvSpPr>
            <p:spPr bwMode="auto"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49" name="Rectangle 348"/>
              <p:cNvSpPr>
                <a:spLocks noChangeArrowheads="1"/>
              </p:cNvSpPr>
              <p:nvPr/>
            </p:nvSpPr>
            <p:spPr bwMode="auto"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50" name="Rectangle 349"/>
              <p:cNvSpPr>
                <a:spLocks noChangeArrowheads="1"/>
              </p:cNvSpPr>
              <p:nvPr/>
            </p:nvSpPr>
            <p:spPr bwMode="auto"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51" name="Rectangle 350"/>
              <p:cNvSpPr>
                <a:spLocks noChangeArrowheads="1"/>
              </p:cNvSpPr>
              <p:nvPr/>
            </p:nvSpPr>
            <p:spPr bwMode="auto"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352" name="Rectangle 351"/>
              <p:cNvSpPr>
                <a:spLocks noChangeArrowheads="1"/>
              </p:cNvSpPr>
              <p:nvPr/>
            </p:nvSpPr>
            <p:spPr bwMode="auto"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</p:grpSp>
        <p:sp>
          <p:nvSpPr>
            <p:cNvPr id="473" name="Rectangle 472"/>
            <p:cNvSpPr>
              <a:spLocks noChangeArrowheads="1"/>
            </p:cNvSpPr>
            <p:nvPr/>
          </p:nvSpPr>
          <p:spPr bwMode="auto">
            <a:xfrm>
              <a:off x="5943600" y="2590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</p:grpSp>
      <p:grpSp>
        <p:nvGrpSpPr>
          <p:cNvPr id="58375" name="Group 4"/>
          <p:cNvGrpSpPr>
            <a:grpSpLocks/>
          </p:cNvGrpSpPr>
          <p:nvPr/>
        </p:nvGrpSpPr>
        <p:grpSpPr bwMode="auto">
          <a:xfrm>
            <a:off x="2514600" y="4495800"/>
            <a:ext cx="1524000" cy="1524000"/>
            <a:chOff x="2971800" y="4572000"/>
            <a:chExt cx="1524000" cy="1524000"/>
          </a:xfrm>
        </p:grpSpPr>
        <p:sp>
          <p:nvSpPr>
            <p:cNvPr id="474" name="Rectangle 473"/>
            <p:cNvSpPr>
              <a:spLocks noChangeArrowheads="1"/>
            </p:cNvSpPr>
            <p:nvPr/>
          </p:nvSpPr>
          <p:spPr bwMode="auto">
            <a:xfrm>
              <a:off x="3429000" y="5486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75" name="Rectangle 474"/>
            <p:cNvSpPr>
              <a:spLocks noChangeArrowheads="1"/>
            </p:cNvSpPr>
            <p:nvPr/>
          </p:nvSpPr>
          <p:spPr bwMode="auto">
            <a:xfrm>
              <a:off x="3200400" y="5638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76" name="Rectangle 475"/>
            <p:cNvSpPr>
              <a:spLocks noChangeArrowheads="1"/>
            </p:cNvSpPr>
            <p:nvPr/>
          </p:nvSpPr>
          <p:spPr bwMode="auto">
            <a:xfrm>
              <a:off x="3581400" y="5638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78" name="Rectangle 477"/>
            <p:cNvSpPr>
              <a:spLocks noChangeArrowheads="1"/>
            </p:cNvSpPr>
            <p:nvPr/>
          </p:nvSpPr>
          <p:spPr bwMode="auto">
            <a:xfrm>
              <a:off x="3886200" y="4876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79" name="Rectangle 478"/>
            <p:cNvSpPr>
              <a:spLocks noChangeArrowheads="1"/>
            </p:cNvSpPr>
            <p:nvPr/>
          </p:nvSpPr>
          <p:spPr bwMode="auto">
            <a:xfrm>
              <a:off x="3581400" y="4724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80" name="Rectangle 479"/>
            <p:cNvSpPr>
              <a:spLocks noChangeArrowheads="1"/>
            </p:cNvSpPr>
            <p:nvPr/>
          </p:nvSpPr>
          <p:spPr bwMode="auto">
            <a:xfrm>
              <a:off x="3733800" y="4724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81" name="Rectangle 480"/>
            <p:cNvSpPr>
              <a:spLocks noChangeArrowheads="1"/>
            </p:cNvSpPr>
            <p:nvPr/>
          </p:nvSpPr>
          <p:spPr bwMode="auto">
            <a:xfrm>
              <a:off x="3733800" y="5486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82" name="Rectangle 481"/>
            <p:cNvSpPr>
              <a:spLocks noChangeArrowheads="1"/>
            </p:cNvSpPr>
            <p:nvPr/>
          </p:nvSpPr>
          <p:spPr bwMode="auto">
            <a:xfrm>
              <a:off x="3886200" y="5638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83" name="Rectangle 482"/>
            <p:cNvSpPr>
              <a:spLocks noChangeArrowheads="1"/>
            </p:cNvSpPr>
            <p:nvPr/>
          </p:nvSpPr>
          <p:spPr bwMode="auto">
            <a:xfrm>
              <a:off x="3733800" y="5181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484" name="Rectangle 483"/>
            <p:cNvSpPr>
              <a:spLocks noChangeArrowheads="1"/>
            </p:cNvSpPr>
            <p:nvPr/>
          </p:nvSpPr>
          <p:spPr bwMode="auto">
            <a:xfrm>
              <a:off x="4038600" y="5029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grpSp>
          <p:nvGrpSpPr>
            <p:cNvPr id="58508" name="Group 484"/>
            <p:cNvGrpSpPr>
              <a:grpSpLocks/>
            </p:cNvGrpSpPr>
            <p:nvPr/>
          </p:nvGrpSpPr>
          <p:grpSpPr bwMode="auto">
            <a:xfrm>
              <a:off x="2971800" y="4572000"/>
              <a:ext cx="1524000" cy="1524000"/>
              <a:chOff x="990600" y="1447800"/>
              <a:chExt cx="1524000" cy="1524000"/>
            </a:xfrm>
          </p:grpSpPr>
          <p:sp>
            <p:nvSpPr>
              <p:cNvPr id="486" name="Rectangle 485"/>
              <p:cNvSpPr>
                <a:spLocks noChangeArrowheads="1"/>
              </p:cNvSpPr>
              <p:nvPr/>
            </p:nvSpPr>
            <p:spPr bwMode="auto"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87" name="Rectangle 486"/>
              <p:cNvSpPr>
                <a:spLocks noChangeArrowheads="1"/>
              </p:cNvSpPr>
              <p:nvPr/>
            </p:nvSpPr>
            <p:spPr bwMode="auto"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88" name="Rectangle 487"/>
              <p:cNvSpPr>
                <a:spLocks noChangeArrowheads="1"/>
              </p:cNvSpPr>
              <p:nvPr/>
            </p:nvSpPr>
            <p:spPr bwMode="auto"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89" name="Rectangle 488"/>
              <p:cNvSpPr>
                <a:spLocks noChangeArrowheads="1"/>
              </p:cNvSpPr>
              <p:nvPr/>
            </p:nvSpPr>
            <p:spPr bwMode="auto"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0" name="Rectangle 489"/>
              <p:cNvSpPr>
                <a:spLocks noChangeArrowheads="1"/>
              </p:cNvSpPr>
              <p:nvPr/>
            </p:nvSpPr>
            <p:spPr bwMode="auto"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1" name="Rectangle 490"/>
              <p:cNvSpPr>
                <a:spLocks noChangeArrowheads="1"/>
              </p:cNvSpPr>
              <p:nvPr/>
            </p:nvSpPr>
            <p:spPr bwMode="auto"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2" name="Rectangle 491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3" name="Rectangle 492"/>
              <p:cNvSpPr>
                <a:spLocks noChangeArrowheads="1"/>
              </p:cNvSpPr>
              <p:nvPr/>
            </p:nvSpPr>
            <p:spPr bwMode="auto"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4" name="Rectangle 493"/>
              <p:cNvSpPr>
                <a:spLocks noChangeArrowheads="1"/>
              </p:cNvSpPr>
              <p:nvPr/>
            </p:nvSpPr>
            <p:spPr bwMode="auto"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5" name="Rectangle 494"/>
              <p:cNvSpPr>
                <a:spLocks noChangeArrowheads="1"/>
              </p:cNvSpPr>
              <p:nvPr/>
            </p:nvSpPr>
            <p:spPr bwMode="auto"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6" name="Rectangle 495"/>
              <p:cNvSpPr>
                <a:spLocks noChangeArrowheads="1"/>
              </p:cNvSpPr>
              <p:nvPr/>
            </p:nvSpPr>
            <p:spPr bwMode="auto"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7" name="Rectangle 496"/>
              <p:cNvSpPr>
                <a:spLocks noChangeArrowheads="1"/>
              </p:cNvSpPr>
              <p:nvPr/>
            </p:nvSpPr>
            <p:spPr bwMode="auto"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8" name="Rectangle 497"/>
              <p:cNvSpPr>
                <a:spLocks noChangeArrowheads="1"/>
              </p:cNvSpPr>
              <p:nvPr/>
            </p:nvSpPr>
            <p:spPr bwMode="auto"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499" name="Rectangle 498"/>
              <p:cNvSpPr>
                <a:spLocks noChangeArrowheads="1"/>
              </p:cNvSpPr>
              <p:nvPr/>
            </p:nvSpPr>
            <p:spPr bwMode="auto"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0" name="Rectangle 499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1" name="Rectangle 500"/>
              <p:cNvSpPr>
                <a:spLocks noChangeArrowheads="1"/>
              </p:cNvSpPr>
              <p:nvPr/>
            </p:nvSpPr>
            <p:spPr bwMode="auto"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2" name="Rectangle 501"/>
              <p:cNvSpPr>
                <a:spLocks noChangeArrowheads="1"/>
              </p:cNvSpPr>
              <p:nvPr/>
            </p:nvSpPr>
            <p:spPr bwMode="auto"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3" name="Rectangle 502"/>
              <p:cNvSpPr>
                <a:spLocks noChangeArrowheads="1"/>
              </p:cNvSpPr>
              <p:nvPr/>
            </p:nvSpPr>
            <p:spPr bwMode="auto"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4" name="Rectangle 503"/>
              <p:cNvSpPr>
                <a:spLocks noChangeArrowheads="1"/>
              </p:cNvSpPr>
              <p:nvPr/>
            </p:nvSpPr>
            <p:spPr bwMode="auto"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5" name="Rectangle 504"/>
              <p:cNvSpPr>
                <a:spLocks noChangeArrowheads="1"/>
              </p:cNvSpPr>
              <p:nvPr/>
            </p:nvSpPr>
            <p:spPr bwMode="auto"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6" name="Rectangle 505"/>
              <p:cNvSpPr>
                <a:spLocks noChangeArrowheads="1"/>
              </p:cNvSpPr>
              <p:nvPr/>
            </p:nvSpPr>
            <p:spPr bwMode="auto"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7" name="Rectangle 506"/>
              <p:cNvSpPr>
                <a:spLocks noChangeArrowheads="1"/>
              </p:cNvSpPr>
              <p:nvPr/>
            </p:nvSpPr>
            <p:spPr bwMode="auto"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8" name="Rectangle 507"/>
              <p:cNvSpPr>
                <a:spLocks noChangeArrowheads="1"/>
              </p:cNvSpPr>
              <p:nvPr/>
            </p:nvSpPr>
            <p:spPr bwMode="auto"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09" name="Rectangle 508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0" name="Rectangle 509"/>
              <p:cNvSpPr>
                <a:spLocks noChangeArrowheads="1"/>
              </p:cNvSpPr>
              <p:nvPr/>
            </p:nvSpPr>
            <p:spPr bwMode="auto"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1" name="Rectangle 510"/>
              <p:cNvSpPr>
                <a:spLocks noChangeArrowheads="1"/>
              </p:cNvSpPr>
              <p:nvPr/>
            </p:nvSpPr>
            <p:spPr bwMode="auto"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2" name="Rectangle 511"/>
              <p:cNvSpPr>
                <a:spLocks noChangeArrowheads="1"/>
              </p:cNvSpPr>
              <p:nvPr/>
            </p:nvSpPr>
            <p:spPr bwMode="auto"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3" name="Rectangle 512"/>
              <p:cNvSpPr>
                <a:spLocks noChangeArrowheads="1"/>
              </p:cNvSpPr>
              <p:nvPr/>
            </p:nvSpPr>
            <p:spPr bwMode="auto"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4" name="Rectangle 513"/>
              <p:cNvSpPr>
                <a:spLocks noChangeArrowheads="1"/>
              </p:cNvSpPr>
              <p:nvPr/>
            </p:nvSpPr>
            <p:spPr bwMode="auto"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5" name="Rectangle 514"/>
              <p:cNvSpPr>
                <a:spLocks noChangeArrowheads="1"/>
              </p:cNvSpPr>
              <p:nvPr/>
            </p:nvSpPr>
            <p:spPr bwMode="auto"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6" name="Rectangle 515"/>
              <p:cNvSpPr>
                <a:spLocks noChangeArrowheads="1"/>
              </p:cNvSpPr>
              <p:nvPr/>
            </p:nvSpPr>
            <p:spPr bwMode="auto"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7" name="Rectangle 516"/>
              <p:cNvSpPr>
                <a:spLocks noChangeArrowheads="1"/>
              </p:cNvSpPr>
              <p:nvPr/>
            </p:nvSpPr>
            <p:spPr bwMode="auto"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8" name="Rectangle 517"/>
              <p:cNvSpPr>
                <a:spLocks noChangeArrowheads="1"/>
              </p:cNvSpPr>
              <p:nvPr/>
            </p:nvSpPr>
            <p:spPr bwMode="auto"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19" name="Rectangle 518"/>
              <p:cNvSpPr>
                <a:spLocks noChangeArrowheads="1"/>
              </p:cNvSpPr>
              <p:nvPr/>
            </p:nvSpPr>
            <p:spPr bwMode="auto"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0" name="Rectangle 519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1" name="Rectangle 520"/>
              <p:cNvSpPr>
                <a:spLocks noChangeArrowheads="1"/>
              </p:cNvSpPr>
              <p:nvPr/>
            </p:nvSpPr>
            <p:spPr bwMode="auto"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2" name="Rectangle 521"/>
              <p:cNvSpPr>
                <a:spLocks noChangeArrowheads="1"/>
              </p:cNvSpPr>
              <p:nvPr/>
            </p:nvSpPr>
            <p:spPr bwMode="auto"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3" name="Rectangle 522"/>
              <p:cNvSpPr>
                <a:spLocks noChangeArrowheads="1"/>
              </p:cNvSpPr>
              <p:nvPr/>
            </p:nvSpPr>
            <p:spPr bwMode="auto"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4" name="Rectangle 523"/>
              <p:cNvSpPr>
                <a:spLocks noChangeArrowheads="1"/>
              </p:cNvSpPr>
              <p:nvPr/>
            </p:nvSpPr>
            <p:spPr bwMode="auto"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5" name="Rectangle 524"/>
              <p:cNvSpPr>
                <a:spLocks noChangeArrowheads="1"/>
              </p:cNvSpPr>
              <p:nvPr/>
            </p:nvSpPr>
            <p:spPr bwMode="auto"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6" name="Rectangle 525"/>
              <p:cNvSpPr>
                <a:spLocks noChangeArrowheads="1"/>
              </p:cNvSpPr>
              <p:nvPr/>
            </p:nvSpPr>
            <p:spPr bwMode="auto"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7" name="Rectangle 526"/>
              <p:cNvSpPr>
                <a:spLocks noChangeArrowheads="1"/>
              </p:cNvSpPr>
              <p:nvPr/>
            </p:nvSpPr>
            <p:spPr bwMode="auto"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8" name="Rectangle 527"/>
              <p:cNvSpPr>
                <a:spLocks noChangeArrowheads="1"/>
              </p:cNvSpPr>
              <p:nvPr/>
            </p:nvSpPr>
            <p:spPr bwMode="auto"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29" name="Rectangle 528"/>
              <p:cNvSpPr>
                <a:spLocks noChangeArrowheads="1"/>
              </p:cNvSpPr>
              <p:nvPr/>
            </p:nvSpPr>
            <p:spPr bwMode="auto"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0" name="Rectangle 529"/>
              <p:cNvSpPr>
                <a:spLocks noChangeArrowheads="1"/>
              </p:cNvSpPr>
              <p:nvPr/>
            </p:nvSpPr>
            <p:spPr bwMode="auto"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1" name="Rectangle 530"/>
              <p:cNvSpPr>
                <a:spLocks noChangeArrowheads="1"/>
              </p:cNvSpPr>
              <p:nvPr/>
            </p:nvSpPr>
            <p:spPr bwMode="auto"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2" name="Rectangle 531"/>
              <p:cNvSpPr>
                <a:spLocks noChangeArrowheads="1"/>
              </p:cNvSpPr>
              <p:nvPr/>
            </p:nvSpPr>
            <p:spPr bwMode="auto"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3" name="Rectangle 532"/>
              <p:cNvSpPr>
                <a:spLocks noChangeArrowheads="1"/>
              </p:cNvSpPr>
              <p:nvPr/>
            </p:nvSpPr>
            <p:spPr bwMode="auto"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4" name="Rectangle 533"/>
              <p:cNvSpPr>
                <a:spLocks noChangeArrowheads="1"/>
              </p:cNvSpPr>
              <p:nvPr/>
            </p:nvSpPr>
            <p:spPr bwMode="auto"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5" name="Rectangle 534"/>
              <p:cNvSpPr>
                <a:spLocks noChangeArrowheads="1"/>
              </p:cNvSpPr>
              <p:nvPr/>
            </p:nvSpPr>
            <p:spPr bwMode="auto"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6" name="Rectangle 535"/>
              <p:cNvSpPr>
                <a:spLocks noChangeArrowheads="1"/>
              </p:cNvSpPr>
              <p:nvPr/>
            </p:nvSpPr>
            <p:spPr bwMode="auto"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7" name="Rectangle 536"/>
              <p:cNvSpPr>
                <a:spLocks noChangeArrowheads="1"/>
              </p:cNvSpPr>
              <p:nvPr/>
            </p:nvSpPr>
            <p:spPr bwMode="auto"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8" name="Rectangle 537"/>
              <p:cNvSpPr>
                <a:spLocks noChangeArrowheads="1"/>
              </p:cNvSpPr>
              <p:nvPr/>
            </p:nvSpPr>
            <p:spPr bwMode="auto"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39" name="Rectangle 538"/>
              <p:cNvSpPr>
                <a:spLocks noChangeArrowheads="1"/>
              </p:cNvSpPr>
              <p:nvPr/>
            </p:nvSpPr>
            <p:spPr bwMode="auto"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0" name="Rectangle 539"/>
              <p:cNvSpPr>
                <a:spLocks noChangeArrowheads="1"/>
              </p:cNvSpPr>
              <p:nvPr/>
            </p:nvSpPr>
            <p:spPr bwMode="auto"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1" name="Rectangle 540"/>
              <p:cNvSpPr>
                <a:spLocks noChangeArrowheads="1"/>
              </p:cNvSpPr>
              <p:nvPr/>
            </p:nvSpPr>
            <p:spPr bwMode="auto"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2" name="Rectangle 541"/>
              <p:cNvSpPr>
                <a:spLocks noChangeArrowheads="1"/>
              </p:cNvSpPr>
              <p:nvPr/>
            </p:nvSpPr>
            <p:spPr bwMode="auto"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3" name="Rectangle 542"/>
              <p:cNvSpPr>
                <a:spLocks noChangeArrowheads="1"/>
              </p:cNvSpPr>
              <p:nvPr/>
            </p:nvSpPr>
            <p:spPr bwMode="auto"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4" name="Rectangle 543"/>
              <p:cNvSpPr>
                <a:spLocks noChangeArrowheads="1"/>
              </p:cNvSpPr>
              <p:nvPr/>
            </p:nvSpPr>
            <p:spPr bwMode="auto"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5" name="Rectangle 544"/>
              <p:cNvSpPr>
                <a:spLocks noChangeArrowheads="1"/>
              </p:cNvSpPr>
              <p:nvPr/>
            </p:nvSpPr>
            <p:spPr bwMode="auto"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6" name="Rectangle 545"/>
              <p:cNvSpPr>
                <a:spLocks noChangeArrowheads="1"/>
              </p:cNvSpPr>
              <p:nvPr/>
            </p:nvSpPr>
            <p:spPr bwMode="auto"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7" name="Rectangle 546"/>
              <p:cNvSpPr>
                <a:spLocks noChangeArrowheads="1"/>
              </p:cNvSpPr>
              <p:nvPr/>
            </p:nvSpPr>
            <p:spPr bwMode="auto"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8" name="Rectangle 547"/>
              <p:cNvSpPr>
                <a:spLocks noChangeArrowheads="1"/>
              </p:cNvSpPr>
              <p:nvPr/>
            </p:nvSpPr>
            <p:spPr bwMode="auto"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49" name="Rectangle 548"/>
              <p:cNvSpPr>
                <a:spLocks noChangeArrowheads="1"/>
              </p:cNvSpPr>
              <p:nvPr/>
            </p:nvSpPr>
            <p:spPr bwMode="auto"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0" name="Rectangle 549"/>
              <p:cNvSpPr>
                <a:spLocks noChangeArrowheads="1"/>
              </p:cNvSpPr>
              <p:nvPr/>
            </p:nvSpPr>
            <p:spPr bwMode="auto"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1" name="Rectangle 550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2" name="Rectangle 551"/>
              <p:cNvSpPr>
                <a:spLocks noChangeArrowheads="1"/>
              </p:cNvSpPr>
              <p:nvPr/>
            </p:nvSpPr>
            <p:spPr bwMode="auto"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3" name="Rectangle 552"/>
              <p:cNvSpPr>
                <a:spLocks noChangeArrowheads="1"/>
              </p:cNvSpPr>
              <p:nvPr/>
            </p:nvSpPr>
            <p:spPr bwMode="auto"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4" name="Rectangle 553"/>
              <p:cNvSpPr>
                <a:spLocks noChangeArrowheads="1"/>
              </p:cNvSpPr>
              <p:nvPr/>
            </p:nvSpPr>
            <p:spPr bwMode="auto"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5" name="Rectangle 554"/>
              <p:cNvSpPr>
                <a:spLocks noChangeArrowheads="1"/>
              </p:cNvSpPr>
              <p:nvPr/>
            </p:nvSpPr>
            <p:spPr bwMode="auto"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6" name="Rectangle 555"/>
              <p:cNvSpPr>
                <a:spLocks noChangeArrowheads="1"/>
              </p:cNvSpPr>
              <p:nvPr/>
            </p:nvSpPr>
            <p:spPr bwMode="auto"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7" name="Rectangle 556"/>
              <p:cNvSpPr>
                <a:spLocks noChangeArrowheads="1"/>
              </p:cNvSpPr>
              <p:nvPr/>
            </p:nvSpPr>
            <p:spPr bwMode="auto"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8" name="Rectangle 557"/>
              <p:cNvSpPr>
                <a:spLocks noChangeArrowheads="1"/>
              </p:cNvSpPr>
              <p:nvPr/>
            </p:nvSpPr>
            <p:spPr bwMode="auto"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59" name="Rectangle 558"/>
              <p:cNvSpPr>
                <a:spLocks noChangeArrowheads="1"/>
              </p:cNvSpPr>
              <p:nvPr/>
            </p:nvSpPr>
            <p:spPr bwMode="auto"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0" name="Rectangle 559"/>
              <p:cNvSpPr>
                <a:spLocks noChangeArrowheads="1"/>
              </p:cNvSpPr>
              <p:nvPr/>
            </p:nvSpPr>
            <p:spPr bwMode="auto"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1" name="Rectangle 560"/>
              <p:cNvSpPr>
                <a:spLocks noChangeArrowheads="1"/>
              </p:cNvSpPr>
              <p:nvPr/>
            </p:nvSpPr>
            <p:spPr bwMode="auto"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2" name="Rectangle 561"/>
              <p:cNvSpPr>
                <a:spLocks noChangeArrowheads="1"/>
              </p:cNvSpPr>
              <p:nvPr/>
            </p:nvSpPr>
            <p:spPr bwMode="auto"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3" name="Rectangle 562"/>
              <p:cNvSpPr>
                <a:spLocks noChangeArrowheads="1"/>
              </p:cNvSpPr>
              <p:nvPr/>
            </p:nvSpPr>
            <p:spPr bwMode="auto"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4" name="Rectangle 563"/>
              <p:cNvSpPr>
                <a:spLocks noChangeArrowheads="1"/>
              </p:cNvSpPr>
              <p:nvPr/>
            </p:nvSpPr>
            <p:spPr bwMode="auto"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5" name="Rectangle 564"/>
              <p:cNvSpPr>
                <a:spLocks noChangeArrowheads="1"/>
              </p:cNvSpPr>
              <p:nvPr/>
            </p:nvSpPr>
            <p:spPr bwMode="auto"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6" name="Rectangle 565"/>
              <p:cNvSpPr>
                <a:spLocks noChangeArrowheads="1"/>
              </p:cNvSpPr>
              <p:nvPr/>
            </p:nvSpPr>
            <p:spPr bwMode="auto"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7" name="Rectangle 566"/>
              <p:cNvSpPr>
                <a:spLocks noChangeArrowheads="1"/>
              </p:cNvSpPr>
              <p:nvPr/>
            </p:nvSpPr>
            <p:spPr bwMode="auto"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8" name="Rectangle 567"/>
              <p:cNvSpPr>
                <a:spLocks noChangeArrowheads="1"/>
              </p:cNvSpPr>
              <p:nvPr/>
            </p:nvSpPr>
            <p:spPr bwMode="auto"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69" name="Rectangle 568"/>
              <p:cNvSpPr>
                <a:spLocks noChangeArrowheads="1"/>
              </p:cNvSpPr>
              <p:nvPr/>
            </p:nvSpPr>
            <p:spPr bwMode="auto"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0" name="Rectangle 569"/>
              <p:cNvSpPr>
                <a:spLocks noChangeArrowheads="1"/>
              </p:cNvSpPr>
              <p:nvPr/>
            </p:nvSpPr>
            <p:spPr bwMode="auto"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1" name="Rectangle 570"/>
              <p:cNvSpPr>
                <a:spLocks noChangeArrowheads="1"/>
              </p:cNvSpPr>
              <p:nvPr/>
            </p:nvSpPr>
            <p:spPr bwMode="auto"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2" name="Rectangle 571"/>
              <p:cNvSpPr>
                <a:spLocks noChangeArrowheads="1"/>
              </p:cNvSpPr>
              <p:nvPr/>
            </p:nvSpPr>
            <p:spPr bwMode="auto"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3" name="Rectangle 572"/>
              <p:cNvSpPr>
                <a:spLocks noChangeArrowheads="1"/>
              </p:cNvSpPr>
              <p:nvPr/>
            </p:nvSpPr>
            <p:spPr bwMode="auto"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4" name="Rectangle 573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5" name="Rectangle 574"/>
              <p:cNvSpPr>
                <a:spLocks noChangeArrowheads="1"/>
              </p:cNvSpPr>
              <p:nvPr/>
            </p:nvSpPr>
            <p:spPr bwMode="auto"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6" name="Rectangle 575"/>
              <p:cNvSpPr>
                <a:spLocks noChangeArrowheads="1"/>
              </p:cNvSpPr>
              <p:nvPr/>
            </p:nvSpPr>
            <p:spPr bwMode="auto"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7" name="Rectangle 576"/>
              <p:cNvSpPr>
                <a:spLocks noChangeArrowheads="1"/>
              </p:cNvSpPr>
              <p:nvPr/>
            </p:nvSpPr>
            <p:spPr bwMode="auto"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8" name="Rectangle 577"/>
              <p:cNvSpPr>
                <a:spLocks noChangeArrowheads="1"/>
              </p:cNvSpPr>
              <p:nvPr/>
            </p:nvSpPr>
            <p:spPr bwMode="auto"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79" name="Rectangle 578"/>
              <p:cNvSpPr>
                <a:spLocks noChangeArrowheads="1"/>
              </p:cNvSpPr>
              <p:nvPr/>
            </p:nvSpPr>
            <p:spPr bwMode="auto"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80" name="Rectangle 579"/>
              <p:cNvSpPr>
                <a:spLocks noChangeArrowheads="1"/>
              </p:cNvSpPr>
              <p:nvPr/>
            </p:nvSpPr>
            <p:spPr bwMode="auto"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81" name="Rectangle 580"/>
              <p:cNvSpPr>
                <a:spLocks noChangeArrowheads="1"/>
              </p:cNvSpPr>
              <p:nvPr/>
            </p:nvSpPr>
            <p:spPr bwMode="auto"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82" name="Rectangle 581"/>
              <p:cNvSpPr>
                <a:spLocks noChangeArrowheads="1"/>
              </p:cNvSpPr>
              <p:nvPr/>
            </p:nvSpPr>
            <p:spPr bwMode="auto"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83" name="Rectangle 582"/>
              <p:cNvSpPr>
                <a:spLocks noChangeArrowheads="1"/>
              </p:cNvSpPr>
              <p:nvPr/>
            </p:nvSpPr>
            <p:spPr bwMode="auto"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84" name="Rectangle 583"/>
              <p:cNvSpPr>
                <a:spLocks noChangeArrowheads="1"/>
              </p:cNvSpPr>
              <p:nvPr/>
            </p:nvSpPr>
            <p:spPr bwMode="auto"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585" name="Rectangle 584"/>
              <p:cNvSpPr>
                <a:spLocks noChangeArrowheads="1"/>
              </p:cNvSpPr>
              <p:nvPr/>
            </p:nvSpPr>
            <p:spPr bwMode="auto"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</p:grpSp>
        <p:sp>
          <p:nvSpPr>
            <p:cNvPr id="586" name="Rectangle 585"/>
            <p:cNvSpPr>
              <a:spLocks noChangeArrowheads="1"/>
            </p:cNvSpPr>
            <p:nvPr/>
          </p:nvSpPr>
          <p:spPr bwMode="auto">
            <a:xfrm>
              <a:off x="3581400" y="5334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</p:grpSp>
      <p:sp>
        <p:nvSpPr>
          <p:cNvPr id="58376" name="TextBox 19"/>
          <p:cNvSpPr txBox="1">
            <a:spLocks noChangeArrowheads="1"/>
          </p:cNvSpPr>
          <p:nvPr/>
        </p:nvSpPr>
        <p:spPr bwMode="auto">
          <a:xfrm>
            <a:off x="1676400" y="3581401"/>
            <a:ext cx="292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/>
              <a:t>Query pattern</a:t>
            </a:r>
          </a:p>
          <a:p>
            <a:pPr algn="ctr" eaLnBrk="1" hangingPunct="1"/>
            <a:r>
              <a:rPr lang="en-US" altLang="en-US"/>
              <a:t>(to clean or classify)</a:t>
            </a:r>
          </a:p>
        </p:txBody>
      </p:sp>
      <p:grpSp>
        <p:nvGrpSpPr>
          <p:cNvPr id="58377" name="Group 784"/>
          <p:cNvGrpSpPr>
            <a:grpSpLocks/>
          </p:cNvGrpSpPr>
          <p:nvPr/>
        </p:nvGrpSpPr>
        <p:grpSpPr bwMode="auto">
          <a:xfrm>
            <a:off x="8229600" y="4419600"/>
            <a:ext cx="1524000" cy="1524000"/>
            <a:chOff x="5334000" y="1828800"/>
            <a:chExt cx="1524000" cy="1524000"/>
          </a:xfrm>
        </p:grpSpPr>
        <p:sp>
          <p:nvSpPr>
            <p:cNvPr id="786" name="Rectangle 785"/>
            <p:cNvSpPr>
              <a:spLocks noChangeArrowheads="1"/>
            </p:cNvSpPr>
            <p:nvPr/>
          </p:nvSpPr>
          <p:spPr bwMode="auto">
            <a:xfrm>
              <a:off x="5791200" y="2743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87" name="Rectangle 786"/>
            <p:cNvSpPr>
              <a:spLocks noChangeArrowheads="1"/>
            </p:cNvSpPr>
            <p:nvPr/>
          </p:nvSpPr>
          <p:spPr bwMode="auto">
            <a:xfrm>
              <a:off x="57912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88" name="Rectangle 787"/>
            <p:cNvSpPr>
              <a:spLocks noChangeArrowheads="1"/>
            </p:cNvSpPr>
            <p:nvPr/>
          </p:nvSpPr>
          <p:spPr bwMode="auto">
            <a:xfrm>
              <a:off x="59436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89" name="Rectangle 788"/>
            <p:cNvSpPr>
              <a:spLocks noChangeArrowheads="1"/>
            </p:cNvSpPr>
            <p:nvPr/>
          </p:nvSpPr>
          <p:spPr bwMode="auto">
            <a:xfrm>
              <a:off x="5791200" y="2133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90" name="Rectangle 789"/>
            <p:cNvSpPr>
              <a:spLocks noChangeArrowheads="1"/>
            </p:cNvSpPr>
            <p:nvPr/>
          </p:nvSpPr>
          <p:spPr bwMode="auto">
            <a:xfrm>
              <a:off x="6248400" y="2133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91" name="Rectangle 790"/>
            <p:cNvSpPr>
              <a:spLocks noChangeArrowheads="1"/>
            </p:cNvSpPr>
            <p:nvPr/>
          </p:nvSpPr>
          <p:spPr bwMode="auto">
            <a:xfrm>
              <a:off x="5943600" y="1981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92" name="Rectangle 791"/>
            <p:cNvSpPr>
              <a:spLocks noChangeArrowheads="1"/>
            </p:cNvSpPr>
            <p:nvPr/>
          </p:nvSpPr>
          <p:spPr bwMode="auto">
            <a:xfrm>
              <a:off x="6096000" y="19812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93" name="Rectangle 792"/>
            <p:cNvSpPr>
              <a:spLocks noChangeArrowheads="1"/>
            </p:cNvSpPr>
            <p:nvPr/>
          </p:nvSpPr>
          <p:spPr bwMode="auto">
            <a:xfrm>
              <a:off x="60960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94" name="Rectangle 793"/>
            <p:cNvSpPr>
              <a:spLocks noChangeArrowheads="1"/>
            </p:cNvSpPr>
            <p:nvPr/>
          </p:nvSpPr>
          <p:spPr bwMode="auto">
            <a:xfrm>
              <a:off x="6248400" y="28956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95" name="Rectangle 794"/>
            <p:cNvSpPr>
              <a:spLocks noChangeArrowheads="1"/>
            </p:cNvSpPr>
            <p:nvPr/>
          </p:nvSpPr>
          <p:spPr bwMode="auto">
            <a:xfrm>
              <a:off x="6096000" y="24384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sp>
          <p:nvSpPr>
            <p:cNvPr id="796" name="Rectangle 795"/>
            <p:cNvSpPr>
              <a:spLocks noChangeArrowheads="1"/>
            </p:cNvSpPr>
            <p:nvPr/>
          </p:nvSpPr>
          <p:spPr bwMode="auto">
            <a:xfrm>
              <a:off x="6248400" y="2286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  <p:grpSp>
          <p:nvGrpSpPr>
            <p:cNvPr id="58396" name="Group 251"/>
            <p:cNvGrpSpPr>
              <a:grpSpLocks/>
            </p:cNvGrpSpPr>
            <p:nvPr/>
          </p:nvGrpSpPr>
          <p:grpSpPr bwMode="auto">
            <a:xfrm>
              <a:off x="5334000" y="1828800"/>
              <a:ext cx="1524000" cy="1524000"/>
              <a:chOff x="990600" y="1447800"/>
              <a:chExt cx="1524000" cy="1524000"/>
            </a:xfrm>
          </p:grpSpPr>
          <p:sp>
            <p:nvSpPr>
              <p:cNvPr id="799" name="Rectangle 798"/>
              <p:cNvSpPr>
                <a:spLocks noChangeArrowheads="1"/>
              </p:cNvSpPr>
              <p:nvPr/>
            </p:nvSpPr>
            <p:spPr bwMode="auto"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0" name="Rectangle 799"/>
              <p:cNvSpPr>
                <a:spLocks noChangeArrowheads="1"/>
              </p:cNvSpPr>
              <p:nvPr/>
            </p:nvSpPr>
            <p:spPr bwMode="auto"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1" name="Rectangle 800"/>
              <p:cNvSpPr>
                <a:spLocks noChangeArrowheads="1"/>
              </p:cNvSpPr>
              <p:nvPr/>
            </p:nvSpPr>
            <p:spPr bwMode="auto"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2" name="Rectangle 801"/>
              <p:cNvSpPr>
                <a:spLocks noChangeArrowheads="1"/>
              </p:cNvSpPr>
              <p:nvPr/>
            </p:nvSpPr>
            <p:spPr bwMode="auto"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3" name="Rectangle 802"/>
              <p:cNvSpPr>
                <a:spLocks noChangeArrowheads="1"/>
              </p:cNvSpPr>
              <p:nvPr/>
            </p:nvSpPr>
            <p:spPr bwMode="auto"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4" name="Rectangle 803"/>
              <p:cNvSpPr>
                <a:spLocks noChangeArrowheads="1"/>
              </p:cNvSpPr>
              <p:nvPr/>
            </p:nvSpPr>
            <p:spPr bwMode="auto"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5" name="Rectangle 804"/>
              <p:cNvSpPr>
                <a:spLocks noChangeArrowheads="1"/>
              </p:cNvSpPr>
              <p:nvPr/>
            </p:nvSpPr>
            <p:spPr bwMode="auto"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6" name="Rectangle 805"/>
              <p:cNvSpPr>
                <a:spLocks noChangeArrowheads="1"/>
              </p:cNvSpPr>
              <p:nvPr/>
            </p:nvSpPr>
            <p:spPr bwMode="auto"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7" name="Rectangle 806"/>
              <p:cNvSpPr>
                <a:spLocks noChangeArrowheads="1"/>
              </p:cNvSpPr>
              <p:nvPr/>
            </p:nvSpPr>
            <p:spPr bwMode="auto"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8" name="Rectangle 807"/>
              <p:cNvSpPr>
                <a:spLocks noChangeArrowheads="1"/>
              </p:cNvSpPr>
              <p:nvPr/>
            </p:nvSpPr>
            <p:spPr bwMode="auto"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09" name="Rectangle 808"/>
              <p:cNvSpPr>
                <a:spLocks noChangeArrowheads="1"/>
              </p:cNvSpPr>
              <p:nvPr/>
            </p:nvSpPr>
            <p:spPr bwMode="auto"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0" name="Rectangle 809"/>
              <p:cNvSpPr>
                <a:spLocks noChangeArrowheads="1"/>
              </p:cNvSpPr>
              <p:nvPr/>
            </p:nvSpPr>
            <p:spPr bwMode="auto"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1" name="Rectangle 810"/>
              <p:cNvSpPr>
                <a:spLocks noChangeArrowheads="1"/>
              </p:cNvSpPr>
              <p:nvPr/>
            </p:nvSpPr>
            <p:spPr bwMode="auto"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2" name="Rectangle 811"/>
              <p:cNvSpPr>
                <a:spLocks noChangeArrowheads="1"/>
              </p:cNvSpPr>
              <p:nvPr/>
            </p:nvSpPr>
            <p:spPr bwMode="auto"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3" name="Rectangle 812"/>
              <p:cNvSpPr>
                <a:spLocks noChangeArrowheads="1"/>
              </p:cNvSpPr>
              <p:nvPr/>
            </p:nvSpPr>
            <p:spPr bwMode="auto"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4" name="Rectangle 813"/>
              <p:cNvSpPr>
                <a:spLocks noChangeArrowheads="1"/>
              </p:cNvSpPr>
              <p:nvPr/>
            </p:nvSpPr>
            <p:spPr bwMode="auto"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5" name="Rectangle 814"/>
              <p:cNvSpPr>
                <a:spLocks noChangeArrowheads="1"/>
              </p:cNvSpPr>
              <p:nvPr/>
            </p:nvSpPr>
            <p:spPr bwMode="auto"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6" name="Rectangle 815"/>
              <p:cNvSpPr>
                <a:spLocks noChangeArrowheads="1"/>
              </p:cNvSpPr>
              <p:nvPr/>
            </p:nvSpPr>
            <p:spPr bwMode="auto"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7" name="Rectangle 816"/>
              <p:cNvSpPr>
                <a:spLocks noChangeArrowheads="1"/>
              </p:cNvSpPr>
              <p:nvPr/>
            </p:nvSpPr>
            <p:spPr bwMode="auto"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8" name="Rectangle 817"/>
              <p:cNvSpPr>
                <a:spLocks noChangeArrowheads="1"/>
              </p:cNvSpPr>
              <p:nvPr/>
            </p:nvSpPr>
            <p:spPr bwMode="auto"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19" name="Rectangle 818"/>
              <p:cNvSpPr>
                <a:spLocks noChangeArrowheads="1"/>
              </p:cNvSpPr>
              <p:nvPr/>
            </p:nvSpPr>
            <p:spPr bwMode="auto"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0" name="Rectangle 819"/>
              <p:cNvSpPr>
                <a:spLocks noChangeArrowheads="1"/>
              </p:cNvSpPr>
              <p:nvPr/>
            </p:nvSpPr>
            <p:spPr bwMode="auto"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1" name="Rectangle 820"/>
              <p:cNvSpPr>
                <a:spLocks noChangeArrowheads="1"/>
              </p:cNvSpPr>
              <p:nvPr/>
            </p:nvSpPr>
            <p:spPr bwMode="auto"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2" name="Rectangle 821"/>
              <p:cNvSpPr>
                <a:spLocks noChangeArrowheads="1"/>
              </p:cNvSpPr>
              <p:nvPr/>
            </p:nvSpPr>
            <p:spPr bwMode="auto"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3" name="Rectangle 822"/>
              <p:cNvSpPr>
                <a:spLocks noChangeArrowheads="1"/>
              </p:cNvSpPr>
              <p:nvPr/>
            </p:nvSpPr>
            <p:spPr bwMode="auto"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4" name="Rectangle 823"/>
              <p:cNvSpPr>
                <a:spLocks noChangeArrowheads="1"/>
              </p:cNvSpPr>
              <p:nvPr/>
            </p:nvSpPr>
            <p:spPr bwMode="auto"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5" name="Rectangle 824"/>
              <p:cNvSpPr>
                <a:spLocks noChangeArrowheads="1"/>
              </p:cNvSpPr>
              <p:nvPr/>
            </p:nvSpPr>
            <p:spPr bwMode="auto"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6" name="Rectangle 825"/>
              <p:cNvSpPr>
                <a:spLocks noChangeArrowheads="1"/>
              </p:cNvSpPr>
              <p:nvPr/>
            </p:nvSpPr>
            <p:spPr bwMode="auto"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7" name="Rectangle 826"/>
              <p:cNvSpPr>
                <a:spLocks noChangeArrowheads="1"/>
              </p:cNvSpPr>
              <p:nvPr/>
            </p:nvSpPr>
            <p:spPr bwMode="auto"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8" name="Rectangle 827"/>
              <p:cNvSpPr>
                <a:spLocks noChangeArrowheads="1"/>
              </p:cNvSpPr>
              <p:nvPr/>
            </p:nvSpPr>
            <p:spPr bwMode="auto"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29" name="Rectangle 828"/>
              <p:cNvSpPr>
                <a:spLocks noChangeArrowheads="1"/>
              </p:cNvSpPr>
              <p:nvPr/>
            </p:nvSpPr>
            <p:spPr bwMode="auto"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0" name="Rectangle 829"/>
              <p:cNvSpPr>
                <a:spLocks noChangeArrowheads="1"/>
              </p:cNvSpPr>
              <p:nvPr/>
            </p:nvSpPr>
            <p:spPr bwMode="auto"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1" name="Rectangle 830"/>
              <p:cNvSpPr>
                <a:spLocks noChangeArrowheads="1"/>
              </p:cNvSpPr>
              <p:nvPr/>
            </p:nvSpPr>
            <p:spPr bwMode="auto"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2" name="Rectangle 831"/>
              <p:cNvSpPr>
                <a:spLocks noChangeArrowheads="1"/>
              </p:cNvSpPr>
              <p:nvPr/>
            </p:nvSpPr>
            <p:spPr bwMode="auto"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3" name="Rectangle 832"/>
              <p:cNvSpPr>
                <a:spLocks noChangeArrowheads="1"/>
              </p:cNvSpPr>
              <p:nvPr/>
            </p:nvSpPr>
            <p:spPr bwMode="auto"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4" name="Rectangle 833"/>
              <p:cNvSpPr>
                <a:spLocks noChangeArrowheads="1"/>
              </p:cNvSpPr>
              <p:nvPr/>
            </p:nvSpPr>
            <p:spPr bwMode="auto"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5" name="Rectangle 834"/>
              <p:cNvSpPr>
                <a:spLocks noChangeArrowheads="1"/>
              </p:cNvSpPr>
              <p:nvPr/>
            </p:nvSpPr>
            <p:spPr bwMode="auto"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6" name="Rectangle 835"/>
              <p:cNvSpPr>
                <a:spLocks noChangeArrowheads="1"/>
              </p:cNvSpPr>
              <p:nvPr/>
            </p:nvSpPr>
            <p:spPr bwMode="auto"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7" name="Rectangle 836"/>
              <p:cNvSpPr>
                <a:spLocks noChangeArrowheads="1"/>
              </p:cNvSpPr>
              <p:nvPr/>
            </p:nvSpPr>
            <p:spPr bwMode="auto"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8" name="Rectangle 837"/>
              <p:cNvSpPr>
                <a:spLocks noChangeArrowheads="1"/>
              </p:cNvSpPr>
              <p:nvPr/>
            </p:nvSpPr>
            <p:spPr bwMode="auto"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39" name="Rectangle 838"/>
              <p:cNvSpPr>
                <a:spLocks noChangeArrowheads="1"/>
              </p:cNvSpPr>
              <p:nvPr/>
            </p:nvSpPr>
            <p:spPr bwMode="auto"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0" name="Rectangle 839"/>
              <p:cNvSpPr>
                <a:spLocks noChangeArrowheads="1"/>
              </p:cNvSpPr>
              <p:nvPr/>
            </p:nvSpPr>
            <p:spPr bwMode="auto"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1" name="Rectangle 840"/>
              <p:cNvSpPr>
                <a:spLocks noChangeArrowheads="1"/>
              </p:cNvSpPr>
              <p:nvPr/>
            </p:nvSpPr>
            <p:spPr bwMode="auto"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2" name="Rectangle 841"/>
              <p:cNvSpPr>
                <a:spLocks noChangeArrowheads="1"/>
              </p:cNvSpPr>
              <p:nvPr/>
            </p:nvSpPr>
            <p:spPr bwMode="auto"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3" name="Rectangle 842"/>
              <p:cNvSpPr>
                <a:spLocks noChangeArrowheads="1"/>
              </p:cNvSpPr>
              <p:nvPr/>
            </p:nvSpPr>
            <p:spPr bwMode="auto"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4" name="Rectangle 843"/>
              <p:cNvSpPr>
                <a:spLocks noChangeArrowheads="1"/>
              </p:cNvSpPr>
              <p:nvPr/>
            </p:nvSpPr>
            <p:spPr bwMode="auto"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5" name="Rectangle 844"/>
              <p:cNvSpPr>
                <a:spLocks noChangeArrowheads="1"/>
              </p:cNvSpPr>
              <p:nvPr/>
            </p:nvSpPr>
            <p:spPr bwMode="auto"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6" name="Rectangle 845"/>
              <p:cNvSpPr>
                <a:spLocks noChangeArrowheads="1"/>
              </p:cNvSpPr>
              <p:nvPr/>
            </p:nvSpPr>
            <p:spPr bwMode="auto"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7" name="Rectangle 846"/>
              <p:cNvSpPr>
                <a:spLocks noChangeArrowheads="1"/>
              </p:cNvSpPr>
              <p:nvPr/>
            </p:nvSpPr>
            <p:spPr bwMode="auto"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8" name="Rectangle 847"/>
              <p:cNvSpPr>
                <a:spLocks noChangeArrowheads="1"/>
              </p:cNvSpPr>
              <p:nvPr/>
            </p:nvSpPr>
            <p:spPr bwMode="auto"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49" name="Rectangle 848"/>
              <p:cNvSpPr>
                <a:spLocks noChangeArrowheads="1"/>
              </p:cNvSpPr>
              <p:nvPr/>
            </p:nvSpPr>
            <p:spPr bwMode="auto"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0" name="Rectangle 849"/>
              <p:cNvSpPr>
                <a:spLocks noChangeArrowheads="1"/>
              </p:cNvSpPr>
              <p:nvPr/>
            </p:nvSpPr>
            <p:spPr bwMode="auto"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1" name="Rectangle 850"/>
              <p:cNvSpPr>
                <a:spLocks noChangeArrowheads="1"/>
              </p:cNvSpPr>
              <p:nvPr/>
            </p:nvSpPr>
            <p:spPr bwMode="auto"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2" name="Rectangle 851"/>
              <p:cNvSpPr>
                <a:spLocks noChangeArrowheads="1"/>
              </p:cNvSpPr>
              <p:nvPr/>
            </p:nvSpPr>
            <p:spPr bwMode="auto"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3" name="Rectangle 852"/>
              <p:cNvSpPr>
                <a:spLocks noChangeArrowheads="1"/>
              </p:cNvSpPr>
              <p:nvPr/>
            </p:nvSpPr>
            <p:spPr bwMode="auto"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4" name="Rectangle 853"/>
              <p:cNvSpPr>
                <a:spLocks noChangeArrowheads="1"/>
              </p:cNvSpPr>
              <p:nvPr/>
            </p:nvSpPr>
            <p:spPr bwMode="auto"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5" name="Rectangle 854"/>
              <p:cNvSpPr>
                <a:spLocks noChangeArrowheads="1"/>
              </p:cNvSpPr>
              <p:nvPr/>
            </p:nvSpPr>
            <p:spPr bwMode="auto"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6" name="Rectangle 855"/>
              <p:cNvSpPr>
                <a:spLocks noChangeArrowheads="1"/>
              </p:cNvSpPr>
              <p:nvPr/>
            </p:nvSpPr>
            <p:spPr bwMode="auto"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7" name="Rectangle 856"/>
              <p:cNvSpPr>
                <a:spLocks noChangeArrowheads="1"/>
              </p:cNvSpPr>
              <p:nvPr/>
            </p:nvSpPr>
            <p:spPr bwMode="auto"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8" name="Rectangle 857"/>
              <p:cNvSpPr>
                <a:spLocks noChangeArrowheads="1"/>
              </p:cNvSpPr>
              <p:nvPr/>
            </p:nvSpPr>
            <p:spPr bwMode="auto"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59" name="Rectangle 858"/>
              <p:cNvSpPr>
                <a:spLocks noChangeArrowheads="1"/>
              </p:cNvSpPr>
              <p:nvPr/>
            </p:nvSpPr>
            <p:spPr bwMode="auto"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0" name="Rectangle 859"/>
              <p:cNvSpPr>
                <a:spLocks noChangeArrowheads="1"/>
              </p:cNvSpPr>
              <p:nvPr/>
            </p:nvSpPr>
            <p:spPr bwMode="auto"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1" name="Rectangle 860"/>
              <p:cNvSpPr>
                <a:spLocks noChangeArrowheads="1"/>
              </p:cNvSpPr>
              <p:nvPr/>
            </p:nvSpPr>
            <p:spPr bwMode="auto"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2" name="Rectangle 861"/>
              <p:cNvSpPr>
                <a:spLocks noChangeArrowheads="1"/>
              </p:cNvSpPr>
              <p:nvPr/>
            </p:nvSpPr>
            <p:spPr bwMode="auto"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3" name="Rectangle 862"/>
              <p:cNvSpPr>
                <a:spLocks noChangeArrowheads="1"/>
              </p:cNvSpPr>
              <p:nvPr/>
            </p:nvSpPr>
            <p:spPr bwMode="auto"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4" name="Rectangle 863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5" name="Rectangle 864"/>
              <p:cNvSpPr>
                <a:spLocks noChangeArrowheads="1"/>
              </p:cNvSpPr>
              <p:nvPr/>
            </p:nvSpPr>
            <p:spPr bwMode="auto"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6" name="Rectangle 865"/>
              <p:cNvSpPr>
                <a:spLocks noChangeArrowheads="1"/>
              </p:cNvSpPr>
              <p:nvPr/>
            </p:nvSpPr>
            <p:spPr bwMode="auto"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7" name="Rectangle 866"/>
              <p:cNvSpPr>
                <a:spLocks noChangeArrowheads="1"/>
              </p:cNvSpPr>
              <p:nvPr/>
            </p:nvSpPr>
            <p:spPr bwMode="auto"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8" name="Rectangle 867"/>
              <p:cNvSpPr>
                <a:spLocks noChangeArrowheads="1"/>
              </p:cNvSpPr>
              <p:nvPr/>
            </p:nvSpPr>
            <p:spPr bwMode="auto"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69" name="Rectangle 868"/>
              <p:cNvSpPr>
                <a:spLocks noChangeArrowheads="1"/>
              </p:cNvSpPr>
              <p:nvPr/>
            </p:nvSpPr>
            <p:spPr bwMode="auto"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0" name="Rectangle 869"/>
              <p:cNvSpPr>
                <a:spLocks noChangeArrowheads="1"/>
              </p:cNvSpPr>
              <p:nvPr/>
            </p:nvSpPr>
            <p:spPr bwMode="auto"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1" name="Rectangle 870"/>
              <p:cNvSpPr>
                <a:spLocks noChangeArrowheads="1"/>
              </p:cNvSpPr>
              <p:nvPr/>
            </p:nvSpPr>
            <p:spPr bwMode="auto"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2" name="Rectangle 871"/>
              <p:cNvSpPr>
                <a:spLocks noChangeArrowheads="1"/>
              </p:cNvSpPr>
              <p:nvPr/>
            </p:nvSpPr>
            <p:spPr bwMode="auto"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3" name="Rectangle 872"/>
              <p:cNvSpPr>
                <a:spLocks noChangeArrowheads="1"/>
              </p:cNvSpPr>
              <p:nvPr/>
            </p:nvSpPr>
            <p:spPr bwMode="auto"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4" name="Rectangle 873"/>
              <p:cNvSpPr>
                <a:spLocks noChangeArrowheads="1"/>
              </p:cNvSpPr>
              <p:nvPr/>
            </p:nvSpPr>
            <p:spPr bwMode="auto"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5" name="Rectangle 874"/>
              <p:cNvSpPr>
                <a:spLocks noChangeArrowheads="1"/>
              </p:cNvSpPr>
              <p:nvPr/>
            </p:nvSpPr>
            <p:spPr bwMode="auto"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6" name="Rectangle 875"/>
              <p:cNvSpPr>
                <a:spLocks noChangeArrowheads="1"/>
              </p:cNvSpPr>
              <p:nvPr/>
            </p:nvSpPr>
            <p:spPr bwMode="auto"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7" name="Rectangle 876"/>
              <p:cNvSpPr>
                <a:spLocks noChangeArrowheads="1"/>
              </p:cNvSpPr>
              <p:nvPr/>
            </p:nvSpPr>
            <p:spPr bwMode="auto"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8" name="Rectangle 877"/>
              <p:cNvSpPr>
                <a:spLocks noChangeArrowheads="1"/>
              </p:cNvSpPr>
              <p:nvPr/>
            </p:nvSpPr>
            <p:spPr bwMode="auto"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79" name="Rectangle 878"/>
              <p:cNvSpPr>
                <a:spLocks noChangeArrowheads="1"/>
              </p:cNvSpPr>
              <p:nvPr/>
            </p:nvSpPr>
            <p:spPr bwMode="auto"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0" name="Rectangle 879"/>
              <p:cNvSpPr>
                <a:spLocks noChangeArrowheads="1"/>
              </p:cNvSpPr>
              <p:nvPr/>
            </p:nvSpPr>
            <p:spPr bwMode="auto"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1" name="Rectangle 880"/>
              <p:cNvSpPr>
                <a:spLocks noChangeArrowheads="1"/>
              </p:cNvSpPr>
              <p:nvPr/>
            </p:nvSpPr>
            <p:spPr bwMode="auto"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2" name="Rectangle 881"/>
              <p:cNvSpPr>
                <a:spLocks noChangeArrowheads="1"/>
              </p:cNvSpPr>
              <p:nvPr/>
            </p:nvSpPr>
            <p:spPr bwMode="auto"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3" name="Rectangle 882"/>
              <p:cNvSpPr>
                <a:spLocks noChangeArrowheads="1"/>
              </p:cNvSpPr>
              <p:nvPr/>
            </p:nvSpPr>
            <p:spPr bwMode="auto"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4" name="Rectangle 883"/>
              <p:cNvSpPr>
                <a:spLocks noChangeArrowheads="1"/>
              </p:cNvSpPr>
              <p:nvPr/>
            </p:nvSpPr>
            <p:spPr bwMode="auto"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5" name="Rectangle 884"/>
              <p:cNvSpPr>
                <a:spLocks noChangeArrowheads="1"/>
              </p:cNvSpPr>
              <p:nvPr/>
            </p:nvSpPr>
            <p:spPr bwMode="auto"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6" name="Rectangle 885"/>
              <p:cNvSpPr>
                <a:spLocks noChangeArrowheads="1"/>
              </p:cNvSpPr>
              <p:nvPr/>
            </p:nvSpPr>
            <p:spPr bwMode="auto"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7" name="Rectangle 886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8" name="Rectangle 887"/>
              <p:cNvSpPr>
                <a:spLocks noChangeArrowheads="1"/>
              </p:cNvSpPr>
              <p:nvPr/>
            </p:nvSpPr>
            <p:spPr bwMode="auto"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89" name="Rectangle 888"/>
              <p:cNvSpPr>
                <a:spLocks noChangeArrowheads="1"/>
              </p:cNvSpPr>
              <p:nvPr/>
            </p:nvSpPr>
            <p:spPr bwMode="auto"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0" name="Rectangle 889"/>
              <p:cNvSpPr>
                <a:spLocks noChangeArrowheads="1"/>
              </p:cNvSpPr>
              <p:nvPr/>
            </p:nvSpPr>
            <p:spPr bwMode="auto"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1" name="Rectangle 890"/>
              <p:cNvSpPr>
                <a:spLocks noChangeArrowheads="1"/>
              </p:cNvSpPr>
              <p:nvPr/>
            </p:nvSpPr>
            <p:spPr bwMode="auto"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2" name="Rectangle 891"/>
              <p:cNvSpPr>
                <a:spLocks noChangeArrowheads="1"/>
              </p:cNvSpPr>
              <p:nvPr/>
            </p:nvSpPr>
            <p:spPr bwMode="auto"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3" name="Rectangle 892"/>
              <p:cNvSpPr>
                <a:spLocks noChangeArrowheads="1"/>
              </p:cNvSpPr>
              <p:nvPr/>
            </p:nvSpPr>
            <p:spPr bwMode="auto"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7" name="Rectangle 896"/>
              <p:cNvSpPr>
                <a:spLocks noChangeArrowheads="1"/>
              </p:cNvSpPr>
              <p:nvPr/>
            </p:nvSpPr>
            <p:spPr bwMode="auto"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  <p:sp>
            <p:nvSpPr>
              <p:cNvPr id="898" name="Rectangle 897"/>
              <p:cNvSpPr>
                <a:spLocks noChangeArrowheads="1"/>
              </p:cNvSpPr>
              <p:nvPr/>
            </p:nvSpPr>
            <p:spPr bwMode="auto"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ahoma" charset="0"/>
                </a:endParaRPr>
              </a:p>
            </p:txBody>
          </p:sp>
        </p:grpSp>
        <p:sp>
          <p:nvSpPr>
            <p:cNvPr id="798" name="Rectangle 797"/>
            <p:cNvSpPr>
              <a:spLocks noChangeArrowheads="1"/>
            </p:cNvSpPr>
            <p:nvPr/>
          </p:nvSpPr>
          <p:spPr bwMode="auto">
            <a:xfrm>
              <a:off x="5943600" y="25908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ahoma" charset="0"/>
              </a:endParaRPr>
            </a:p>
          </p:txBody>
        </p:sp>
      </p:grpSp>
      <p:sp>
        <p:nvSpPr>
          <p:cNvPr id="58378" name="TextBox 898"/>
          <p:cNvSpPr txBox="1">
            <a:spLocks noChangeArrowheads="1"/>
          </p:cNvSpPr>
          <p:nvPr/>
        </p:nvSpPr>
        <p:spPr bwMode="auto">
          <a:xfrm>
            <a:off x="8001000" y="3886201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Output pattern</a:t>
            </a:r>
          </a:p>
        </p:txBody>
      </p:sp>
      <p:sp>
        <p:nvSpPr>
          <p:cNvPr id="58379" name="TextBox 126"/>
          <p:cNvSpPr txBox="1">
            <a:spLocks noChangeArrowheads="1"/>
          </p:cNvSpPr>
          <p:nvPr/>
        </p:nvSpPr>
        <p:spPr bwMode="auto">
          <a:xfrm>
            <a:off x="4787901" y="4800601"/>
            <a:ext cx="258286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b="1"/>
              <a:t>Fully connected </a:t>
            </a:r>
          </a:p>
          <a:p>
            <a:pPr algn="ctr" eaLnBrk="1" hangingPunct="1"/>
            <a:r>
              <a:rPr lang="en-US" altLang="en-US" sz="1800" b="1"/>
              <a:t>100 node network</a:t>
            </a:r>
          </a:p>
          <a:p>
            <a:pPr algn="ctr" eaLnBrk="1" hangingPunct="1"/>
            <a:r>
              <a:rPr lang="en-US" altLang="en-US" sz="1800" b="1"/>
              <a:t>(too complex to draw)</a:t>
            </a:r>
          </a:p>
        </p:txBody>
      </p:sp>
      <p:cxnSp>
        <p:nvCxnSpPr>
          <p:cNvPr id="134" name="Straight Arrow Connector 133"/>
          <p:cNvCxnSpPr>
            <a:cxnSpLocks noChangeShapeType="1"/>
            <a:stCxn id="116" idx="2"/>
          </p:cNvCxnSpPr>
          <p:nvPr/>
        </p:nvCxnSpPr>
        <p:spPr bwMode="auto">
          <a:xfrm>
            <a:off x="4191000" y="3200400"/>
            <a:ext cx="1447800" cy="160020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" name="Straight Arrow Connector 910"/>
          <p:cNvCxnSpPr>
            <a:cxnSpLocks noChangeShapeType="1"/>
            <a:stCxn id="58379" idx="3"/>
            <a:endCxn id="839" idx="1"/>
          </p:cNvCxnSpPr>
          <p:nvPr/>
        </p:nvCxnSpPr>
        <p:spPr bwMode="auto">
          <a:xfrm flipV="1">
            <a:off x="7370764" y="5257801"/>
            <a:ext cx="858837" cy="4763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" name="Straight Arrow Connector 911"/>
          <p:cNvCxnSpPr>
            <a:cxnSpLocks noChangeShapeType="1"/>
            <a:stCxn id="348" idx="2"/>
          </p:cNvCxnSpPr>
          <p:nvPr/>
        </p:nvCxnSpPr>
        <p:spPr bwMode="auto">
          <a:xfrm flipH="1">
            <a:off x="6477000" y="3200400"/>
            <a:ext cx="1371600" cy="160020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3" name="Straight Arrow Connector 912"/>
          <p:cNvCxnSpPr>
            <a:cxnSpLocks noChangeShapeType="1"/>
            <a:stCxn id="232" idx="2"/>
            <a:endCxn id="58379" idx="0"/>
          </p:cNvCxnSpPr>
          <p:nvPr/>
        </p:nvCxnSpPr>
        <p:spPr bwMode="auto">
          <a:xfrm>
            <a:off x="6019800" y="3200400"/>
            <a:ext cx="58738" cy="160020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4" name="Straight Arrow Connector 913"/>
          <p:cNvCxnSpPr>
            <a:cxnSpLocks noChangeShapeType="1"/>
          </p:cNvCxnSpPr>
          <p:nvPr/>
        </p:nvCxnSpPr>
        <p:spPr bwMode="auto">
          <a:xfrm>
            <a:off x="4038600" y="5334000"/>
            <a:ext cx="838200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792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34924"/>
            <a:ext cx="10515600" cy="132556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Training a Hopfield Net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498316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Assign connection weights as follows</a:t>
            </a:r>
          </a:p>
          <a:p>
            <a:pPr lvl="1"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graphicFrame>
        <p:nvGraphicFramePr>
          <p:cNvPr id="59396" name="Object 34"/>
          <p:cNvGraphicFramePr>
            <a:graphicFrameLocks noChangeAspect="1"/>
          </p:cNvGraphicFramePr>
          <p:nvPr/>
        </p:nvGraphicFramePr>
        <p:xfrm>
          <a:off x="2378075" y="1447800"/>
          <a:ext cx="59388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7" name="Equation" r:id="rId3" imgW="2044700" imgH="787400" progId="Equation.DSMT4">
                  <p:embed/>
                </p:oleObj>
              </mc:Choice>
              <mc:Fallback>
                <p:oleObj name="Equation" r:id="rId3" imgW="2044700" imgH="787400" progId="Equation.DSMT4">
                  <p:embed/>
                  <p:pic>
                    <p:nvPicPr>
                      <p:cNvPr id="5939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447800"/>
                        <a:ext cx="59388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34"/>
          <p:cNvGraphicFramePr>
            <a:graphicFrameLocks noChangeAspect="1"/>
          </p:cNvGraphicFramePr>
          <p:nvPr/>
        </p:nvGraphicFramePr>
        <p:xfrm>
          <a:off x="2017714" y="4016375"/>
          <a:ext cx="75469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8" name="Equation" r:id="rId5" imgW="3263900" imgH="914400" progId="Equation.DSMT4">
                  <p:embed/>
                </p:oleObj>
              </mc:Choice>
              <mc:Fallback>
                <p:oleObj name="Equation" r:id="rId5" imgW="3263900" imgH="914400" progId="Equation.DSMT4">
                  <p:embed/>
                  <p:pic>
                    <p:nvPicPr>
                      <p:cNvPr id="5939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4" y="4016375"/>
                        <a:ext cx="754697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2098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Using a Hopfield Net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334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400" dirty="0"/>
              <a:t>Force output to match an unknown input pattern</a:t>
            </a:r>
          </a:p>
          <a:p>
            <a:pPr eaLnBrk="1" hangingPunct="1"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Iterate the following function until convergence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Note: this means you have to pick an order for updating nodes. People often update all the nodes in random order</a:t>
            </a:r>
          </a:p>
        </p:txBody>
      </p:sp>
      <p:graphicFrame>
        <p:nvGraphicFramePr>
          <p:cNvPr id="60420" name="Object 1"/>
          <p:cNvGraphicFramePr>
            <a:graphicFrameLocks noChangeAspect="1"/>
          </p:cNvGraphicFramePr>
          <p:nvPr/>
        </p:nvGraphicFramePr>
        <p:xfrm>
          <a:off x="1981200" y="1524000"/>
          <a:ext cx="3506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6" name="Equation" r:id="rId3" imgW="1041400" imgH="203200" progId="Equation.DSMT4">
                  <p:embed/>
                </p:oleObj>
              </mc:Choice>
              <mc:Fallback>
                <p:oleObj name="Equation" r:id="rId3" imgW="1041400" imgH="203200" progId="Equation.DSMT4">
                  <p:embed/>
                  <p:pic>
                    <p:nvPicPr>
                      <p:cNvPr id="6042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35067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6"/>
          <p:cNvGraphicFramePr>
            <a:graphicFrameLocks noChangeAspect="1"/>
          </p:cNvGraphicFramePr>
          <p:nvPr/>
        </p:nvGraphicFramePr>
        <p:xfrm>
          <a:off x="2057401" y="2895600"/>
          <a:ext cx="75406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7" name="Equation" r:id="rId5" imgW="2362200" imgH="787400" progId="Equation.3">
                  <p:embed/>
                </p:oleObj>
              </mc:Choice>
              <mc:Fallback>
                <p:oleObj name="Equation" r:id="rId5" imgW="2362200" imgH="787400" progId="Equation.3">
                  <p:embed/>
                  <p:pic>
                    <p:nvPicPr>
                      <p:cNvPr id="604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895600"/>
                        <a:ext cx="75406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7"/>
          <p:cNvGraphicFramePr>
            <a:graphicFrameLocks noChangeAspect="1"/>
          </p:cNvGraphicFramePr>
          <p:nvPr/>
        </p:nvGraphicFramePr>
        <p:xfrm>
          <a:off x="5486400" y="1524001"/>
          <a:ext cx="502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8" name="Equation" r:id="rId7" imgW="2895600" imgH="444500" progId="Equation.DSMT4">
                  <p:embed/>
                </p:oleObj>
              </mc:Choice>
              <mc:Fallback>
                <p:oleObj name="Equation" r:id="rId7" imgW="2895600" imgH="444500" progId="Equation.DSMT4">
                  <p:embed/>
                  <p:pic>
                    <p:nvPicPr>
                      <p:cNvPr id="604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1"/>
                        <a:ext cx="5029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8220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11106</TotalTime>
  <Words>1245</Words>
  <Application>Microsoft Macintosh PowerPoint</Application>
  <PresentationFormat>Widescreen</PresentationFormat>
  <Paragraphs>206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Office Theme</vt:lpstr>
      <vt:lpstr>Equation</vt:lpstr>
      <vt:lpstr>Unsupervised Deep nets</vt:lpstr>
      <vt:lpstr>Hebbian Learning</vt:lpstr>
      <vt:lpstr>Donald Hebb</vt:lpstr>
      <vt:lpstr>Pithy version of Hebb’s postulate</vt:lpstr>
      <vt:lpstr>Hopfield networks</vt:lpstr>
      <vt:lpstr>Hopfield nets are </vt:lpstr>
      <vt:lpstr>Using a Hopfield Net</vt:lpstr>
      <vt:lpstr>Training a Hopfield Net</vt:lpstr>
      <vt:lpstr>Using a Hopfield Net</vt:lpstr>
      <vt:lpstr>Using a Hopfield Net</vt:lpstr>
      <vt:lpstr>Input Training Examples</vt:lpstr>
      <vt:lpstr>Output of network over 8 iterations</vt:lpstr>
      <vt:lpstr>Characterizing “Energy”</vt:lpstr>
      <vt:lpstr>Limits of Hopfield Networks</vt:lpstr>
      <vt:lpstr>Restricted boltzman machine (RBM)</vt:lpstr>
      <vt:lpstr>About RBNs</vt:lpstr>
      <vt:lpstr>About RBNs</vt:lpstr>
      <vt:lpstr>Standard RBM Architecture</vt:lpstr>
      <vt:lpstr>Standard RBM Architecture</vt:lpstr>
      <vt:lpstr>Contrastive Divergence Training</vt:lpstr>
      <vt:lpstr>Deep BELIEF Network (DBN)</vt:lpstr>
      <vt:lpstr>What is a Deep Belief Network?</vt:lpstr>
      <vt:lpstr>PowerPoint Presentation</vt:lpstr>
      <vt:lpstr>What is a Deep Belief Network?</vt:lpstr>
      <vt:lpstr>What is a Deep Belief Network?</vt:lpstr>
      <vt:lpstr>Why are DBNs important?</vt:lpstr>
      <vt:lpstr>How does “deep” help?</vt:lpstr>
      <vt:lpstr>Why not use standard MLP training?</vt:lpstr>
      <vt:lpstr>Benefits</vt:lpstr>
      <vt:lpstr>Autoencoders</vt:lpstr>
      <vt:lpstr>Variational Autoencoders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AUDIO SOURCE SEPARATION</dc:title>
  <dc:creator>Microsoft Office User</dc:creator>
  <cp:lastModifiedBy>Bryan A Pardo</cp:lastModifiedBy>
  <cp:revision>275</cp:revision>
  <cp:lastPrinted>2020-11-17T20:35:31Z</cp:lastPrinted>
  <dcterms:created xsi:type="dcterms:W3CDTF">2017-08-21T15:49:24Z</dcterms:created>
  <dcterms:modified xsi:type="dcterms:W3CDTF">2020-11-17T20:35:35Z</dcterms:modified>
</cp:coreProperties>
</file>