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6" r:id="rId2"/>
    <p:sldId id="322" r:id="rId3"/>
    <p:sldId id="315" r:id="rId4"/>
    <p:sldId id="331" r:id="rId5"/>
    <p:sldId id="332" r:id="rId6"/>
    <p:sldId id="327" r:id="rId7"/>
    <p:sldId id="330" r:id="rId8"/>
    <p:sldId id="333" r:id="rId9"/>
    <p:sldId id="340" r:id="rId10"/>
    <p:sldId id="335" r:id="rId11"/>
    <p:sldId id="336" r:id="rId12"/>
    <p:sldId id="337" r:id="rId13"/>
    <p:sldId id="339" r:id="rId14"/>
    <p:sldId id="329" r:id="rId15"/>
    <p:sldId id="328" r:id="rId16"/>
    <p:sldId id="338" r:id="rId17"/>
    <p:sldId id="323" r:id="rId18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Andrea Aranguren España" initials="PAAE" lastIdx="10" clrIdx="0">
    <p:extLst>
      <p:ext uri="{19B8F6BF-5375-455C-9EA6-DF929625EA0E}">
        <p15:presenceInfo xmlns:p15="http://schemas.microsoft.com/office/powerpoint/2012/main" userId="S::paola.aranguren@innpulsacolombia.com::2f60ba74-56b5-40ad-92fa-4e28a44ab027" providerId="AD"/>
      </p:ext>
    </p:extLst>
  </p:cmAuthor>
  <p:cmAuthor id="2" name="Paola Andrea Aranguren España" initials="PE" lastIdx="7" clrIdx="1">
    <p:extLst>
      <p:ext uri="{19B8F6BF-5375-455C-9EA6-DF929625EA0E}">
        <p15:presenceInfo xmlns:p15="http://schemas.microsoft.com/office/powerpoint/2012/main" userId="S::paola.aranguren_innpulsacolombia.com#ext#@usa.edu.co::0cbb3c33-11de-41ff-8f1e-d15ecb1632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E9"/>
    <a:srgbClr val="9D82BA"/>
    <a:srgbClr val="242B59"/>
    <a:srgbClr val="4100E4"/>
    <a:srgbClr val="FF00BE"/>
    <a:srgbClr val="EFFF00"/>
    <a:srgbClr val="3366CA"/>
    <a:srgbClr val="FF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327DAC9-143A-4284-AF19-6FB5024309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F1116-E4D8-4F46-9E5F-5E1B506E42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906EA5-22BB-48FF-A65F-FCC29942F1DF}" type="datetimeFigureOut">
              <a:rPr lang="es-ES_tradnl"/>
              <a:pPr>
                <a:defRPr/>
              </a:pPr>
              <a:t>15/07/2024</a:t>
            </a:fld>
            <a:endParaRPr lang="es-ES_tradnl" dirty="0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F20263F-DC43-494D-984D-AF842B13D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 dirty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B84D86FC-4F79-49AA-98E8-BB9CC857B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1EB04-8263-4D0B-A021-2C9F620633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41150-9345-475A-AA4E-DD196C40F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5EB44E-1F8A-4C28-944E-EA2B4599CABE}" type="slidenum">
              <a:rPr lang="es-ES_tradnl" altLang="es-CO"/>
              <a:pPr>
                <a:defRPr/>
              </a:pPr>
              <a:t>‹Nº›</a:t>
            </a:fld>
            <a:endParaRPr lang="es-ES_tradnl" altLang="es-CO" dirty="0"/>
          </a:p>
        </p:txBody>
      </p:sp>
    </p:spTree>
    <p:extLst>
      <p:ext uri="{BB962C8B-B14F-4D97-AF65-F5344CB8AC3E}">
        <p14:creationId xmlns:p14="http://schemas.microsoft.com/office/powerpoint/2010/main" val="32021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F95309-9E02-3891-48BC-B51C86D42E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5092C39-BDFD-3A51-0D5D-18245EFA59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0D44A3-8B2C-8814-BAD3-38F11362B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856E24-10E8-AB48-F034-D421B81A8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690B180-41EF-D6B5-EB22-A9F423C22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60B080-DC88-FEBF-3ECA-735F224BFD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1C968-797E-A0F8-91F7-BC5513068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601560A7-ADCE-498C-8F6E-5C2DA4767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/>
              <a:t>Haga clic para modificar el estilo de título del patrón</a:t>
            </a:r>
            <a:endParaRPr lang="es-CO" altLang="es-CO" dirty="0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36BC388-FD50-467E-973F-BC2D3C1476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E1089-BAB9-4009-879F-5285CF13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3199B-4105-462D-A2CA-33638327B8DE}" type="datetimeFigureOut">
              <a:rPr lang="es-CO"/>
              <a:pPr>
                <a:defRPr/>
              </a:pPr>
              <a:t>15/07/2024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06AF9-B12B-4B3F-ABE1-37C1D127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205D1-6B0F-4E78-8EB3-2A9B13902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086812-A3A0-49D9-A7EA-A04EFD835204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80" r:id="rId4"/>
    <p:sldLayoutId id="2147483674" r:id="rId5"/>
    <p:sldLayoutId id="2147483675" r:id="rId6"/>
    <p:sldLayoutId id="2147483676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452" y="4018132"/>
            <a:ext cx="70809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CO" sz="3200" dirty="0">
                <a:solidFill>
                  <a:schemeClr val="bg1"/>
                </a:solidFill>
              </a:rPr>
              <a:t>Programación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CO" sz="3200" dirty="0">
                <a:solidFill>
                  <a:schemeClr val="bg1"/>
                </a:solidFill>
              </a:rPr>
              <a:t> Nivel Explorador</a:t>
            </a:r>
            <a:endParaRPr lang="es-CO" altLang="es-CO" sz="3200" dirty="0">
              <a:solidFill>
                <a:schemeClr val="bg1"/>
              </a:solidFill>
            </a:endParaRPr>
          </a:p>
        </p:txBody>
      </p:sp>
      <p:sp>
        <p:nvSpPr>
          <p:cNvPr id="5" name="Terminador 4"/>
          <p:cNvSpPr/>
          <p:nvPr/>
        </p:nvSpPr>
        <p:spPr>
          <a:xfrm>
            <a:off x="1515933" y="1261168"/>
            <a:ext cx="8448032" cy="2539682"/>
          </a:xfrm>
          <a:prstGeom prst="flowChartTerminator">
            <a:avLst/>
          </a:prstGeom>
          <a:solidFill>
            <a:srgbClr val="9D82BA"/>
          </a:solidFill>
          <a:ln>
            <a:noFill/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848" y="1869290"/>
            <a:ext cx="70809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CO" sz="4000" b="1" dirty="0">
                <a:solidFill>
                  <a:schemeClr val="bg1"/>
                </a:solidFill>
              </a:rPr>
              <a:t>UNIVERSIDAD SERGIO ARBOLEDA </a:t>
            </a:r>
            <a:endParaRPr lang="es-CO" altLang="es-CO" sz="4000" b="1" dirty="0">
              <a:solidFill>
                <a:schemeClr val="bg1"/>
              </a:solidFill>
            </a:endParaRPr>
          </a:p>
        </p:txBody>
      </p:sp>
      <p:sp>
        <p:nvSpPr>
          <p:cNvPr id="6" name="Terminador 5"/>
          <p:cNvSpPr/>
          <p:nvPr/>
        </p:nvSpPr>
        <p:spPr>
          <a:xfrm>
            <a:off x="3721460" y="3935797"/>
            <a:ext cx="4036975" cy="1241889"/>
          </a:xfrm>
          <a:prstGeom prst="flowChartTerminator">
            <a:avLst/>
          </a:prstGeom>
          <a:noFill/>
          <a:ln w="28575">
            <a:solidFill>
              <a:srgbClr val="B4DEE9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826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5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Como enviar de </a:t>
            </a:r>
            <a:r>
              <a:rPr lang="es-ES" altLang="es-CO" sz="4000" b="1" dirty="0" err="1">
                <a:solidFill>
                  <a:srgbClr val="9D82BA"/>
                </a:solidFill>
              </a:rPr>
              <a:t>html</a:t>
            </a:r>
            <a:r>
              <a:rPr lang="es-ES" altLang="es-CO" sz="4000" b="1" dirty="0">
                <a:solidFill>
                  <a:srgbClr val="9D82BA"/>
                </a:solidFill>
              </a:rPr>
              <a:t> a Python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462680" y="807317"/>
            <a:ext cx="10721293" cy="610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HTML a un script de Python utilizando </a:t>
            </a:r>
            <a:r>
              <a:rPr lang="es-ES" sz="2400" dirty="0" err="1"/>
              <a:t>Flask</a:t>
            </a:r>
            <a:r>
              <a:rPr lang="es-ES" sz="2400" dirty="0"/>
              <a:t>, un </a:t>
            </a:r>
            <a:r>
              <a:rPr lang="es-ES" sz="2400" dirty="0" err="1"/>
              <a:t>microframework</a:t>
            </a:r>
            <a:r>
              <a:rPr lang="es-ES" sz="2400" dirty="0"/>
              <a:t> para aplicaciones web en Python.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cs typeface="Calibri" panose="020F0502020204030204" pitchFamily="34" charset="0"/>
              </a:rPr>
              <a:t>Index.html</a:t>
            </a: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&lt;!DOCTYPE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Enviar Nombre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send-name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Nombre: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"Enviar"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5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Como enviar de </a:t>
            </a:r>
            <a:r>
              <a:rPr lang="es-ES" altLang="es-CO" sz="4000" b="1" dirty="0" err="1">
                <a:solidFill>
                  <a:srgbClr val="9D82BA"/>
                </a:solidFill>
              </a:rPr>
              <a:t>html</a:t>
            </a:r>
            <a:r>
              <a:rPr lang="es-ES" altLang="es-CO" sz="4000" b="1" dirty="0">
                <a:solidFill>
                  <a:srgbClr val="9D82BA"/>
                </a:solidFill>
              </a:rPr>
              <a:t> a Python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462680" y="807317"/>
            <a:ext cx="10721293" cy="5953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app.py</a:t>
            </a:r>
          </a:p>
          <a:p>
            <a:r>
              <a:rPr lang="es-CO" sz="20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 =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@app.route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'pagina_formulario.html'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@app.route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'/send-name'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=[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'POST'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send_name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request.form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s-CO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s-CO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'El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nombre enviado es: 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20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</a:t>
            </a:r>
            <a:r>
              <a:rPr lang="es-CO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s-CO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__'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app.run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s-CO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5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Correr Programa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735353" y="2903972"/>
            <a:ext cx="10721293" cy="211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dirty="0"/>
              <a:t>Ver las </a:t>
            </a:r>
            <a:r>
              <a:rPr lang="es-ES" sz="4000" dirty="0" err="1"/>
              <a:t>ppt</a:t>
            </a:r>
            <a:r>
              <a:rPr lang="es-ES" sz="4000" dirty="0"/>
              <a:t> de mas arriba</a:t>
            </a:r>
            <a:endParaRPr lang="es-CO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4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199643" y="2534517"/>
            <a:ext cx="10721293" cy="16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dirty="0"/>
              <a:t>Ejemplo 2</a:t>
            </a:r>
            <a:endParaRPr lang="es-CO" sz="4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4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3600" b="1" dirty="0">
                <a:solidFill>
                  <a:srgbClr val="9D82BA"/>
                </a:solidFill>
              </a:rPr>
              <a:t>Imprimir datos en </a:t>
            </a:r>
            <a:r>
              <a:rPr lang="es-ES" altLang="es-CO" sz="3600" b="1" dirty="0" err="1">
                <a:solidFill>
                  <a:srgbClr val="9D82BA"/>
                </a:solidFill>
              </a:rPr>
              <a:t>html</a:t>
            </a:r>
            <a:r>
              <a:rPr lang="es-ES" altLang="es-CO" sz="3600" b="1" dirty="0">
                <a:solidFill>
                  <a:srgbClr val="9D82BA"/>
                </a:solidFill>
              </a:rPr>
              <a:t> que vienen de </a:t>
            </a:r>
            <a:r>
              <a:rPr lang="es-ES" altLang="es-CO" sz="3600" b="1" dirty="0" err="1">
                <a:solidFill>
                  <a:srgbClr val="9D82BA"/>
                </a:solidFill>
              </a:rPr>
              <a:t>pyth</a:t>
            </a:r>
            <a:r>
              <a:rPr lang="es-ES" altLang="es-CO" sz="4000" b="1" dirty="0" err="1">
                <a:solidFill>
                  <a:srgbClr val="9D82BA"/>
                </a:solidFill>
              </a:rPr>
              <a:t>on</a:t>
            </a:r>
            <a:endParaRPr lang="es-ES" altLang="es-CO" sz="4000" b="1" dirty="0">
              <a:solidFill>
                <a:srgbClr val="9D82BA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555044" y="807317"/>
            <a:ext cx="10721293" cy="5636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/>
              <a:t>index.html</a:t>
            </a:r>
            <a:r>
              <a:rPr lang="es-CO" sz="2000" dirty="0"/>
              <a:t> (plantilla HTML)</a:t>
            </a: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&lt;!DOCTYPE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"en"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viewport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CO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device-width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initial-scale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=1.0"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Enviar datos desde Python a HTML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&lt;h1&gt;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 enviados desde Python a HTML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&lt;/h1&gt;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En index.html, usamos la sintaxis de Jinja2 ({{ }}) para acceder a los datos pasados desde Python (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datos.nombre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datos.edad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datos.ocupacion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y mostrarlos en la página HTML. 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Nombre: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{{ 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nombre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Edad: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{{ 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edad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Ocupación: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{{ 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ocupacion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CO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s-CO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6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3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31" y="37876"/>
            <a:ext cx="111365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Imprimir datos en </a:t>
            </a:r>
            <a:r>
              <a:rPr lang="es-ES" altLang="es-CO" sz="4000" b="1" dirty="0" err="1">
                <a:solidFill>
                  <a:srgbClr val="9D82BA"/>
                </a:solidFill>
              </a:rPr>
              <a:t>html</a:t>
            </a:r>
            <a:r>
              <a:rPr lang="es-ES" altLang="es-CO" sz="4000" b="1" dirty="0">
                <a:solidFill>
                  <a:srgbClr val="9D82BA"/>
                </a:solidFill>
              </a:rPr>
              <a:t> que vienen de </a:t>
            </a:r>
            <a:r>
              <a:rPr lang="es-ES" altLang="es-CO" sz="4000" b="1" dirty="0" err="1">
                <a:solidFill>
                  <a:srgbClr val="9D82BA"/>
                </a:solidFill>
              </a:rPr>
              <a:t>pyth</a:t>
            </a:r>
            <a:r>
              <a:rPr lang="es-ES" altLang="es-CO" sz="4400" b="1" dirty="0" err="1">
                <a:solidFill>
                  <a:srgbClr val="9D82BA"/>
                </a:solidFill>
              </a:rPr>
              <a:t>on</a:t>
            </a:r>
            <a:endParaRPr lang="es-ES" altLang="es-CO" sz="4400" b="1" dirty="0">
              <a:solidFill>
                <a:srgbClr val="9D82BA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555044" y="807317"/>
            <a:ext cx="10721293" cy="662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/>
              <a:t>app.py</a:t>
            </a:r>
            <a:r>
              <a:rPr lang="es-ES" sz="2000" dirty="0"/>
              <a:t> (archivo principal de la aplicación </a:t>
            </a:r>
            <a:r>
              <a:rPr lang="es-ES" sz="2000" dirty="0" err="1"/>
              <a:t>Flask</a:t>
            </a:r>
            <a:r>
              <a:rPr lang="es-ES" sz="2000" dirty="0"/>
              <a:t>)</a:t>
            </a:r>
          </a:p>
          <a:p>
            <a:r>
              <a:rPr lang="es-CO" sz="16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 app.py, importamos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desde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#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Creamos una instancia de la aplicación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Flask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(app).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s-CO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.route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‘/’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#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Definimos una ruta / usando @app.route('/'). Esta función se ejecutará cuando accedas a la página principal de la aplicación.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s-CO" sz="16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# 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 la función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creamos un diccionario datos con la información que queremos enviar a la plantilla HTML.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Datos que deseas enviar a la plantilla HTML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'nombre'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'Johann'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'edad'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38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s-CO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ocupacion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'Desarrollador'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Renderizar la plantilla HTML y pasarle los datos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'index.html'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datos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)#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Usamos </a:t>
            </a:r>
            <a:r>
              <a:rPr lang="es-E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render_template</a:t>
            </a:r>
            <a:r>
              <a:rPr lang="es-E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('index.html', datos=datos) para renderizar la plantilla HTML index.html y pasarle los datos.</a:t>
            </a:r>
            <a:endParaRPr lang="es-CO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CO" sz="16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CO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</a:t>
            </a:r>
            <a:r>
              <a:rPr lang="es-CO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s-CO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__'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s-CO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CO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s-CO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6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5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Correr Programa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735353" y="2903972"/>
            <a:ext cx="10721293" cy="204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/>
              <a:t>Ver las </a:t>
            </a:r>
            <a:r>
              <a:rPr lang="es-ES" sz="3600" dirty="0" err="1"/>
              <a:t>ppt</a:t>
            </a:r>
            <a:r>
              <a:rPr lang="es-ES" sz="3600" dirty="0"/>
              <a:t> de mas arriba</a:t>
            </a:r>
            <a:endParaRPr lang="es-CO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2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151" y="2644170"/>
            <a:ext cx="68436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9600" b="1" dirty="0">
                <a:solidFill>
                  <a:schemeClr val="bg1"/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82128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-1165201" y="2224561"/>
            <a:ext cx="8448032" cy="2539682"/>
          </a:xfrm>
          <a:prstGeom prst="flowChartTerminator">
            <a:avLst/>
          </a:prstGeom>
          <a:solidFill>
            <a:schemeClr val="bg1"/>
          </a:solidFill>
          <a:ln>
            <a:noFill/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9192" y="3075057"/>
            <a:ext cx="70809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CO" sz="4000" b="1" dirty="0">
                <a:solidFill>
                  <a:srgbClr val="9D82BA"/>
                </a:solidFill>
              </a:rPr>
              <a:t>P</a:t>
            </a:r>
            <a:r>
              <a:rPr lang="es-CO" altLang="es-CO" sz="4000" b="1" dirty="0">
                <a:solidFill>
                  <a:srgbClr val="9D82BA"/>
                </a:solidFill>
              </a:rPr>
              <a:t>REPARACIÓN SEMANA 7</a:t>
            </a:r>
          </a:p>
        </p:txBody>
      </p:sp>
    </p:spTree>
    <p:extLst>
      <p:ext uri="{BB962C8B-B14F-4D97-AF65-F5344CB8AC3E}">
        <p14:creationId xmlns:p14="http://schemas.microsoft.com/office/powerpoint/2010/main" val="2389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31" y="847576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Python + 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735350" y="1714016"/>
            <a:ext cx="1072129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Introducción a HTML</a:t>
            </a:r>
          </a:p>
          <a:p>
            <a:r>
              <a:rPr lang="es-ES" sz="2000" dirty="0"/>
              <a:t>HTML (Lenguaje de Marcado de Hipertexto) es el lenguaje estándar para crear páginas web. </a:t>
            </a:r>
          </a:p>
          <a:p>
            <a:endParaRPr lang="es-ES" sz="2000" dirty="0"/>
          </a:p>
          <a:p>
            <a:r>
              <a:rPr lang="es-ES" sz="2000" dirty="0"/>
              <a:t>Python se puede usar para generar contenido HTML dinámicamente. Esto es especialmente útil para aplicaciones web. Una biblioteca comúnmente utilizada para este propósito es </a:t>
            </a:r>
            <a:r>
              <a:rPr lang="es-ES" sz="2000" dirty="0" err="1"/>
              <a:t>Flask</a:t>
            </a:r>
            <a:r>
              <a:rPr lang="es-ES" sz="2000" dirty="0"/>
              <a:t>, un </a:t>
            </a:r>
            <a:r>
              <a:rPr lang="es-ES" sz="2000" dirty="0" err="1"/>
              <a:t>framework</a:t>
            </a:r>
            <a:r>
              <a:rPr lang="es-ES" sz="2000" dirty="0"/>
              <a:t> web ligero.</a:t>
            </a:r>
          </a:p>
          <a:p>
            <a:endParaRPr lang="es-ES" sz="2000" dirty="0"/>
          </a:p>
          <a:p>
            <a:r>
              <a:rPr lang="es-ES" sz="2000" b="1" dirty="0"/>
              <a:t>Herramientas que se necesitan: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PIP de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Instalar </a:t>
            </a:r>
            <a:r>
              <a:rPr lang="es-ES" sz="2000" dirty="0" err="1"/>
              <a:t>Flask</a:t>
            </a:r>
            <a:r>
              <a:rPr lang="es-ES" sz="2000" dirty="0"/>
              <a:t> por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Implementar HTML + CCS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Implementar Python con </a:t>
            </a:r>
            <a:r>
              <a:rPr lang="es-ES" sz="2000" dirty="0" err="1"/>
              <a:t>Flask</a:t>
            </a:r>
            <a:endParaRPr lang="es-ES" sz="20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20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31" y="847576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Instalar Herramientas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735353" y="1714016"/>
            <a:ext cx="10721293" cy="466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cs typeface="Calibri" panose="020F0502020204030204" pitchFamily="34" charset="0"/>
              </a:rPr>
              <a:t>Instalar PIP de Python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/>
              <a:t>1. Verificar si </a:t>
            </a:r>
            <a:r>
              <a:rPr lang="es-ES" sz="2000" dirty="0" err="1"/>
              <a:t>pip</a:t>
            </a:r>
            <a:r>
              <a:rPr lang="es-ES" sz="2000" dirty="0"/>
              <a:t> ya está instalado</a:t>
            </a: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 err="1"/>
              <a:t>pip</a:t>
            </a:r>
            <a:r>
              <a:rPr lang="es-CO" sz="2000" dirty="0"/>
              <a:t> –versión</a:t>
            </a: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cs typeface="Calibri" panose="020F0502020204030204" pitchFamily="34" charset="0"/>
              </a:rPr>
              <a:t>Si </a:t>
            </a:r>
            <a:r>
              <a:rPr lang="es-ES" sz="2000" dirty="0" err="1">
                <a:cs typeface="Calibri" panose="020F0502020204030204" pitchFamily="34" charset="0"/>
              </a:rPr>
              <a:t>pip</a:t>
            </a:r>
            <a:r>
              <a:rPr lang="es-ES" sz="2000" dirty="0">
                <a:cs typeface="Calibri" panose="020F0502020204030204" pitchFamily="34" charset="0"/>
              </a:rPr>
              <a:t> está instalado, verás algo como esto: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 err="1">
                <a:cs typeface="Calibri" panose="020F0502020204030204" pitchFamily="34" charset="0"/>
              </a:rPr>
              <a:t>pip</a:t>
            </a:r>
            <a:r>
              <a:rPr lang="es-ES" sz="2000" dirty="0">
                <a:cs typeface="Calibri" panose="020F0502020204030204" pitchFamily="34" charset="0"/>
              </a:rPr>
              <a:t> 21.0.1 </a:t>
            </a:r>
            <a:r>
              <a:rPr lang="es-ES" sz="2000" dirty="0" err="1">
                <a:cs typeface="Calibri" panose="020F0502020204030204" pitchFamily="34" charset="0"/>
              </a:rPr>
              <a:t>from</a:t>
            </a:r>
            <a:r>
              <a:rPr lang="es-ES" sz="2000" dirty="0">
                <a:cs typeface="Calibri" panose="020F0502020204030204" pitchFamily="34" charset="0"/>
              </a:rPr>
              <a:t> /</a:t>
            </a:r>
            <a:r>
              <a:rPr lang="es-ES" sz="2000" dirty="0" err="1">
                <a:cs typeface="Calibri" panose="020F0502020204030204" pitchFamily="34" charset="0"/>
              </a:rPr>
              <a:t>usr</a:t>
            </a:r>
            <a:r>
              <a:rPr lang="es-ES" sz="2000" dirty="0">
                <a:cs typeface="Calibri" panose="020F0502020204030204" pitchFamily="34" charset="0"/>
              </a:rPr>
              <a:t>/local/</a:t>
            </a:r>
            <a:r>
              <a:rPr lang="es-ES" sz="2000" dirty="0" err="1">
                <a:cs typeface="Calibri" panose="020F0502020204030204" pitchFamily="34" charset="0"/>
              </a:rPr>
              <a:t>lib</a:t>
            </a:r>
            <a:r>
              <a:rPr lang="es-ES" sz="2000" dirty="0">
                <a:cs typeface="Calibri" panose="020F0502020204030204" pitchFamily="34" charset="0"/>
              </a:rPr>
              <a:t>/python3.9/site-</a:t>
            </a:r>
            <a:r>
              <a:rPr lang="es-ES" sz="2000" dirty="0" err="1">
                <a:cs typeface="Calibri" panose="020F0502020204030204" pitchFamily="34" charset="0"/>
              </a:rPr>
              <a:t>packages</a:t>
            </a:r>
            <a:r>
              <a:rPr lang="es-ES" sz="2000" dirty="0">
                <a:cs typeface="Calibri" panose="020F0502020204030204" pitchFamily="34" charset="0"/>
              </a:rPr>
              <a:t>/</a:t>
            </a:r>
            <a:r>
              <a:rPr lang="es-ES" sz="2000" dirty="0" err="1">
                <a:cs typeface="Calibri" panose="020F0502020204030204" pitchFamily="34" charset="0"/>
              </a:rPr>
              <a:t>pip</a:t>
            </a:r>
            <a:r>
              <a:rPr lang="es-ES" sz="2000" dirty="0">
                <a:cs typeface="Calibri" panose="020F0502020204030204" pitchFamily="34" charset="0"/>
              </a:rPr>
              <a:t> (</a:t>
            </a:r>
            <a:r>
              <a:rPr lang="es-ES" sz="2000" dirty="0" err="1">
                <a:cs typeface="Calibri" panose="020F0502020204030204" pitchFamily="34" charset="0"/>
              </a:rPr>
              <a:t>python</a:t>
            </a:r>
            <a:r>
              <a:rPr lang="es-ES" sz="2000" dirty="0">
                <a:cs typeface="Calibri" panose="020F0502020204030204" pitchFamily="34" charset="0"/>
              </a:rPr>
              <a:t> 3.9):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cs typeface="Calibri" panose="020F0502020204030204" pitchFamily="34" charset="0"/>
              </a:rPr>
              <a:t>2. </a:t>
            </a:r>
            <a:r>
              <a:rPr lang="es-ES" sz="2000" b="1" dirty="0">
                <a:cs typeface="Calibri" panose="020F0502020204030204" pitchFamily="34" charset="0"/>
              </a:rPr>
              <a:t>En Windows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cs typeface="Calibri" panose="020F0502020204030204" pitchFamily="34" charset="0"/>
              </a:rPr>
              <a:t>    Descargar get-pip.py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cs typeface="Calibri" panose="020F0502020204030204" pitchFamily="34" charset="0"/>
              </a:rPr>
              <a:t>    Descarga el script get-pip.py desde el sitio web oficial: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cs typeface="Calibri" panose="020F0502020204030204" pitchFamily="34" charset="0"/>
              </a:rPr>
              <a:t>    https://bootstrap.pypa.io/get-pip.py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cs typeface="Calibri" panose="020F0502020204030204" pitchFamily="34" charset="0"/>
              </a:rPr>
              <a:t>    </a:t>
            </a: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13" y="164085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Python + </a:t>
            </a:r>
            <a:r>
              <a:rPr lang="es-ES" altLang="es-CO" sz="4000" b="1" dirty="0" err="1">
                <a:solidFill>
                  <a:srgbClr val="9D82BA"/>
                </a:solidFill>
              </a:rPr>
              <a:t>Html</a:t>
            </a:r>
            <a:endParaRPr lang="es-ES" altLang="es-CO" sz="4000" b="1" dirty="0">
              <a:solidFill>
                <a:srgbClr val="9D82BA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1077098" y="645137"/>
            <a:ext cx="10721293" cy="6340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cs typeface="Calibri" panose="020F0502020204030204" pitchFamily="34" charset="0"/>
              </a:rPr>
              <a:t>En macOS y Linux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Usar </a:t>
            </a:r>
            <a:r>
              <a:rPr lang="es-ES" sz="2400" dirty="0" err="1">
                <a:cs typeface="Calibri" panose="020F0502020204030204" pitchFamily="34" charset="0"/>
              </a:rPr>
              <a:t>curl</a:t>
            </a:r>
            <a:r>
              <a:rPr lang="es-ES" sz="2400" dirty="0">
                <a:cs typeface="Calibri" panose="020F0502020204030204" pitchFamily="34" charset="0"/>
              </a:rPr>
              <a:t> para descargar get-pip.py: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Abre una terminal y usa </a:t>
            </a:r>
            <a:r>
              <a:rPr lang="es-ES" sz="2400" dirty="0" err="1">
                <a:cs typeface="Calibri" panose="020F0502020204030204" pitchFamily="34" charset="0"/>
              </a:rPr>
              <a:t>curl</a:t>
            </a:r>
            <a:r>
              <a:rPr lang="es-ES" sz="2400" dirty="0">
                <a:cs typeface="Calibri" panose="020F0502020204030204" pitchFamily="34" charset="0"/>
              </a:rPr>
              <a:t> para descargar el script get-pip.py: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curl </a:t>
            </a:r>
            <a:r>
              <a:rPr lang="en-US" sz="2400" dirty="0">
                <a:hlinkClick r:id="rId2"/>
              </a:rPr>
              <a:t>https://bootstrap.pypa.io/get-pip.py -o get-pip.py</a:t>
            </a:r>
            <a:endParaRPr lang="en-US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/>
              <a:t>Ejecutar get-pip.py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Abre una terminal o línea de comandos en la ubicación donde descargaste get-pip.py y ejecuta el siguiente comando: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/>
              <a:t>python</a:t>
            </a:r>
            <a:r>
              <a:rPr lang="es-CO" sz="2400" dirty="0"/>
              <a:t> get-pip.py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cs typeface="Calibri" panose="020F0502020204030204" pitchFamily="34" charset="0"/>
              </a:rPr>
              <a:t>Ahora nuevamente coloca el comando: </a:t>
            </a:r>
            <a:r>
              <a:rPr lang="es-CO" sz="2400" dirty="0" err="1"/>
              <a:t>pip</a:t>
            </a:r>
            <a:r>
              <a:rPr lang="es-CO" sz="2400" dirty="0"/>
              <a:t> - -versión y deberías ver la versión.</a:t>
            </a:r>
            <a:endParaRPr lang="es-E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31" y="847576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Python + </a:t>
            </a:r>
            <a:r>
              <a:rPr lang="es-ES" altLang="es-CO" sz="4000" b="1" dirty="0" err="1">
                <a:solidFill>
                  <a:srgbClr val="9D82BA"/>
                </a:solidFill>
              </a:rPr>
              <a:t>Html</a:t>
            </a:r>
            <a:endParaRPr lang="es-ES" altLang="es-CO" sz="4000" b="1" dirty="0">
              <a:solidFill>
                <a:srgbClr val="9D82BA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735350" y="1714016"/>
            <a:ext cx="10721293" cy="3920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/>
              <a:t>Para enviar datos desde Python a una página HTML, puedes utilizar un enfoque basado en plantillas HTML y algún tipo de motor de plantillas como Jinja2, o simplemente utilizando </a:t>
            </a:r>
            <a:r>
              <a:rPr lang="es-ES" sz="2000" dirty="0" err="1"/>
              <a:t>Flask</a:t>
            </a:r>
            <a:r>
              <a:rPr lang="es-ES" sz="2000" dirty="0"/>
              <a:t> si estás desarrollando una aplicación web. </a:t>
            </a:r>
            <a:r>
              <a:rPr lang="es-ES" sz="2000" dirty="0" err="1"/>
              <a:t>Flask</a:t>
            </a:r>
            <a:r>
              <a:rPr lang="es-ES" sz="2000" dirty="0"/>
              <a:t> es un </a:t>
            </a:r>
            <a:r>
              <a:rPr lang="es-ES" sz="2000" dirty="0" err="1"/>
              <a:t>framework</a:t>
            </a:r>
            <a:r>
              <a:rPr lang="es-ES" sz="2000" dirty="0"/>
              <a:t> web ligero para Python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/>
              <a:t>Instalación de </a:t>
            </a:r>
            <a:r>
              <a:rPr lang="es-ES" sz="2000" b="1" dirty="0" err="1"/>
              <a:t>Flask</a:t>
            </a:r>
            <a:r>
              <a:rPr lang="es-ES" sz="2000" dirty="0"/>
              <a:t>: Si no tienes </a:t>
            </a:r>
            <a:r>
              <a:rPr lang="es-ES" sz="2000" dirty="0" err="1"/>
              <a:t>Flask</a:t>
            </a:r>
            <a:r>
              <a:rPr lang="es-ES" sz="2000" dirty="0"/>
              <a:t> instalado, puedes hacerlo usando </a:t>
            </a:r>
            <a:r>
              <a:rPr lang="es-ES" sz="2000" dirty="0" err="1"/>
              <a:t>pip</a:t>
            </a:r>
            <a:r>
              <a:rPr lang="es-ES" sz="2000" dirty="0"/>
              <a:t> en tu entorno virtual o global:</a:t>
            </a: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 err="1">
                <a:solidFill>
                  <a:srgbClr val="FF0000"/>
                </a:solidFill>
              </a:rPr>
              <a:t>pip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err="1">
                <a:solidFill>
                  <a:srgbClr val="FF0000"/>
                </a:solidFill>
              </a:rPr>
              <a:t>install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err="1">
                <a:solidFill>
                  <a:srgbClr val="FF0000"/>
                </a:solidFill>
              </a:rPr>
              <a:t>Flask</a:t>
            </a:r>
            <a:endParaRPr lang="es-E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6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7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4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Directorio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555044" y="807317"/>
            <a:ext cx="1072129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6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6266AE-F81B-A62B-C85E-705AE19B99AE}"/>
              </a:ext>
            </a:extLst>
          </p:cNvPr>
          <p:cNvSpPr txBox="1"/>
          <p:nvPr/>
        </p:nvSpPr>
        <p:spPr>
          <a:xfrm>
            <a:off x="555044" y="807317"/>
            <a:ext cx="10721293" cy="575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400" dirty="0">
                <a:cs typeface="Calibri" panose="020F0502020204030204" pitchFamily="34" charset="0"/>
              </a:rPr>
              <a:t>Crear una carpeta llamada HTML+PYTHON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400" dirty="0">
                <a:cs typeface="Calibri" panose="020F0502020204030204" pitchFamily="34" charset="0"/>
              </a:rPr>
              <a:t>Dentro de la carpeta crear un archivo Python con nombre: app.py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400" dirty="0">
                <a:cs typeface="Calibri" panose="020F0502020204030204" pitchFamily="34" charset="0"/>
              </a:rPr>
              <a:t>Crear una carpeta con el nombre </a:t>
            </a:r>
            <a:r>
              <a:rPr lang="es-ES" sz="2400" dirty="0" err="1">
                <a:cs typeface="Calibri" panose="020F0502020204030204" pitchFamily="34" charset="0"/>
              </a:rPr>
              <a:t>templates</a:t>
            </a:r>
            <a:endParaRPr lang="es-ES" sz="24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400" dirty="0">
                <a:cs typeface="Calibri" panose="020F0502020204030204" pitchFamily="34" charset="0"/>
              </a:rPr>
              <a:t>Dentro de la carpeta </a:t>
            </a:r>
            <a:r>
              <a:rPr lang="es-ES" sz="2400" dirty="0" err="1">
                <a:cs typeface="Calibri" panose="020F0502020204030204" pitchFamily="34" charset="0"/>
              </a:rPr>
              <a:t>templates</a:t>
            </a:r>
            <a:r>
              <a:rPr lang="es-ES" sz="2400" dirty="0">
                <a:cs typeface="Calibri" panose="020F0502020204030204" pitchFamily="34" charset="0"/>
              </a:rPr>
              <a:t> crear un archivo con el nombre index.html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ES" sz="24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400" dirty="0">
                <a:cs typeface="Calibri" panose="020F0502020204030204" pitchFamily="34" charset="0"/>
              </a:rPr>
              <a:t>Ejemplo: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        </a:t>
            </a:r>
            <a:r>
              <a:rPr lang="es-ES" sz="2400" dirty="0" err="1">
                <a:cs typeface="Calibri" panose="020F0502020204030204" pitchFamily="34" charset="0"/>
              </a:rPr>
              <a:t>HTML+Python</a:t>
            </a:r>
            <a:endParaRPr lang="es-E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        |- app.py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        |- </a:t>
            </a:r>
            <a:r>
              <a:rPr lang="es-ES" sz="2400" dirty="0" err="1">
                <a:cs typeface="Calibri" panose="020F0502020204030204" pitchFamily="34" charset="0"/>
              </a:rPr>
              <a:t>templates</a:t>
            </a:r>
            <a:endParaRPr lang="es-E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           |- index.html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ES" sz="16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9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uadroTexto 11">
            <a:extLst>
              <a:ext uri="{FF2B5EF4-FFF2-40B4-BE49-F238E27FC236}">
                <a16:creationId xmlns:a16="http://schemas.microsoft.com/office/drawing/2014/main" id="{5A07F463-C5A9-4AEB-8774-89D28EA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4" y="99431"/>
            <a:ext cx="11136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9D82BA"/>
                </a:solidFill>
              </a:rPr>
              <a:t>¿Como se corre?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462680" y="807317"/>
            <a:ext cx="10721293" cy="5574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/>
              <a:t>Ejecutar la Aplicación</a:t>
            </a:r>
            <a:endParaRPr lang="es-ES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Navega hasta el directorio de tu aplicación y ejecuta el siguiente comando para iniciar el servidor Flas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/>
              <a:t>python</a:t>
            </a:r>
            <a:r>
              <a:rPr lang="es-CO" sz="2400" dirty="0"/>
              <a:t> app.py</a:t>
            </a:r>
            <a:endParaRPr lang="es-ES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Deberías ver una salida similar a esta:</a:t>
            </a:r>
            <a:r>
              <a:rPr lang="es-ES" sz="2400" dirty="0">
                <a:cs typeface="Calibri" panose="020F0502020204030204" pitchFamily="34" charset="0"/>
              </a:rPr>
              <a:t> </a:t>
            </a:r>
            <a:r>
              <a:rPr lang="en-US" sz="2400" dirty="0"/>
              <a:t>Running on http://127.0.0.1:5000/ (Press CTRL+C to quit)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cs typeface="Calibri" panose="020F0502020204030204" pitchFamily="34" charset="0"/>
              </a:rPr>
              <a:t>Acceder a la Aplicación: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cs typeface="Calibri" panose="020F0502020204030204" pitchFamily="34" charset="0"/>
              </a:rPr>
              <a:t>Abre tu navegador web y navega a http://127.0.0.1:5000/. Deberías ver la página con los datos del diccionario.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EC5820A-8ED6-4E76-B87B-037B9582C774}"/>
              </a:ext>
            </a:extLst>
          </p:cNvPr>
          <p:cNvSpPr txBox="1"/>
          <p:nvPr/>
        </p:nvSpPr>
        <p:spPr>
          <a:xfrm>
            <a:off x="199643" y="2534517"/>
            <a:ext cx="10721293" cy="16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dirty="0"/>
              <a:t>Ejemplo 1</a:t>
            </a:r>
            <a:endParaRPr lang="es-CO" sz="4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1122</Words>
  <Application>Microsoft Office PowerPoint</Application>
  <PresentationFormat>Panorámica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Steve Rincón Gutiérrez</dc:creator>
  <cp:lastModifiedBy>Virtutienda</cp:lastModifiedBy>
  <cp:revision>346</cp:revision>
  <dcterms:created xsi:type="dcterms:W3CDTF">2020-07-16T20:35:52Z</dcterms:created>
  <dcterms:modified xsi:type="dcterms:W3CDTF">2024-07-16T01:13:34Z</dcterms:modified>
</cp:coreProperties>
</file>