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9" r:id="rId2"/>
    <p:sldId id="260" r:id="rId3"/>
    <p:sldId id="261" r:id="rId4"/>
    <p:sldId id="263" r:id="rId5"/>
    <p:sldId id="264" r:id="rId6"/>
    <p:sldId id="262" r:id="rId7"/>
    <p:sldId id="256" r:id="rId8"/>
    <p:sldId id="258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9865-7794-42F0-9784-CDED71937166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70AA-11AC-4236-AD29-2584F349C2EB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3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9865-7794-42F0-9784-CDED71937166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70AA-11AC-4236-AD29-2584F349C2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961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9865-7794-42F0-9784-CDED71937166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70AA-11AC-4236-AD29-2584F349C2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979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9865-7794-42F0-9784-CDED71937166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70AA-11AC-4236-AD29-2584F349C2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18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9865-7794-42F0-9784-CDED71937166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70AA-11AC-4236-AD29-2584F349C2EB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89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9865-7794-42F0-9784-CDED71937166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70AA-11AC-4236-AD29-2584F349C2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270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9865-7794-42F0-9784-CDED71937166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70AA-11AC-4236-AD29-2584F349C2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874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9865-7794-42F0-9784-CDED71937166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70AA-11AC-4236-AD29-2584F349C2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120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9865-7794-42F0-9784-CDED71937166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70AA-11AC-4236-AD29-2584F349C2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318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A89865-7794-42F0-9784-CDED71937166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970AA-11AC-4236-AD29-2584F349C2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30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9865-7794-42F0-9784-CDED71937166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70AA-11AC-4236-AD29-2584F349C2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020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A89865-7794-42F0-9784-CDED71937166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E970AA-11AC-4236-AD29-2584F349C2E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41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kray.com/es/wso2/" TargetMode="External"/><Relationship Id="rId2" Type="http://schemas.openxmlformats.org/officeDocument/2006/relationships/hyperlink" Target="https://www.chakray.com/es/wso2-ei-tutorial-integridad-mensajes-jm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28419B1-D265-B22D-51AD-0040BAA2442C}"/>
              </a:ext>
            </a:extLst>
          </p:cNvPr>
          <p:cNvSpPr txBox="1"/>
          <p:nvPr/>
        </p:nvSpPr>
        <p:spPr>
          <a:xfrm>
            <a:off x="311020" y="354563"/>
            <a:ext cx="1173791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Qué es Maven</a:t>
            </a:r>
          </a:p>
          <a:p>
            <a:endParaRPr lang="es-ES" sz="2000" b="1" dirty="0"/>
          </a:p>
          <a:p>
            <a:r>
              <a:rPr lang="es-ES" sz="2000" b="1" dirty="0"/>
              <a:t>Maven</a:t>
            </a:r>
            <a:r>
              <a:rPr lang="es-ES" sz="2000" dirty="0"/>
              <a:t> es una</a:t>
            </a:r>
            <a:r>
              <a:rPr lang="es-ES" sz="2000" b="1" dirty="0"/>
              <a:t> herramienta de gestión de proyectos de desarrollo</a:t>
            </a:r>
            <a:r>
              <a:rPr lang="es-ES" sz="2000" dirty="0"/>
              <a:t> utilizada principalmente en el entorno de computación </a:t>
            </a:r>
            <a:r>
              <a:rPr lang="es-ES" sz="2000" b="1" dirty="0">
                <a:hlinkClick r:id="rId2"/>
              </a:rPr>
              <a:t>Java</a:t>
            </a:r>
            <a:r>
              <a:rPr lang="es-ES" sz="2000" b="1" dirty="0"/>
              <a:t> </a:t>
            </a:r>
            <a:r>
              <a:rPr lang="es-ES" sz="2000" dirty="0"/>
              <a:t>utilizando conceptos provenientes de Apache </a:t>
            </a:r>
            <a:r>
              <a:rPr lang="es-ES" sz="2000" dirty="0" err="1"/>
              <a:t>Ant</a:t>
            </a:r>
            <a:r>
              <a:rPr lang="es-ES" sz="2000" dirty="0"/>
              <a:t>.</a:t>
            </a:r>
          </a:p>
          <a:p>
            <a:r>
              <a:rPr lang="es-ES" sz="2000" dirty="0"/>
              <a:t>Es muy utilizada en proyectos </a:t>
            </a:r>
            <a:r>
              <a:rPr lang="es-ES" sz="2000" b="1" dirty="0">
                <a:hlinkClick r:id="rId3"/>
              </a:rPr>
              <a:t>WSO2</a:t>
            </a:r>
            <a:r>
              <a:rPr lang="es-ES" sz="2000" dirty="0"/>
              <a:t>, es profundamente personalizable, permitiendo finalizar tareas complejas de forma rápida y reutilizando los resultados de ejecuciones pasadas.</a:t>
            </a:r>
          </a:p>
          <a:p>
            <a:r>
              <a:rPr lang="es-ES" sz="2000" dirty="0"/>
              <a:t>La configuración de un proyecto se basa en un</a:t>
            </a:r>
            <a:r>
              <a:rPr lang="es-ES" sz="2000" b="1" dirty="0"/>
              <a:t> fichero XML</a:t>
            </a:r>
            <a:r>
              <a:rPr lang="es-ES" sz="2000" dirty="0"/>
              <a:t> en el cual se declaran los requerimientos para la construcción.</a:t>
            </a:r>
          </a:p>
          <a:p>
            <a:endParaRPr lang="es-ES" sz="2000" dirty="0"/>
          </a:p>
          <a:p>
            <a:r>
              <a:rPr lang="es-ES" sz="2000" b="1" dirty="0"/>
              <a:t>Maven</a:t>
            </a:r>
            <a:r>
              <a:rPr lang="es-ES" sz="2000" dirty="0"/>
              <a:t> añade principalmente las siguientes </a:t>
            </a:r>
            <a:r>
              <a:rPr lang="es-ES" sz="2000" b="1" dirty="0"/>
              <a:t>funcionalidades</a:t>
            </a:r>
            <a:r>
              <a:rPr lang="es-ES" sz="2000" dirty="0"/>
              <a:t> a Apache </a:t>
            </a:r>
            <a:r>
              <a:rPr lang="es-ES" sz="2000" dirty="0" err="1"/>
              <a:t>Ant</a:t>
            </a:r>
            <a:r>
              <a:rPr lang="es-ES" sz="2000" dirty="0"/>
              <a:t>:</a:t>
            </a:r>
          </a:p>
          <a:p>
            <a:endParaRPr lang="es-E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Gestión de repositorios:</a:t>
            </a:r>
            <a:r>
              <a:rPr lang="es-ES" sz="2000" dirty="0"/>
              <a:t> Son ubicaciones que almacenan </a:t>
            </a:r>
            <a:r>
              <a:rPr lang="es-ES" sz="2000" dirty="0" err="1"/>
              <a:t>jars</a:t>
            </a:r>
            <a:r>
              <a:rPr lang="es-ES" sz="2000" dirty="0"/>
              <a:t> que serán necesarios para el </a:t>
            </a:r>
            <a:r>
              <a:rPr lang="es-ES" sz="2000" dirty="0" err="1"/>
              <a:t>build</a:t>
            </a:r>
            <a:r>
              <a:rPr lang="es-ES" sz="2000" dirty="0"/>
              <a:t>. Existen tres repositorios: local, central y remoto. El primero se halla en la máquina donde se realiza el </a:t>
            </a:r>
            <a:r>
              <a:rPr lang="es-ES" sz="2000" dirty="0" err="1"/>
              <a:t>build</a:t>
            </a:r>
            <a:r>
              <a:rPr lang="es-ES" sz="2000" dirty="0"/>
              <a:t> y los otros dos se accede en forma remota por http. Maven se centra primero en el local para la búsqueda de un </a:t>
            </a:r>
            <a:r>
              <a:rPr lang="es-ES" sz="2000" dirty="0" err="1"/>
              <a:t>jar</a:t>
            </a:r>
            <a:r>
              <a:rPr lang="es-ES" sz="2000" dirty="0"/>
              <a:t>, si no lo encuentra buscará en remoto y lo descargará a local para acelerar futuras construcciones.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Gestión de dependencias:</a:t>
            </a:r>
            <a:r>
              <a:rPr lang="es-ES" sz="2000" dirty="0"/>
              <a:t> Son declaraciones de los </a:t>
            </a:r>
            <a:r>
              <a:rPr lang="es-ES" sz="2000" dirty="0" err="1"/>
              <a:t>jars</a:t>
            </a:r>
            <a:r>
              <a:rPr lang="es-ES" sz="2000" dirty="0"/>
              <a:t> que necesita el proyecto para su construcción.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Gestión del ciclo de vida</a:t>
            </a:r>
            <a:r>
              <a:rPr lang="es-ES" sz="2000" dirty="0"/>
              <a:t>: Parte de unas metas y fases previamente establecidas.</a:t>
            </a:r>
          </a:p>
        </p:txBody>
      </p:sp>
    </p:spTree>
    <p:extLst>
      <p:ext uri="{BB962C8B-B14F-4D97-AF65-F5344CB8AC3E}">
        <p14:creationId xmlns:p14="http://schemas.microsoft.com/office/powerpoint/2010/main" val="37760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48579CC-E7C5-3D88-873E-ABFBF72F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11" y="224267"/>
            <a:ext cx="9885978" cy="617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0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2F62C3-F1FD-294C-CDE0-EB19AAC05AAD}"/>
              </a:ext>
            </a:extLst>
          </p:cNvPr>
          <p:cNvSpPr txBox="1"/>
          <p:nvPr/>
        </p:nvSpPr>
        <p:spPr>
          <a:xfrm>
            <a:off x="860360" y="457400"/>
            <a:ext cx="104712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/>
              <a:t>Personalización</a:t>
            </a:r>
            <a:r>
              <a:rPr lang="es-ES" sz="2800" dirty="0"/>
              <a:t>: Para añadir una meta es necesario desarrollar un plugin Java extendiendo la clase </a:t>
            </a:r>
            <a:r>
              <a:rPr lang="es-ES" sz="2800" dirty="0" err="1"/>
              <a:t>AbstractMojo</a:t>
            </a:r>
            <a:r>
              <a:rPr lang="es-ES" sz="2800" dirty="0"/>
              <a:t> y luego añadirlo al fichero pom.xml.</a:t>
            </a:r>
            <a:endParaRPr lang="es-CO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9D3B88-9B25-974B-52B6-933B9955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9" y="1998598"/>
            <a:ext cx="102108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5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C6CAC9D-C974-A4EC-441C-6CBB8F4769B3}"/>
              </a:ext>
            </a:extLst>
          </p:cNvPr>
          <p:cNvSpPr txBox="1"/>
          <p:nvPr/>
        </p:nvSpPr>
        <p:spPr>
          <a:xfrm>
            <a:off x="858415" y="438540"/>
            <a:ext cx="106182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Qué es </a:t>
            </a:r>
            <a:r>
              <a:rPr lang="es-ES" sz="2400" b="1" dirty="0" err="1"/>
              <a:t>Gradle</a:t>
            </a:r>
            <a:endParaRPr lang="es-ES" sz="2400" b="1" dirty="0"/>
          </a:p>
          <a:p>
            <a:r>
              <a:rPr lang="es-ES" sz="2400" b="1" dirty="0" err="1"/>
              <a:t>Gradle</a:t>
            </a:r>
            <a:r>
              <a:rPr lang="es-ES" sz="2400" dirty="0"/>
              <a:t> es una </a:t>
            </a:r>
            <a:r>
              <a:rPr lang="es-ES" sz="2400" b="1" dirty="0"/>
              <a:t>herramienta de automatización de compilación del código abierto</a:t>
            </a:r>
            <a:r>
              <a:rPr lang="es-ES" sz="2400" dirty="0"/>
              <a:t>, que obtuvo una rápida popularidad ya que fue diseñada fundamentalmente para construir multiproyectos, utilizando conceptos provenientes de Apache Maven.</a:t>
            </a:r>
          </a:p>
          <a:p>
            <a:r>
              <a:rPr lang="es-ES" sz="2400" b="1" dirty="0" err="1"/>
              <a:t>Gradle</a:t>
            </a:r>
            <a:r>
              <a:rPr lang="es-ES" sz="2400" dirty="0"/>
              <a:t> mejora principalmente las siguientes </a:t>
            </a:r>
            <a:r>
              <a:rPr lang="es-ES" sz="2400" b="1" dirty="0"/>
              <a:t>funcionalidades </a:t>
            </a:r>
            <a:r>
              <a:rPr lang="es-ES" sz="2400" dirty="0"/>
              <a:t>de Maven: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Lenguaje:</a:t>
            </a:r>
            <a:r>
              <a:rPr lang="es-ES" sz="2400" dirty="0"/>
              <a:t> </a:t>
            </a:r>
            <a:r>
              <a:rPr lang="es-ES" sz="2400" dirty="0" err="1"/>
              <a:t>Gradle</a:t>
            </a:r>
            <a:r>
              <a:rPr lang="es-ES" sz="2400" dirty="0"/>
              <a:t> no emplea el lenguaje XML, sino que se basa en DSL ya que se focaliza en la resolución de un problema específico, colaborando en construcciones sumamente estructuradas, eficientes y mantenibles para múltiples proyectos.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Gestión del ciclo de vida:</a:t>
            </a:r>
            <a:r>
              <a:rPr lang="es-ES" sz="2400" dirty="0"/>
              <a:t> Añade la capacidad de soportar todo el proceso de vida del software (desde la compilación, pruebas, análisis estadístico e implementación).</a:t>
            </a:r>
          </a:p>
        </p:txBody>
      </p:sp>
    </p:spTree>
    <p:extLst>
      <p:ext uri="{BB962C8B-B14F-4D97-AF65-F5344CB8AC3E}">
        <p14:creationId xmlns:p14="http://schemas.microsoft.com/office/powerpoint/2010/main" val="284769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1995636-0267-4ED0-6CA8-29BA1469F97B}"/>
              </a:ext>
            </a:extLst>
          </p:cNvPr>
          <p:cNvSpPr txBox="1"/>
          <p:nvPr/>
        </p:nvSpPr>
        <p:spPr>
          <a:xfrm>
            <a:off x="1024035" y="418619"/>
            <a:ext cx="98181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Ejemplo del mismo proyecto </a:t>
            </a:r>
            <a:r>
              <a:rPr lang="es-ES" sz="2800" dirty="0" err="1"/>
              <a:t>HelloWorld</a:t>
            </a:r>
            <a:r>
              <a:rPr lang="es-ES" sz="2800" dirty="0"/>
              <a:t> en </a:t>
            </a:r>
            <a:r>
              <a:rPr lang="es-ES" sz="2800" dirty="0" err="1"/>
              <a:t>gradle</a:t>
            </a:r>
            <a:r>
              <a:rPr lang="es-ES" sz="2800" dirty="0"/>
              <a:t> (</a:t>
            </a:r>
            <a:r>
              <a:rPr lang="es-ES" sz="2800" dirty="0" err="1"/>
              <a:t>settings.gradle</a:t>
            </a:r>
            <a:r>
              <a:rPr lang="es-ES" sz="2800" dirty="0"/>
              <a:t>)</a:t>
            </a:r>
            <a:endParaRPr lang="es-CO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D1EC3A-5F76-8BAE-E4B0-85BEBBE9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75" y="1372726"/>
            <a:ext cx="101346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8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0B6687-8A74-BD28-DC5F-7BDD0EC36CF5}"/>
              </a:ext>
            </a:extLst>
          </p:cNvPr>
          <p:cNvSpPr txBox="1"/>
          <p:nvPr/>
        </p:nvSpPr>
        <p:spPr>
          <a:xfrm>
            <a:off x="912068" y="390628"/>
            <a:ext cx="10639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Personalización:</a:t>
            </a:r>
            <a:r>
              <a:rPr lang="es-ES" sz="2400" dirty="0"/>
              <a:t> Para personalizar una tarea simplemente se añade al fichero </a:t>
            </a:r>
            <a:r>
              <a:rPr lang="es-ES" sz="2400" dirty="0" err="1"/>
              <a:t>groovy</a:t>
            </a:r>
            <a:r>
              <a:rPr lang="es-ES" sz="2400" dirty="0"/>
              <a:t> (</a:t>
            </a:r>
            <a:r>
              <a:rPr lang="es-ES" sz="2400" dirty="0" err="1"/>
              <a:t>build.gradle</a:t>
            </a:r>
            <a:r>
              <a:rPr lang="es-ES" sz="2400" dirty="0"/>
              <a:t>).</a:t>
            </a:r>
            <a:endParaRPr lang="es-CO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03F1B4-EA95-23EC-FDD0-7F426208F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68" y="1769414"/>
            <a:ext cx="10315575" cy="12477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E11128E-E101-A1FF-30D0-222BCAEB5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07" y="3564978"/>
            <a:ext cx="4549832" cy="20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D54BCEA-12CA-3E3C-1A52-D806B7A2C63F}"/>
              </a:ext>
            </a:extLst>
          </p:cNvPr>
          <p:cNvSpPr txBox="1"/>
          <p:nvPr/>
        </p:nvSpPr>
        <p:spPr>
          <a:xfrm>
            <a:off x="1667847" y="401217"/>
            <a:ext cx="8614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dirty="0" err="1"/>
              <a:t>Gradle</a:t>
            </a:r>
            <a:r>
              <a:rPr lang="es-CO" sz="3600" b="1" dirty="0"/>
              <a:t> vs Maven: diferencias principales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92B04CC-F2D5-ABAF-1B91-750AF9140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35" y="1208509"/>
            <a:ext cx="9594202" cy="50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0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D54BCEA-12CA-3E3C-1A52-D806B7A2C63F}"/>
              </a:ext>
            </a:extLst>
          </p:cNvPr>
          <p:cNvSpPr txBox="1"/>
          <p:nvPr/>
        </p:nvSpPr>
        <p:spPr>
          <a:xfrm>
            <a:off x="1667847" y="401217"/>
            <a:ext cx="8614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dirty="0" err="1"/>
              <a:t>Gradle</a:t>
            </a:r>
            <a:r>
              <a:rPr lang="es-CO" sz="3600" b="1" dirty="0"/>
              <a:t> vs Maven: diferencias principales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0410C5-18DB-861B-38AB-794C762AF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14" y="1613515"/>
            <a:ext cx="105918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5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3B2981E-9AEB-DBD6-24F5-E1BBB61A4A55}"/>
              </a:ext>
            </a:extLst>
          </p:cNvPr>
          <p:cNvSpPr txBox="1"/>
          <p:nvPr/>
        </p:nvSpPr>
        <p:spPr>
          <a:xfrm>
            <a:off x="1548882" y="821094"/>
            <a:ext cx="89503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¿Cuál debo elegir Maven o </a:t>
            </a:r>
            <a:r>
              <a:rPr lang="es-ES" b="1" dirty="0" err="1"/>
              <a:t>Gradle</a:t>
            </a:r>
            <a:r>
              <a:rPr lang="es-ES" b="1" dirty="0"/>
              <a:t>? ¿Cuál es mejor?</a:t>
            </a:r>
          </a:p>
          <a:p>
            <a:endParaRPr lang="es-ES" b="1" dirty="0"/>
          </a:p>
          <a:p>
            <a:r>
              <a:rPr lang="es-ES" dirty="0"/>
              <a:t>La clave está en la flexibilidad, si el proyecto se puede </a:t>
            </a:r>
            <a:r>
              <a:rPr lang="es-ES" b="1" dirty="0"/>
              <a:t>gestionar con metas standard o con poca personalización</a:t>
            </a:r>
            <a:r>
              <a:rPr lang="es-ES" dirty="0"/>
              <a:t> entonces </a:t>
            </a:r>
            <a:r>
              <a:rPr lang="es-ES" b="1" dirty="0"/>
              <a:t>Maven</a:t>
            </a:r>
            <a:r>
              <a:rPr lang="es-ES" dirty="0"/>
              <a:t> es suficiente, por otro lado si el </a:t>
            </a:r>
            <a:r>
              <a:rPr lang="es-ES" b="1" dirty="0"/>
              <a:t>proyecto requiere diferentes comportamientos en función de múltiples variables en tiempo de construcción</a:t>
            </a:r>
            <a:r>
              <a:rPr lang="es-ES" dirty="0"/>
              <a:t> quizá </a:t>
            </a:r>
            <a:r>
              <a:rPr lang="es-ES" b="1" dirty="0" err="1"/>
              <a:t>Gradle</a:t>
            </a:r>
            <a:r>
              <a:rPr lang="es-ES" dirty="0"/>
              <a:t> responda más eficazmente a esos requerimientos.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F4F926-9EB7-EFED-4F74-5B14EBFE4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07" y="2883645"/>
            <a:ext cx="4549832" cy="20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92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445</Words>
  <Application>Microsoft Office PowerPoint</Application>
  <PresentationFormat>Panorámica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Virtutienda</dc:creator>
  <cp:lastModifiedBy>Virtutienda</cp:lastModifiedBy>
  <cp:revision>4</cp:revision>
  <dcterms:created xsi:type="dcterms:W3CDTF">2024-05-10T22:53:03Z</dcterms:created>
  <dcterms:modified xsi:type="dcterms:W3CDTF">2024-05-10T23:05:24Z</dcterms:modified>
</cp:coreProperties>
</file>