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58" r:id="rId6"/>
    <p:sldId id="260" r:id="rId7"/>
    <p:sldId id="261" r:id="rId8"/>
    <p:sldId id="262" r:id="rId9"/>
    <p:sldId id="263" r:id="rId10"/>
    <p:sldId id="276" r:id="rId11"/>
    <p:sldId id="271" r:id="rId12"/>
    <p:sldId id="277" r:id="rId13"/>
    <p:sldId id="264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14" autoAdjust="0"/>
  </p:normalViewPr>
  <p:slideViewPr>
    <p:cSldViewPr snapToGrid="0">
      <p:cViewPr varScale="1">
        <p:scale>
          <a:sx n="89" d="100"/>
          <a:sy n="89" d="100"/>
        </p:scale>
        <p:origin x="6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4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IN" dirty="0"/>
              <a:t>Medi-Mate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433" y="3865417"/>
            <a:ext cx="3404566" cy="726177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IN" dirty="0"/>
              <a:t>Connected care, anytime, anywhere.</a:t>
            </a: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433" y="3744357"/>
            <a:ext cx="350901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Medi-Mate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Health made simple, care made connected.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586367" y="1269137"/>
            <a:ext cx="242115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7D3-4732-C4A0-50AC-4134033BC1E3}"/>
              </a:ext>
            </a:extLst>
          </p:cNvPr>
          <p:cNvSpPr txBox="1"/>
          <p:nvPr/>
        </p:nvSpPr>
        <p:spPr>
          <a:xfrm>
            <a:off x="364332" y="2767280"/>
            <a:ext cx="47678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Empowering elders with safety &amp; dignity.</a:t>
            </a:r>
            <a:br>
              <a:rPr lang="en-US" sz="2000" dirty="0">
                <a:solidFill>
                  <a:schemeClr val="tx2"/>
                </a:solidFill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r>
              <a:rPr lang="en-IN" sz="2000" dirty="0">
                <a:solidFill>
                  <a:schemeClr val="tx2"/>
                </a:solidFill>
              </a:rPr>
              <a:t>Supporting caretakers with clarity.</a:t>
            </a:r>
            <a:br>
              <a:rPr lang="en-IN" sz="2000" dirty="0">
                <a:solidFill>
                  <a:schemeClr val="tx2"/>
                </a:solidFill>
              </a:rPr>
            </a:br>
            <a:br>
              <a:rPr lang="en-IN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Giving families peace of mind.</a:t>
            </a:r>
            <a:br>
              <a:rPr lang="en-US" sz="2000" dirty="0">
                <a:solidFill>
                  <a:schemeClr val="tx2"/>
                </a:solidFill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Helping doctors with better data.</a:t>
            </a:r>
            <a:endParaRPr lang="en-IN" sz="20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52AB9-2083-CA5F-3BBB-77F0E7F3821C}"/>
              </a:ext>
            </a:extLst>
          </p:cNvPr>
          <p:cNvSpPr txBox="1"/>
          <p:nvPr/>
        </p:nvSpPr>
        <p:spPr>
          <a:xfrm>
            <a:off x="2145506" y="5887821"/>
            <a:ext cx="7900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“Medi-Mate isn’t just about taking medicines on time — it’s about giving elders dignity, families peace, and India a healthier future.”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SJCET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70% of Indian elders miss or delay medicines regularly.</a:t>
            </a:r>
            <a:br>
              <a:rPr lang="en-US" dirty="0"/>
            </a:br>
            <a:r>
              <a:rPr lang="en-US" dirty="0"/>
              <a:t>Care is fragmented: elders forget, caretakers stressed, families anxious.</a:t>
            </a:r>
            <a:br>
              <a:rPr lang="en-US" dirty="0"/>
            </a:br>
            <a:r>
              <a:rPr lang="en-IN" dirty="0"/>
              <a:t>Existing apps fail India → no offline-first, no local language, no SOS.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IN" dirty="0"/>
              <a:t>The Problem We’re Solving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9525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Users &amp; Pain Points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107" y="3142445"/>
            <a:ext cx="1652587" cy="435600"/>
          </a:xfrm>
        </p:spPr>
        <p:txBody>
          <a:bodyPr/>
          <a:lstStyle/>
          <a:p>
            <a:r>
              <a:rPr lang="en-IN" dirty="0"/>
              <a:t>70%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b="1" dirty="0"/>
              <a:t>Elders:</a:t>
            </a:r>
            <a:r>
              <a:rPr lang="en-US" dirty="0"/>
              <a:t> Forget meds, fear emergencies, tech struggle.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IN" dirty="0"/>
              <a:t>60%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b="1" dirty="0"/>
              <a:t>Caretakers:</a:t>
            </a:r>
            <a:r>
              <a:rPr lang="en-US" dirty="0"/>
              <a:t> Overloaded, no structured accountability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IN" dirty="0"/>
              <a:t>65</a:t>
            </a:r>
            <a:r>
              <a:rPr lang="en-US" dirty="0"/>
              <a:t>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900631"/>
          </a:xfrm>
        </p:spPr>
        <p:txBody>
          <a:bodyPr/>
          <a:lstStyle/>
          <a:p>
            <a:r>
              <a:rPr lang="en-US" b="1" dirty="0"/>
              <a:t>Families:</a:t>
            </a:r>
            <a:r>
              <a:rPr lang="en-US" dirty="0"/>
              <a:t> Constant worry, no real-time updates.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IN" dirty="0"/>
              <a:t>30–40%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b="1" dirty="0"/>
              <a:t>Doctors:</a:t>
            </a:r>
            <a:r>
              <a:rPr lang="en-US" dirty="0"/>
              <a:t> Need clean adherence &amp; vitals data.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344" y="5137534"/>
            <a:ext cx="4844677" cy="1054466"/>
          </a:xfrm>
        </p:spPr>
        <p:txBody>
          <a:bodyPr/>
          <a:lstStyle/>
          <a:p>
            <a:r>
              <a:rPr lang="en-US" dirty="0"/>
              <a:t>“These pain points demand a connected solution.”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 flipV="1">
            <a:off x="722099" y="1277068"/>
            <a:ext cx="593402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12539" y="4660124"/>
            <a:ext cx="0" cy="178930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72616" y="4660124"/>
            <a:ext cx="0" cy="17305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2923531" y="3128382"/>
            <a:ext cx="596020" cy="3422283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4932684" y="4833182"/>
            <a:ext cx="3409543" cy="304352"/>
          </a:xfrm>
          <a:prstGeom prst="bentConnector2">
            <a:avLst/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Now?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India’s Aging Wave &amp; Healthcare Burden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44428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520495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000" dirty="0"/>
              <a:t>41%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05178"/>
              </p:ext>
            </p:extLst>
          </p:nvPr>
        </p:nvGraphicFramePr>
        <p:xfrm>
          <a:off x="3119621" y="176850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1807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62292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67448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651983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000" dirty="0"/>
              <a:t>65%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000" b="1" dirty="0"/>
              <a:t>2.5x rise</a:t>
            </a:r>
            <a:r>
              <a:rPr lang="en-IN" sz="2000" dirty="0"/>
              <a:t> 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914959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2000" dirty="0"/>
              <a:t>70%</a:t>
            </a:r>
            <a:endParaRPr lang="en-US" sz="2000" dirty="0">
              <a:solidFill>
                <a:schemeClr val="bg1"/>
              </a:solidFill>
              <a:latin typeface="+mj-lt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1004644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18%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86596" y="3493515"/>
            <a:ext cx="3103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accent5"/>
                </a:solidFill>
              </a:rPr>
              <a:t>Elders in India rising fast</a:t>
            </a:r>
            <a:endParaRPr lang="en-US" sz="1400" dirty="0">
              <a:solidFill>
                <a:schemeClr val="accent5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2873933" y="3531648"/>
            <a:ext cx="243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Tier-2/3 elders are now mobile-ready.</a:t>
            </a:r>
            <a:endParaRPr lang="en-US" sz="1400" dirty="0">
              <a:solidFill>
                <a:schemeClr val="accent5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131881" y="3531648"/>
            <a:ext cx="2077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Elders  adopting WhatsApp &amp; voice tech.</a:t>
            </a:r>
            <a:endParaRPr lang="en-US" sz="1400" dirty="0">
              <a:solidFill>
                <a:schemeClr val="accent5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147909" y="3535643"/>
            <a:ext cx="258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Most hospital visits preventable with better care</a:t>
            </a:r>
            <a:endParaRPr lang="en-US" sz="1400" dirty="0">
              <a:solidFill>
                <a:schemeClr val="accent5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9468392" y="3513003"/>
            <a:ext cx="246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Healthcare burden will hit unsustainable levels</a:t>
            </a:r>
            <a:endParaRPr lang="en-US" sz="1400" dirty="0">
              <a:solidFill>
                <a:schemeClr val="accent5"/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97054"/>
              </p:ext>
            </p:extLst>
          </p:nvPr>
        </p:nvGraphicFramePr>
        <p:xfrm>
          <a:off x="450057" y="4260540"/>
          <a:ext cx="11396182" cy="2176392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254182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85500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285500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85500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85500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2488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Year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2025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2031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2040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17012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Elderly population(M)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138M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160M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194M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250M+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17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/>
                        <a:t>% of Total Pop.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11.5%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13%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16%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17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/>
                        <a:t>Preventable Hospital Visits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65%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68%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70%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72%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17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dirty="0"/>
                        <a:t>Health Spend (₹ Cr)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₹6.5 lakh crore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₹8.4 lakh crore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₹12.3 lakh crore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₹20+ lakh crore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17012">
                <a:tc>
                  <a:txBody>
                    <a:bodyPr/>
                    <a:lstStyle/>
                    <a:p>
                      <a:r>
                        <a:rPr lang="en-IN" sz="900" dirty="0"/>
                        <a:t>% of GDP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12%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206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17%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17012">
                <a:tc>
                  <a:txBody>
                    <a:bodyPr/>
                    <a:lstStyle/>
                    <a:p>
                      <a:r>
                        <a:rPr lang="en-IN" sz="9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solidFill>
                            <a:schemeClr val="tx1"/>
                          </a:solidFill>
                        </a:rPr>
                        <a:t>Govt Census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solidFill>
                            <a:schemeClr val="tx1"/>
                          </a:solidFill>
                        </a:rPr>
                        <a:t>NITI/WHO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solidFill>
                            <a:schemeClr val="tx1"/>
                          </a:solidFill>
                        </a:rPr>
                        <a:t>UN Report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solidFill>
                            <a:schemeClr val="tx1"/>
                          </a:solidFill>
                        </a:rPr>
                        <a:t>UN/World Bank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r>
              <a:rPr lang="en-US" dirty="0"/>
              <a:t>Smart med reminders &amp; low stock alerts</a:t>
            </a:r>
            <a:br>
              <a:rPr lang="en-US" dirty="0"/>
            </a:br>
            <a:r>
              <a:rPr lang="en-IN" dirty="0"/>
              <a:t>Weekly adherence/vitals chart</a:t>
            </a:r>
            <a:br>
              <a:rPr lang="en-IN" dirty="0"/>
            </a:br>
            <a:r>
              <a:rPr lang="en-US" dirty="0"/>
              <a:t>AI health reading &amp; quick assistance</a:t>
            </a:r>
            <a:endParaRPr lang="en-US" noProof="1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IN" dirty="0"/>
              <a:t>💊</a:t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Medication &amp; Health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IN" dirty="0"/>
              <a:t>Voice notifications in regional languages</a:t>
            </a:r>
            <a:br>
              <a:rPr lang="en-IN" dirty="0"/>
            </a:br>
            <a:r>
              <a:rPr lang="en-US" dirty="0"/>
              <a:t>Simple UI with large buttons</a:t>
            </a:r>
            <a:br>
              <a:rPr lang="en-US" dirty="0"/>
            </a:br>
            <a:r>
              <a:rPr lang="en-IN" dirty="0"/>
              <a:t>Dark/light mode for comfort</a:t>
            </a:r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980266"/>
            <a:ext cx="2812282" cy="350182"/>
          </a:xfrm>
        </p:spPr>
        <p:txBody>
          <a:bodyPr/>
          <a:lstStyle/>
          <a:p>
            <a:r>
              <a:rPr lang="en-IN" dirty="0"/>
              <a:t>Elder-Friendly Design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IN" dirty="0"/>
              <a:t>Caretaker task lists + confirmations</a:t>
            </a:r>
            <a:br>
              <a:rPr lang="en-IN" dirty="0"/>
            </a:br>
            <a:r>
              <a:rPr lang="en-IN" dirty="0"/>
              <a:t>Family chat &amp; real-time notifications</a:t>
            </a:r>
            <a:br>
              <a:rPr lang="en-IN" dirty="0"/>
            </a:br>
            <a:r>
              <a:rPr lang="en-US" dirty="0"/>
              <a:t>SOS alerts &amp; care concern reporting</a:t>
            </a:r>
            <a:endParaRPr lang="en-US" noProof="1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4132513"/>
            <a:ext cx="2812282" cy="410055"/>
          </a:xfrm>
        </p:spPr>
        <p:txBody>
          <a:bodyPr/>
          <a:lstStyle/>
          <a:p>
            <a:r>
              <a:rPr lang="en-IN" dirty="0"/>
              <a:t>Caretaker &amp; Family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IN" dirty="0"/>
              <a:t>Auto CSV health reports</a:t>
            </a:r>
            <a:br>
              <a:rPr lang="en-IN" dirty="0"/>
            </a:br>
            <a:r>
              <a:rPr lang="en-US" dirty="0"/>
              <a:t>Smart retry reminders with escalation</a:t>
            </a:r>
            <a:br>
              <a:rPr lang="en-US" dirty="0"/>
            </a:br>
            <a:r>
              <a:rPr lang="en-IN" dirty="0"/>
              <a:t>Geo-tagged caretaker check-ins</a:t>
            </a:r>
          </a:p>
          <a:p>
            <a:endParaRPr lang="en-US" noProof="1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4132513"/>
            <a:ext cx="2812282" cy="347348"/>
          </a:xfrm>
        </p:spPr>
        <p:txBody>
          <a:bodyPr/>
          <a:lstStyle/>
          <a:p>
            <a:r>
              <a:rPr lang="en-IN" dirty="0"/>
              <a:t>Extra Innovations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>
            <a:off x="722098" y="1322786"/>
            <a:ext cx="3957693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2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" name="Group 14" descr="Icon Plaster">
            <a:extLst>
              <a:ext uri="{FF2B5EF4-FFF2-40B4-BE49-F238E27FC236}">
                <a16:creationId xmlns:a16="http://schemas.microsoft.com/office/drawing/2014/main" id="{7C2293A7-7B82-799E-4B25-1948FEBBF283}"/>
              </a:ext>
            </a:extLst>
          </p:cNvPr>
          <p:cNvGrpSpPr>
            <a:grpSpLocks noChangeAspect="1"/>
          </p:cNvGrpSpPr>
          <p:nvPr/>
        </p:nvGrpSpPr>
        <p:grpSpPr>
          <a:xfrm>
            <a:off x="986586" y="2043855"/>
            <a:ext cx="266395" cy="267026"/>
            <a:chOff x="4543214" y="4114712"/>
            <a:chExt cx="301914" cy="30262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3F23EC-BBE0-DE8A-DB06-DA9FCBF15C94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65F728-FF27-E64A-5AC6-063E1DEA3D0E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Voice + visual alerts in local languages.</a:t>
            </a:r>
            <a:br>
              <a:rPr lang="en-US" dirty="0"/>
            </a:br>
            <a:br>
              <a:rPr lang="en-US" dirty="0"/>
            </a:br>
            <a:r>
              <a:rPr lang="en-IN" dirty="0"/>
              <a:t>Simple confirm: “Taken / Missed.”</a:t>
            </a:r>
            <a:br>
              <a:rPr lang="en-IN" dirty="0"/>
            </a:br>
            <a:br>
              <a:rPr lang="en-IN" dirty="0"/>
            </a:br>
            <a:r>
              <a:rPr lang="en-IN" dirty="0"/>
              <a:t>Weekly adherence chart auto-updated.</a:t>
            </a:r>
            <a:endParaRPr lang="en-US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883" y="3068555"/>
            <a:ext cx="3276000" cy="360445"/>
          </a:xfrm>
        </p:spPr>
        <p:txBody>
          <a:bodyPr/>
          <a:lstStyle/>
          <a:p>
            <a:r>
              <a:rPr lang="en-IN" dirty="0"/>
              <a:t>Smart Reminders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IN" dirty="0"/>
              <a:t>Caretaker sees instant updates.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Family gets real-time notifications.</a:t>
            </a:r>
            <a:endParaRPr lang="en-US" noProof="1"/>
          </a:p>
          <a:p>
            <a:r>
              <a:rPr lang="en-US" dirty="0"/>
              <a:t>Auto CSF health reports shared weekly.</a:t>
            </a:r>
            <a:endParaRPr lang="en-US" noProof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IN" dirty="0"/>
              <a:t>Connected Care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IN" dirty="0"/>
              <a:t>One-tap SOS button.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Alerts caretaker + family instantly.</a:t>
            </a:r>
            <a:endParaRPr lang="en-US" noProof="1"/>
          </a:p>
          <a:p>
            <a:r>
              <a:rPr lang="en-US" dirty="0"/>
              <a:t>Emergency auto-call option to saved contacts.</a:t>
            </a:r>
            <a:endParaRPr lang="en-US" noProof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IN" dirty="0"/>
              <a:t>Safety First</a:t>
            </a:r>
            <a:endParaRPr lang="en-US" dirty="0"/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7"/>
            <a:ext cx="311956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6382-FE51-F719-3F85-8366E62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Storyboard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36079-1740-0931-1948-09E16C77B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3E1CA-848A-A872-27F7-C6388A1210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Medi-Mate Works in Real Life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28AD9-4276-0213-F54A-EE17B955C9A1}"/>
              </a:ext>
            </a:extLst>
          </p:cNvPr>
          <p:cNvSpPr txBox="1"/>
          <p:nvPr/>
        </p:nvSpPr>
        <p:spPr>
          <a:xfrm>
            <a:off x="548267" y="2093118"/>
            <a:ext cx="613828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Elder Reminder:</a:t>
            </a:r>
            <a:r>
              <a:rPr lang="en-US" sz="1600" dirty="0"/>
              <a:t> Elder gets a voice prompt in local language → taps confirm.</a:t>
            </a:r>
          </a:p>
          <a:p>
            <a:r>
              <a:rPr lang="en-US" sz="1600" b="1" dirty="0"/>
              <a:t>Caretaker Dashboard:</a:t>
            </a:r>
            <a:r>
              <a:rPr lang="en-US" sz="1600" dirty="0"/>
              <a:t> Task list updates automatically when dose is taken/missed.</a:t>
            </a:r>
          </a:p>
          <a:p>
            <a:r>
              <a:rPr lang="en-US" sz="1600" b="1" dirty="0"/>
              <a:t>Family Notification:</a:t>
            </a:r>
            <a:r>
              <a:rPr lang="en-US" sz="1600" dirty="0"/>
              <a:t> Family receives instant alert + weekly health summary.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49298-5E10-9604-B141-45451D475525}"/>
              </a:ext>
            </a:extLst>
          </p:cNvPr>
          <p:cNvSpPr txBox="1"/>
          <p:nvPr/>
        </p:nvSpPr>
        <p:spPr>
          <a:xfrm>
            <a:off x="7286627" y="1057273"/>
            <a:ext cx="33504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Emergency Safety Net </a:t>
            </a:r>
            <a:br>
              <a:rPr lang="en-US" sz="1600" dirty="0"/>
            </a:br>
            <a:r>
              <a:rPr lang="en-US" sz="1600" dirty="0"/>
              <a:t>SOS button → triggers caretaker + family alert immediately.</a:t>
            </a:r>
          </a:p>
          <a:p>
            <a:r>
              <a:rPr lang="en-US" sz="1600" b="1" dirty="0"/>
              <a:t>Doctor/Report Angle </a:t>
            </a:r>
            <a:br>
              <a:rPr lang="en-US" sz="1600" dirty="0"/>
            </a:br>
            <a:r>
              <a:rPr lang="en-US" sz="1600" dirty="0"/>
              <a:t>Weekly logs can be shared with doctor → reduces errors in future consults.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7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992933"/>
            <a:ext cx="4559513" cy="1095375"/>
          </a:xfrm>
        </p:spPr>
        <p:txBody>
          <a:bodyPr/>
          <a:lstStyle/>
          <a:p>
            <a:r>
              <a:rPr lang="en-IN" sz="1800" b="1" dirty="0">
                <a:solidFill>
                  <a:schemeClr val="accent2"/>
                </a:solidFill>
              </a:rPr>
              <a:t>Elders</a:t>
            </a:r>
            <a:br>
              <a:rPr lang="en-US" sz="1200" dirty="0"/>
            </a:br>
            <a:r>
              <a:rPr lang="en-US" sz="1400" dirty="0"/>
              <a:t>Voice-based reminders in their own language.</a:t>
            </a:r>
            <a:br>
              <a:rPr lang="en-US" sz="1400" dirty="0"/>
            </a:br>
            <a:r>
              <a:rPr lang="en-US" sz="1400" dirty="0"/>
              <a:t>Higher medication adherence → fewer emergencies.</a:t>
            </a:r>
            <a:br>
              <a:rPr lang="en-US" sz="1400" dirty="0"/>
            </a:br>
            <a:r>
              <a:rPr lang="en-US" sz="1400" dirty="0"/>
              <a:t>Peace of mind knowing someone is “looking out” daily</a:t>
            </a:r>
            <a:r>
              <a:rPr lang="en-US" sz="12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r>
              <a:rPr lang="en-IN" sz="1800" b="1" dirty="0">
                <a:solidFill>
                  <a:schemeClr val="accent2"/>
                </a:solidFill>
              </a:rPr>
              <a:t>Caretakers</a:t>
            </a:r>
            <a:br>
              <a:rPr lang="en-US" sz="1200" dirty="0"/>
            </a:br>
            <a:r>
              <a:rPr lang="en-IN" sz="1400" dirty="0"/>
              <a:t>Organized daily task lists.</a:t>
            </a:r>
            <a:br>
              <a:rPr lang="en-IN" sz="1400" dirty="0"/>
            </a:br>
            <a:r>
              <a:rPr lang="en-US" sz="1400" dirty="0"/>
              <a:t>Less chance of missing or double-dosing</a:t>
            </a:r>
            <a:br>
              <a:rPr lang="en-US" sz="1400" dirty="0"/>
            </a:br>
            <a:r>
              <a:rPr lang="en-US" sz="1400" dirty="0"/>
              <a:t>Clear communication with family → reduced blame/stress.</a:t>
            </a:r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28639" y="4867850"/>
            <a:ext cx="4221956" cy="1095375"/>
          </a:xfrm>
        </p:spPr>
        <p:txBody>
          <a:bodyPr/>
          <a:lstStyle/>
          <a:p>
            <a:r>
              <a:rPr lang="en-IN" sz="1800" b="1" dirty="0">
                <a:solidFill>
                  <a:schemeClr val="accent2"/>
                </a:solidFill>
              </a:rPr>
              <a:t>Families</a:t>
            </a:r>
            <a:br>
              <a:rPr lang="en-IN" dirty="0"/>
            </a:br>
            <a:r>
              <a:rPr lang="en-US" sz="1400" dirty="0"/>
              <a:t>Instant updates if medicine is missed.</a:t>
            </a:r>
            <a:br>
              <a:rPr lang="en-US" sz="1400" dirty="0"/>
            </a:br>
            <a:r>
              <a:rPr lang="en-US" sz="1400" dirty="0"/>
              <a:t>Weekly reports → better visibility from abroad or away.</a:t>
            </a:r>
            <a:br>
              <a:rPr lang="en-US" sz="1400" dirty="0"/>
            </a:br>
            <a:r>
              <a:rPr lang="en-US" sz="1400" dirty="0"/>
              <a:t>Reduced anxiety → feel connected to elder’s care.. </a:t>
            </a: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360118" y="1276988"/>
            <a:ext cx="209018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4D1B6-3735-D90B-52A3-0E3D3D4F5482}"/>
              </a:ext>
            </a:extLst>
          </p:cNvPr>
          <p:cNvSpPr txBox="1"/>
          <p:nvPr/>
        </p:nvSpPr>
        <p:spPr>
          <a:xfrm>
            <a:off x="7286725" y="1992933"/>
            <a:ext cx="4559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Doctors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US" sz="1400" dirty="0"/>
              <a:t>Accurate weekly logs of meds &amp; vitals.</a:t>
            </a:r>
            <a:br>
              <a:rPr lang="en-US" sz="1400" dirty="0"/>
            </a:br>
            <a:r>
              <a:rPr lang="en-IN" sz="1400" dirty="0"/>
              <a:t>Saves time during consultations.</a:t>
            </a:r>
            <a:br>
              <a:rPr lang="en-IN" sz="1400" dirty="0"/>
            </a:br>
            <a:r>
              <a:rPr lang="en-US" sz="1400" dirty="0"/>
              <a:t>Supports better, data-driven treatment decisions.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AB82-71CB-BF20-846A-C4A4FCB9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7F464-3B0A-51BD-0E79-6E9FCEBA65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53022-4434-EF41-D7AA-1ABB3FE64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1400" dirty="0"/>
              <a:t>📌 MVP launch → voice reminders, SOS, family alerts.</a:t>
            </a:r>
            <a:br>
              <a:rPr lang="en-IN" sz="1400" dirty="0"/>
            </a:br>
            <a:r>
              <a:rPr lang="en-IN" sz="1400" dirty="0"/>
              <a:t>📌 Offline-first + multi-language basics.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54DC-06A1-5190-92F0-8906250C66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Near Term (0–3 months)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62747-31E7-1F06-4A97-2F7A93EDC4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dirty="0"/>
              <a:t>📌 Expand to 8+ Indian languages.</a:t>
            </a:r>
            <a:br>
              <a:rPr lang="en-US" sz="1400" dirty="0"/>
            </a:br>
            <a:r>
              <a:rPr lang="en-US" sz="1400" dirty="0"/>
              <a:t>📌 AI insights for meds &amp; vitals.</a:t>
            </a:r>
            <a:br>
              <a:rPr lang="en-US" sz="1400" dirty="0"/>
            </a:br>
            <a:r>
              <a:rPr lang="en-US" sz="1400" dirty="0"/>
              <a:t>📌 Smarter alerts &amp; escalation.</a:t>
            </a:r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DF867-48F5-EB13-C19A-D4D033B0E4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Mid Term (3–9 months)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87C654-9BBA-B5D9-6C7F-5D27C64D17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sz="1400" dirty="0"/>
              <a:t>📌 Child nutrition &amp; vaccination module.</a:t>
            </a:r>
            <a:br>
              <a:rPr lang="en-IN" sz="1400" dirty="0"/>
            </a:br>
            <a:r>
              <a:rPr lang="en-IN" sz="1400" dirty="0"/>
              <a:t>📌 IoT pillbox integration.</a:t>
            </a:r>
            <a:br>
              <a:rPr lang="en-IN" sz="1400" dirty="0"/>
            </a:br>
            <a:r>
              <a:rPr lang="en-IN" sz="1400" dirty="0"/>
              <a:t>📌 Doctor/hospital dashboards.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3F8962-6363-1E26-CB4C-36010A22D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Future (9+ months)</a:t>
            </a:r>
          </a:p>
        </p:txBody>
      </p:sp>
      <p:pic>
        <p:nvPicPr>
          <p:cNvPr id="15" name="Picture Placeholder 14" descr="Heartbeat with solid fill">
            <a:extLst>
              <a:ext uri="{FF2B5EF4-FFF2-40B4-BE49-F238E27FC236}">
                <a16:creationId xmlns:a16="http://schemas.microsoft.com/office/drawing/2014/main" id="{0CA709B8-B141-EEFB-3012-0C1D7F9C1E3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Heart with pulse with solid fill">
            <a:extLst>
              <a:ext uri="{FF2B5EF4-FFF2-40B4-BE49-F238E27FC236}">
                <a16:creationId xmlns:a16="http://schemas.microsoft.com/office/drawing/2014/main" id="{6E492C20-E316-E5ED-DEF8-71953301171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Medical with solid fill">
            <a:extLst>
              <a:ext uri="{FF2B5EF4-FFF2-40B4-BE49-F238E27FC236}">
                <a16:creationId xmlns:a16="http://schemas.microsoft.com/office/drawing/2014/main" id="{BED8BF0C-2229-8B27-0C2E-3A23B4196791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C7333C-5700-AB4B-3A3F-30D3087B45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Our Journey: Launch Fast, Scale Smart, Grow Big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62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392</TotalTime>
  <Words>768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</vt:lpstr>
      <vt:lpstr>Calibri</vt:lpstr>
      <vt:lpstr>Courier New</vt:lpstr>
      <vt:lpstr>Gill Sans MT</vt:lpstr>
      <vt:lpstr>Lato</vt:lpstr>
      <vt:lpstr>Office Theme</vt:lpstr>
      <vt:lpstr>Medi-Mate</vt:lpstr>
      <vt:lpstr>The Problem We’re Solving</vt:lpstr>
      <vt:lpstr>Target Users &amp; Pain Points</vt:lpstr>
      <vt:lpstr>Why Now?</vt:lpstr>
      <vt:lpstr>Feature Overview</vt:lpstr>
      <vt:lpstr>How It Works</vt:lpstr>
      <vt:lpstr>Demo Storyboard </vt:lpstr>
      <vt:lpstr>Impact</vt:lpstr>
      <vt:lpstr>Roadmap</vt:lpstr>
      <vt:lpstr>Medi-Mate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NIRMAL JOSEKUTTY</dc:creator>
  <cp:lastModifiedBy>NIRMAL JOSEKUTTY</cp:lastModifiedBy>
  <cp:revision>1</cp:revision>
  <dcterms:created xsi:type="dcterms:W3CDTF">2025-09-26T17:50:16Z</dcterms:created>
  <dcterms:modified xsi:type="dcterms:W3CDTF">2025-09-27T00:22:38Z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