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A7C11E1-B7AB-429B-A7B6-205D4CFCAF44}">
          <p14:sldIdLst>
            <p14:sldId id="256"/>
          </p14:sldIdLst>
        </p14:section>
        <p14:section name="Untitled Section" id="{997E0C76-5EE3-4415-8438-F4C5FC662316}">
          <p14:sldIdLst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7347" y="1243508"/>
            <a:ext cx="8361229" cy="2098226"/>
          </a:xfrm>
        </p:spPr>
        <p:txBody>
          <a:bodyPr/>
          <a:lstStyle/>
          <a:p>
            <a:r>
              <a:rPr lang="en-US" dirty="0" smtClean="0"/>
              <a:t>Financial Control 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725" y="3341734"/>
            <a:ext cx="6831673" cy="2573830"/>
          </a:xfrm>
        </p:spPr>
        <p:txBody>
          <a:bodyPr>
            <a:normAutofit/>
          </a:bodyPr>
          <a:lstStyle/>
          <a:p>
            <a:r>
              <a:rPr lang="en-US" dirty="0" smtClean="0"/>
              <a:t>Group 5 :</a:t>
            </a:r>
          </a:p>
          <a:p>
            <a:r>
              <a:rPr lang="es-ES_tradnl" dirty="0" err="1" smtClean="0"/>
              <a:t>Josh</a:t>
            </a:r>
            <a:r>
              <a:rPr lang="es-ES_tradnl" dirty="0" smtClean="0"/>
              <a:t> </a:t>
            </a:r>
            <a:r>
              <a:rPr lang="es-ES_tradnl" dirty="0" err="1" smtClean="0"/>
              <a:t>Carlson</a:t>
            </a:r>
            <a:endParaRPr lang="es-ES_tradnl" dirty="0" smtClean="0"/>
          </a:p>
          <a:p>
            <a:r>
              <a:rPr lang="es-ES_tradnl" dirty="0" smtClean="0"/>
              <a:t>Max </a:t>
            </a:r>
            <a:r>
              <a:rPr lang="es-ES_tradnl" dirty="0" err="1" smtClean="0"/>
              <a:t>Breyer</a:t>
            </a:r>
            <a:endParaRPr lang="es-ES_tradnl" dirty="0"/>
          </a:p>
          <a:p>
            <a:r>
              <a:rPr lang="es-ES_tradnl" dirty="0" smtClean="0"/>
              <a:t>Kevin </a:t>
            </a:r>
            <a:r>
              <a:rPr lang="es-ES_tradnl" dirty="0" err="1" smtClean="0"/>
              <a:t>Barrett</a:t>
            </a:r>
            <a:endParaRPr lang="es-ES_tradnl" dirty="0"/>
          </a:p>
          <a:p>
            <a:r>
              <a:rPr lang="es-ES_tradnl" dirty="0" smtClean="0"/>
              <a:t> </a:t>
            </a:r>
            <a:r>
              <a:rPr lang="es-ES_tradnl" dirty="0"/>
              <a:t>Jeff </a:t>
            </a:r>
            <a:r>
              <a:rPr lang="es-ES_tradnl" dirty="0" err="1" smtClean="0"/>
              <a:t>Mcdonald</a:t>
            </a:r>
            <a:endParaRPr lang="es-ES_tradnl" dirty="0" smtClean="0"/>
          </a:p>
          <a:p>
            <a:r>
              <a:rPr lang="es-ES_tradnl" dirty="0" err="1" smtClean="0"/>
              <a:t>Eyasu</a:t>
            </a:r>
            <a:r>
              <a:rPr lang="es-ES_tradnl" dirty="0" smtClean="0"/>
              <a:t> </a:t>
            </a:r>
            <a:r>
              <a:rPr lang="es-ES_tradnl" dirty="0" err="1" smtClean="0"/>
              <a:t>Asrat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61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Competition</a:t>
            </a:r>
            <a:endParaRPr lang="es-ES_tradnl" dirty="0"/>
          </a:p>
        </p:txBody>
      </p:sp>
      <p:grpSp>
        <p:nvGrpSpPr>
          <p:cNvPr id="8" name="Group 7"/>
          <p:cNvGrpSpPr/>
          <p:nvPr/>
        </p:nvGrpSpPr>
        <p:grpSpPr>
          <a:xfrm>
            <a:off x="876300" y="2171700"/>
            <a:ext cx="7334250" cy="3913252"/>
            <a:chOff x="0" y="0"/>
            <a:chExt cx="5878182" cy="3136540"/>
          </a:xfrm>
        </p:grpSpPr>
        <p:sp>
          <p:nvSpPr>
            <p:cNvPr id="9" name="Shape 3323"/>
            <p:cNvSpPr/>
            <p:nvPr/>
          </p:nvSpPr>
          <p:spPr>
            <a:xfrm>
              <a:off x="0" y="9534"/>
              <a:ext cx="5815470" cy="38134"/>
            </a:xfrm>
            <a:custGeom>
              <a:avLst/>
              <a:gdLst/>
              <a:ahLst/>
              <a:cxnLst/>
              <a:rect l="0" t="0" r="0" b="0"/>
              <a:pathLst>
                <a:path w="5815470" h="38134">
                  <a:moveTo>
                    <a:pt x="0" y="0"/>
                  </a:moveTo>
                  <a:lnTo>
                    <a:pt x="5815470" y="0"/>
                  </a:lnTo>
                  <a:lnTo>
                    <a:pt x="5815470" y="38134"/>
                  </a:lnTo>
                  <a:lnTo>
                    <a:pt x="0" y="381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037DA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0" name="Shape 3324"/>
            <p:cNvSpPr/>
            <p:nvPr/>
          </p:nvSpPr>
          <p:spPr>
            <a:xfrm>
              <a:off x="4652376" y="0"/>
              <a:ext cx="1163094" cy="9534"/>
            </a:xfrm>
            <a:custGeom>
              <a:avLst/>
              <a:gdLst/>
              <a:ahLst/>
              <a:cxnLst/>
              <a:rect l="0" t="0" r="0" b="0"/>
              <a:pathLst>
                <a:path w="1163094" h="9534">
                  <a:moveTo>
                    <a:pt x="0" y="0"/>
                  </a:moveTo>
                  <a:lnTo>
                    <a:pt x="1163094" y="0"/>
                  </a:lnTo>
                  <a:lnTo>
                    <a:pt x="1163094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1" name="Shape 3325"/>
            <p:cNvSpPr/>
            <p:nvPr/>
          </p:nvSpPr>
          <p:spPr>
            <a:xfrm>
              <a:off x="3441614" y="0"/>
              <a:ext cx="1210762" cy="9534"/>
            </a:xfrm>
            <a:custGeom>
              <a:avLst/>
              <a:gdLst/>
              <a:ahLst/>
              <a:cxnLst/>
              <a:rect l="0" t="0" r="0" b="0"/>
              <a:pathLst>
                <a:path w="1210762" h="9534">
                  <a:moveTo>
                    <a:pt x="0" y="0"/>
                  </a:moveTo>
                  <a:lnTo>
                    <a:pt x="1210762" y="0"/>
                  </a:lnTo>
                  <a:lnTo>
                    <a:pt x="1210762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2" name="Shape 3326"/>
            <p:cNvSpPr/>
            <p:nvPr/>
          </p:nvSpPr>
          <p:spPr>
            <a:xfrm>
              <a:off x="1334698" y="0"/>
              <a:ext cx="2106916" cy="9534"/>
            </a:xfrm>
            <a:custGeom>
              <a:avLst/>
              <a:gdLst/>
              <a:ahLst/>
              <a:cxnLst/>
              <a:rect l="0" t="0" r="0" b="0"/>
              <a:pathLst>
                <a:path w="2106916" h="9534">
                  <a:moveTo>
                    <a:pt x="0" y="0"/>
                  </a:moveTo>
                  <a:lnTo>
                    <a:pt x="2106916" y="0"/>
                  </a:lnTo>
                  <a:lnTo>
                    <a:pt x="2106916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3" name="Shape 3327"/>
            <p:cNvSpPr/>
            <p:nvPr/>
          </p:nvSpPr>
          <p:spPr>
            <a:xfrm>
              <a:off x="0" y="0"/>
              <a:ext cx="1334698" cy="9534"/>
            </a:xfrm>
            <a:custGeom>
              <a:avLst/>
              <a:gdLst/>
              <a:ahLst/>
              <a:cxnLst/>
              <a:rect l="0" t="0" r="0" b="0"/>
              <a:pathLst>
                <a:path w="1334698" h="9534">
                  <a:moveTo>
                    <a:pt x="0" y="0"/>
                  </a:moveTo>
                  <a:lnTo>
                    <a:pt x="1334698" y="0"/>
                  </a:lnTo>
                  <a:lnTo>
                    <a:pt x="1334698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4" name="Shape 3328"/>
            <p:cNvSpPr/>
            <p:nvPr/>
          </p:nvSpPr>
          <p:spPr>
            <a:xfrm>
              <a:off x="0" y="657816"/>
              <a:ext cx="5815470" cy="38134"/>
            </a:xfrm>
            <a:custGeom>
              <a:avLst/>
              <a:gdLst/>
              <a:ahLst/>
              <a:cxnLst/>
              <a:rect l="0" t="0" r="0" b="0"/>
              <a:pathLst>
                <a:path w="5815470" h="38134">
                  <a:moveTo>
                    <a:pt x="0" y="0"/>
                  </a:moveTo>
                  <a:lnTo>
                    <a:pt x="5815470" y="0"/>
                  </a:lnTo>
                  <a:lnTo>
                    <a:pt x="5815470" y="38134"/>
                  </a:lnTo>
                  <a:lnTo>
                    <a:pt x="0" y="381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037DA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5" name="Shape 3329"/>
            <p:cNvSpPr/>
            <p:nvPr/>
          </p:nvSpPr>
          <p:spPr>
            <a:xfrm>
              <a:off x="0" y="3098406"/>
              <a:ext cx="5815470" cy="38134"/>
            </a:xfrm>
            <a:custGeom>
              <a:avLst/>
              <a:gdLst/>
              <a:ahLst/>
              <a:cxnLst/>
              <a:rect l="0" t="0" r="0" b="0"/>
              <a:pathLst>
                <a:path w="5815470" h="38134">
                  <a:moveTo>
                    <a:pt x="0" y="0"/>
                  </a:moveTo>
                  <a:lnTo>
                    <a:pt x="5815470" y="0"/>
                  </a:lnTo>
                  <a:lnTo>
                    <a:pt x="5815470" y="38134"/>
                  </a:lnTo>
                  <a:lnTo>
                    <a:pt x="0" y="381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037DA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6" name="Shape 3330"/>
            <p:cNvSpPr/>
            <p:nvPr/>
          </p:nvSpPr>
          <p:spPr>
            <a:xfrm>
              <a:off x="2764732" y="2650329"/>
              <a:ext cx="581547" cy="9534"/>
            </a:xfrm>
            <a:custGeom>
              <a:avLst/>
              <a:gdLst/>
              <a:ahLst/>
              <a:cxnLst/>
              <a:rect l="0" t="0" r="0" b="0"/>
              <a:pathLst>
                <a:path w="581547" h="9534">
                  <a:moveTo>
                    <a:pt x="0" y="0"/>
                  </a:moveTo>
                  <a:lnTo>
                    <a:pt x="581547" y="0"/>
                  </a:lnTo>
                  <a:lnTo>
                    <a:pt x="581547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7" name="Shape 3331"/>
            <p:cNvSpPr/>
            <p:nvPr/>
          </p:nvSpPr>
          <p:spPr>
            <a:xfrm>
              <a:off x="2764732" y="2984004"/>
              <a:ext cx="581547" cy="9534"/>
            </a:xfrm>
            <a:custGeom>
              <a:avLst/>
              <a:gdLst/>
              <a:ahLst/>
              <a:cxnLst/>
              <a:rect l="0" t="0" r="0" b="0"/>
              <a:pathLst>
                <a:path w="581547" h="9534">
                  <a:moveTo>
                    <a:pt x="0" y="0"/>
                  </a:moveTo>
                  <a:lnTo>
                    <a:pt x="581547" y="0"/>
                  </a:lnTo>
                  <a:lnTo>
                    <a:pt x="581547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8" name="Shape 3332"/>
            <p:cNvSpPr/>
            <p:nvPr/>
          </p:nvSpPr>
          <p:spPr>
            <a:xfrm>
              <a:off x="1430034" y="2650329"/>
              <a:ext cx="1334698" cy="9534"/>
            </a:xfrm>
            <a:custGeom>
              <a:avLst/>
              <a:gdLst/>
              <a:ahLst/>
              <a:cxnLst/>
              <a:rect l="0" t="0" r="0" b="0"/>
              <a:pathLst>
                <a:path w="1334698" h="9534">
                  <a:moveTo>
                    <a:pt x="0" y="0"/>
                  </a:moveTo>
                  <a:lnTo>
                    <a:pt x="1334698" y="0"/>
                  </a:lnTo>
                  <a:lnTo>
                    <a:pt x="1334698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9" name="Shape 3333"/>
            <p:cNvSpPr/>
            <p:nvPr/>
          </p:nvSpPr>
          <p:spPr>
            <a:xfrm>
              <a:off x="1430034" y="2984004"/>
              <a:ext cx="1334698" cy="9534"/>
            </a:xfrm>
            <a:custGeom>
              <a:avLst/>
              <a:gdLst/>
              <a:ahLst/>
              <a:cxnLst/>
              <a:rect l="0" t="0" r="0" b="0"/>
              <a:pathLst>
                <a:path w="1334698" h="9534">
                  <a:moveTo>
                    <a:pt x="0" y="0"/>
                  </a:moveTo>
                  <a:lnTo>
                    <a:pt x="1334698" y="0"/>
                  </a:lnTo>
                  <a:lnTo>
                    <a:pt x="1334698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20" name="Shape 3334"/>
            <p:cNvSpPr/>
            <p:nvPr/>
          </p:nvSpPr>
          <p:spPr>
            <a:xfrm>
              <a:off x="2764732" y="2316655"/>
              <a:ext cx="581547" cy="9534"/>
            </a:xfrm>
            <a:custGeom>
              <a:avLst/>
              <a:gdLst/>
              <a:ahLst/>
              <a:cxnLst/>
              <a:rect l="0" t="0" r="0" b="0"/>
              <a:pathLst>
                <a:path w="581547" h="9534">
                  <a:moveTo>
                    <a:pt x="0" y="0"/>
                  </a:moveTo>
                  <a:lnTo>
                    <a:pt x="581547" y="0"/>
                  </a:lnTo>
                  <a:lnTo>
                    <a:pt x="581547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21" name="Shape 3335"/>
            <p:cNvSpPr/>
            <p:nvPr/>
          </p:nvSpPr>
          <p:spPr>
            <a:xfrm>
              <a:off x="2764732" y="2650329"/>
              <a:ext cx="581547" cy="9534"/>
            </a:xfrm>
            <a:custGeom>
              <a:avLst/>
              <a:gdLst/>
              <a:ahLst/>
              <a:cxnLst/>
              <a:rect l="0" t="0" r="0" b="0"/>
              <a:pathLst>
                <a:path w="581547" h="9534">
                  <a:moveTo>
                    <a:pt x="0" y="0"/>
                  </a:moveTo>
                  <a:lnTo>
                    <a:pt x="581547" y="0"/>
                  </a:lnTo>
                  <a:lnTo>
                    <a:pt x="581547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22" name="Shape 3336"/>
            <p:cNvSpPr/>
            <p:nvPr/>
          </p:nvSpPr>
          <p:spPr>
            <a:xfrm>
              <a:off x="1430034" y="2316655"/>
              <a:ext cx="1334698" cy="9534"/>
            </a:xfrm>
            <a:custGeom>
              <a:avLst/>
              <a:gdLst/>
              <a:ahLst/>
              <a:cxnLst/>
              <a:rect l="0" t="0" r="0" b="0"/>
              <a:pathLst>
                <a:path w="1334698" h="9534">
                  <a:moveTo>
                    <a:pt x="0" y="0"/>
                  </a:moveTo>
                  <a:lnTo>
                    <a:pt x="1334698" y="0"/>
                  </a:lnTo>
                  <a:lnTo>
                    <a:pt x="1334698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23" name="Shape 3337"/>
            <p:cNvSpPr/>
            <p:nvPr/>
          </p:nvSpPr>
          <p:spPr>
            <a:xfrm>
              <a:off x="1430034" y="2650329"/>
              <a:ext cx="1334698" cy="9534"/>
            </a:xfrm>
            <a:custGeom>
              <a:avLst/>
              <a:gdLst/>
              <a:ahLst/>
              <a:cxnLst/>
              <a:rect l="0" t="0" r="0" b="0"/>
              <a:pathLst>
                <a:path w="1334698" h="9534">
                  <a:moveTo>
                    <a:pt x="0" y="0"/>
                  </a:moveTo>
                  <a:lnTo>
                    <a:pt x="1334698" y="0"/>
                  </a:lnTo>
                  <a:lnTo>
                    <a:pt x="1334698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24" name="Shape 3338"/>
            <p:cNvSpPr/>
            <p:nvPr/>
          </p:nvSpPr>
          <p:spPr>
            <a:xfrm>
              <a:off x="2764732" y="1982980"/>
              <a:ext cx="581547" cy="9534"/>
            </a:xfrm>
            <a:custGeom>
              <a:avLst/>
              <a:gdLst/>
              <a:ahLst/>
              <a:cxnLst/>
              <a:rect l="0" t="0" r="0" b="0"/>
              <a:pathLst>
                <a:path w="581547" h="9534">
                  <a:moveTo>
                    <a:pt x="0" y="0"/>
                  </a:moveTo>
                  <a:lnTo>
                    <a:pt x="581547" y="0"/>
                  </a:lnTo>
                  <a:lnTo>
                    <a:pt x="581547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25" name="Shape 3339"/>
            <p:cNvSpPr/>
            <p:nvPr/>
          </p:nvSpPr>
          <p:spPr>
            <a:xfrm>
              <a:off x="2764732" y="2316655"/>
              <a:ext cx="581547" cy="9534"/>
            </a:xfrm>
            <a:custGeom>
              <a:avLst/>
              <a:gdLst/>
              <a:ahLst/>
              <a:cxnLst/>
              <a:rect l="0" t="0" r="0" b="0"/>
              <a:pathLst>
                <a:path w="581547" h="9534">
                  <a:moveTo>
                    <a:pt x="0" y="0"/>
                  </a:moveTo>
                  <a:lnTo>
                    <a:pt x="581547" y="0"/>
                  </a:lnTo>
                  <a:lnTo>
                    <a:pt x="581547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26" name="Shape 3340"/>
            <p:cNvSpPr/>
            <p:nvPr/>
          </p:nvSpPr>
          <p:spPr>
            <a:xfrm>
              <a:off x="1430034" y="1982980"/>
              <a:ext cx="1334698" cy="9534"/>
            </a:xfrm>
            <a:custGeom>
              <a:avLst/>
              <a:gdLst/>
              <a:ahLst/>
              <a:cxnLst/>
              <a:rect l="0" t="0" r="0" b="0"/>
              <a:pathLst>
                <a:path w="1334698" h="9534">
                  <a:moveTo>
                    <a:pt x="0" y="0"/>
                  </a:moveTo>
                  <a:lnTo>
                    <a:pt x="1334698" y="0"/>
                  </a:lnTo>
                  <a:lnTo>
                    <a:pt x="1334698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27" name="Shape 3341"/>
            <p:cNvSpPr/>
            <p:nvPr/>
          </p:nvSpPr>
          <p:spPr>
            <a:xfrm>
              <a:off x="1430034" y="2316655"/>
              <a:ext cx="1334698" cy="9534"/>
            </a:xfrm>
            <a:custGeom>
              <a:avLst/>
              <a:gdLst/>
              <a:ahLst/>
              <a:cxnLst/>
              <a:rect l="0" t="0" r="0" b="0"/>
              <a:pathLst>
                <a:path w="1334698" h="9534">
                  <a:moveTo>
                    <a:pt x="0" y="0"/>
                  </a:moveTo>
                  <a:lnTo>
                    <a:pt x="1334698" y="0"/>
                  </a:lnTo>
                  <a:lnTo>
                    <a:pt x="1334698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28" name="Shape 3342"/>
            <p:cNvSpPr/>
            <p:nvPr/>
          </p:nvSpPr>
          <p:spPr>
            <a:xfrm>
              <a:off x="2764732" y="1649306"/>
              <a:ext cx="581547" cy="9534"/>
            </a:xfrm>
            <a:custGeom>
              <a:avLst/>
              <a:gdLst/>
              <a:ahLst/>
              <a:cxnLst/>
              <a:rect l="0" t="0" r="0" b="0"/>
              <a:pathLst>
                <a:path w="581547" h="9534">
                  <a:moveTo>
                    <a:pt x="0" y="0"/>
                  </a:moveTo>
                  <a:lnTo>
                    <a:pt x="581547" y="0"/>
                  </a:lnTo>
                  <a:lnTo>
                    <a:pt x="581547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29" name="Shape 3343"/>
            <p:cNvSpPr/>
            <p:nvPr/>
          </p:nvSpPr>
          <p:spPr>
            <a:xfrm>
              <a:off x="2764732" y="1982980"/>
              <a:ext cx="581547" cy="9534"/>
            </a:xfrm>
            <a:custGeom>
              <a:avLst/>
              <a:gdLst/>
              <a:ahLst/>
              <a:cxnLst/>
              <a:rect l="0" t="0" r="0" b="0"/>
              <a:pathLst>
                <a:path w="581547" h="9534">
                  <a:moveTo>
                    <a:pt x="0" y="0"/>
                  </a:moveTo>
                  <a:lnTo>
                    <a:pt x="581547" y="0"/>
                  </a:lnTo>
                  <a:lnTo>
                    <a:pt x="581547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30" name="Shape 3344"/>
            <p:cNvSpPr/>
            <p:nvPr/>
          </p:nvSpPr>
          <p:spPr>
            <a:xfrm>
              <a:off x="1430034" y="1649306"/>
              <a:ext cx="1334698" cy="9534"/>
            </a:xfrm>
            <a:custGeom>
              <a:avLst/>
              <a:gdLst/>
              <a:ahLst/>
              <a:cxnLst/>
              <a:rect l="0" t="0" r="0" b="0"/>
              <a:pathLst>
                <a:path w="1334698" h="9534">
                  <a:moveTo>
                    <a:pt x="0" y="0"/>
                  </a:moveTo>
                  <a:lnTo>
                    <a:pt x="1334698" y="0"/>
                  </a:lnTo>
                  <a:lnTo>
                    <a:pt x="1334698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31" name="Shape 3345"/>
            <p:cNvSpPr/>
            <p:nvPr/>
          </p:nvSpPr>
          <p:spPr>
            <a:xfrm>
              <a:off x="1430034" y="1982980"/>
              <a:ext cx="1334698" cy="9534"/>
            </a:xfrm>
            <a:custGeom>
              <a:avLst/>
              <a:gdLst/>
              <a:ahLst/>
              <a:cxnLst/>
              <a:rect l="0" t="0" r="0" b="0"/>
              <a:pathLst>
                <a:path w="1334698" h="9534">
                  <a:moveTo>
                    <a:pt x="0" y="0"/>
                  </a:moveTo>
                  <a:lnTo>
                    <a:pt x="1334698" y="0"/>
                  </a:lnTo>
                  <a:lnTo>
                    <a:pt x="1334698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32" name="Shape 3346"/>
            <p:cNvSpPr/>
            <p:nvPr/>
          </p:nvSpPr>
          <p:spPr>
            <a:xfrm>
              <a:off x="2764732" y="1315631"/>
              <a:ext cx="581547" cy="9534"/>
            </a:xfrm>
            <a:custGeom>
              <a:avLst/>
              <a:gdLst/>
              <a:ahLst/>
              <a:cxnLst/>
              <a:rect l="0" t="0" r="0" b="0"/>
              <a:pathLst>
                <a:path w="581547" h="9534">
                  <a:moveTo>
                    <a:pt x="0" y="0"/>
                  </a:moveTo>
                  <a:lnTo>
                    <a:pt x="581547" y="0"/>
                  </a:lnTo>
                  <a:lnTo>
                    <a:pt x="581547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33" name="Shape 3347"/>
            <p:cNvSpPr/>
            <p:nvPr/>
          </p:nvSpPr>
          <p:spPr>
            <a:xfrm>
              <a:off x="2764732" y="1649306"/>
              <a:ext cx="581547" cy="9534"/>
            </a:xfrm>
            <a:custGeom>
              <a:avLst/>
              <a:gdLst/>
              <a:ahLst/>
              <a:cxnLst/>
              <a:rect l="0" t="0" r="0" b="0"/>
              <a:pathLst>
                <a:path w="581547" h="9534">
                  <a:moveTo>
                    <a:pt x="0" y="0"/>
                  </a:moveTo>
                  <a:lnTo>
                    <a:pt x="581547" y="0"/>
                  </a:lnTo>
                  <a:lnTo>
                    <a:pt x="581547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34" name="Shape 3348"/>
            <p:cNvSpPr/>
            <p:nvPr/>
          </p:nvSpPr>
          <p:spPr>
            <a:xfrm>
              <a:off x="1430034" y="1315631"/>
              <a:ext cx="1334698" cy="9534"/>
            </a:xfrm>
            <a:custGeom>
              <a:avLst/>
              <a:gdLst/>
              <a:ahLst/>
              <a:cxnLst/>
              <a:rect l="0" t="0" r="0" b="0"/>
              <a:pathLst>
                <a:path w="1334698" h="9534">
                  <a:moveTo>
                    <a:pt x="0" y="0"/>
                  </a:moveTo>
                  <a:lnTo>
                    <a:pt x="1334698" y="0"/>
                  </a:lnTo>
                  <a:lnTo>
                    <a:pt x="1334698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35" name="Shape 3349"/>
            <p:cNvSpPr/>
            <p:nvPr/>
          </p:nvSpPr>
          <p:spPr>
            <a:xfrm>
              <a:off x="1430034" y="1649306"/>
              <a:ext cx="1334698" cy="9534"/>
            </a:xfrm>
            <a:custGeom>
              <a:avLst/>
              <a:gdLst/>
              <a:ahLst/>
              <a:cxnLst/>
              <a:rect l="0" t="0" r="0" b="0"/>
              <a:pathLst>
                <a:path w="1334698" h="9534">
                  <a:moveTo>
                    <a:pt x="0" y="0"/>
                  </a:moveTo>
                  <a:lnTo>
                    <a:pt x="1334698" y="0"/>
                  </a:lnTo>
                  <a:lnTo>
                    <a:pt x="1334698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36" name="Shape 3350"/>
            <p:cNvSpPr/>
            <p:nvPr/>
          </p:nvSpPr>
          <p:spPr>
            <a:xfrm>
              <a:off x="2764732" y="1315631"/>
              <a:ext cx="581547" cy="9534"/>
            </a:xfrm>
            <a:custGeom>
              <a:avLst/>
              <a:gdLst/>
              <a:ahLst/>
              <a:cxnLst/>
              <a:rect l="0" t="0" r="0" b="0"/>
              <a:pathLst>
                <a:path w="581547" h="9534">
                  <a:moveTo>
                    <a:pt x="0" y="0"/>
                  </a:moveTo>
                  <a:lnTo>
                    <a:pt x="581547" y="0"/>
                  </a:lnTo>
                  <a:lnTo>
                    <a:pt x="581547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37" name="Shape 3351"/>
            <p:cNvSpPr/>
            <p:nvPr/>
          </p:nvSpPr>
          <p:spPr>
            <a:xfrm>
              <a:off x="1430034" y="1315631"/>
              <a:ext cx="1334698" cy="9534"/>
            </a:xfrm>
            <a:custGeom>
              <a:avLst/>
              <a:gdLst/>
              <a:ahLst/>
              <a:cxnLst/>
              <a:rect l="0" t="0" r="0" b="0"/>
              <a:pathLst>
                <a:path w="1334698" h="9534">
                  <a:moveTo>
                    <a:pt x="0" y="0"/>
                  </a:moveTo>
                  <a:lnTo>
                    <a:pt x="1334698" y="0"/>
                  </a:lnTo>
                  <a:lnTo>
                    <a:pt x="1334698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38" name="Shape 3352"/>
            <p:cNvSpPr/>
            <p:nvPr/>
          </p:nvSpPr>
          <p:spPr>
            <a:xfrm>
              <a:off x="4652376" y="3088873"/>
              <a:ext cx="1163094" cy="9534"/>
            </a:xfrm>
            <a:custGeom>
              <a:avLst/>
              <a:gdLst/>
              <a:ahLst/>
              <a:cxnLst/>
              <a:rect l="0" t="0" r="0" b="0"/>
              <a:pathLst>
                <a:path w="1163094" h="9534">
                  <a:moveTo>
                    <a:pt x="0" y="0"/>
                  </a:moveTo>
                  <a:lnTo>
                    <a:pt x="1163094" y="0"/>
                  </a:lnTo>
                  <a:lnTo>
                    <a:pt x="1163094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39" name="Shape 3353"/>
            <p:cNvSpPr/>
            <p:nvPr/>
          </p:nvSpPr>
          <p:spPr>
            <a:xfrm>
              <a:off x="3441614" y="3088873"/>
              <a:ext cx="1210762" cy="9534"/>
            </a:xfrm>
            <a:custGeom>
              <a:avLst/>
              <a:gdLst/>
              <a:ahLst/>
              <a:cxnLst/>
              <a:rect l="0" t="0" r="0" b="0"/>
              <a:pathLst>
                <a:path w="1210762" h="9534">
                  <a:moveTo>
                    <a:pt x="0" y="0"/>
                  </a:moveTo>
                  <a:lnTo>
                    <a:pt x="1210762" y="0"/>
                  </a:lnTo>
                  <a:lnTo>
                    <a:pt x="1210762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40" name="Shape 3354"/>
            <p:cNvSpPr/>
            <p:nvPr/>
          </p:nvSpPr>
          <p:spPr>
            <a:xfrm>
              <a:off x="1334698" y="3088873"/>
              <a:ext cx="2106916" cy="9534"/>
            </a:xfrm>
            <a:custGeom>
              <a:avLst/>
              <a:gdLst/>
              <a:ahLst/>
              <a:cxnLst/>
              <a:rect l="0" t="0" r="0" b="0"/>
              <a:pathLst>
                <a:path w="2106916" h="9534">
                  <a:moveTo>
                    <a:pt x="0" y="0"/>
                  </a:moveTo>
                  <a:lnTo>
                    <a:pt x="2106916" y="0"/>
                  </a:lnTo>
                  <a:lnTo>
                    <a:pt x="2106916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41" name="Shape 3355"/>
            <p:cNvSpPr/>
            <p:nvPr/>
          </p:nvSpPr>
          <p:spPr>
            <a:xfrm>
              <a:off x="0" y="3088873"/>
              <a:ext cx="1334698" cy="9534"/>
            </a:xfrm>
            <a:custGeom>
              <a:avLst/>
              <a:gdLst/>
              <a:ahLst/>
              <a:cxnLst/>
              <a:rect l="0" t="0" r="0" b="0"/>
              <a:pathLst>
                <a:path w="1334698" h="9534">
                  <a:moveTo>
                    <a:pt x="0" y="0"/>
                  </a:moveTo>
                  <a:lnTo>
                    <a:pt x="1334698" y="0"/>
                  </a:lnTo>
                  <a:lnTo>
                    <a:pt x="1334698" y="9534"/>
                  </a:lnTo>
                  <a:lnTo>
                    <a:pt x="0" y="9534"/>
                  </a:lnTo>
                  <a:lnTo>
                    <a:pt x="0" y="0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DEDED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36950" y="1154864"/>
              <a:ext cx="53269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08452" y="1154864"/>
              <a:ext cx="143612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12185" y="1154864"/>
              <a:ext cx="727346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ant current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08452" y="1288335"/>
              <a:ext cx="786633" cy="16998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income</a:t>
              </a:r>
              <a:r>
                <a:rPr lang="es-ES_tradnl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and</a:t>
              </a:r>
              <a:endParaRPr lang="es-ES_tradnl" sz="9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08452" y="1421803"/>
              <a:ext cx="507358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stability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36950" y="1602941"/>
              <a:ext cx="53269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608452" y="1602941"/>
              <a:ext cx="989606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Not concerned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08452" y="1736412"/>
              <a:ext cx="1116576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about increasing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608452" y="1869881"/>
              <a:ext cx="1124971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the value of your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08452" y="2003351"/>
              <a:ext cx="811819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investments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47712" y="1154864"/>
              <a:ext cx="53269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15788" y="1154864"/>
              <a:ext cx="101487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90027" y="1154864"/>
              <a:ext cx="981285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verage Annual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15788" y="1288335"/>
              <a:ext cx="888045" cy="16998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Return: 7.7%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47712" y="1469472"/>
              <a:ext cx="53269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815788" y="1469472"/>
              <a:ext cx="448220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Best Y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42293" y="1469472"/>
              <a:ext cx="735889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ear: 22.8%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47712" y="1650609"/>
              <a:ext cx="53269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•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15788" y="1650609"/>
              <a:ext cx="143612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21699" y="1650609"/>
              <a:ext cx="397402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orst Y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09997" y="1650609"/>
              <a:ext cx="262186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ear: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815788" y="1784080"/>
              <a:ext cx="397477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­4.6%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64" name="Picture 6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0671" y="381342"/>
              <a:ext cx="162070" cy="181138"/>
            </a:xfrm>
            <a:prstGeom prst="rect">
              <a:avLst/>
            </a:prstGeom>
          </p:spPr>
        </p:pic>
        <p:sp>
          <p:nvSpPr>
            <p:cNvPr id="65" name="Rectangle 64"/>
            <p:cNvSpPr/>
            <p:nvPr/>
          </p:nvSpPr>
          <p:spPr>
            <a:xfrm>
              <a:off x="360190" y="411246"/>
              <a:ext cx="955653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 b="1">
                  <a:solidFill>
                    <a:srgbClr val="ABABAB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Conservative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0" y="611451"/>
              <a:ext cx="42274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430034" y="792590"/>
              <a:ext cx="42274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439567" y="849790"/>
              <a:ext cx="862710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Asset Class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83799" y="849790"/>
              <a:ext cx="735444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Allocation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525369" y="1088129"/>
              <a:ext cx="42274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20705" y="1088129"/>
              <a:ext cx="42274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52434" y="1088129"/>
              <a:ext cx="1175714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Large Cap Equity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863047" y="1088129"/>
              <a:ext cx="380760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15.00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149333" y="1088129"/>
              <a:ext cx="135291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%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525369" y="1421803"/>
              <a:ext cx="42274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20705" y="1421803"/>
              <a:ext cx="42274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52434" y="1421803"/>
              <a:ext cx="1167022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Small Cap Equity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26653" y="1421803"/>
              <a:ext cx="296139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0.00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149314" y="1421803"/>
              <a:ext cx="135290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%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25369" y="1755479"/>
              <a:ext cx="42274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20705" y="1755479"/>
              <a:ext cx="42274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2434" y="1755479"/>
              <a:ext cx="1302609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International Equity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26653" y="1755478"/>
              <a:ext cx="296139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5.00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49314" y="1755478"/>
              <a:ext cx="135290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%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525369" y="2089152"/>
              <a:ext cx="42274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20705" y="2089152"/>
              <a:ext cx="42274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652434" y="2089152"/>
              <a:ext cx="913305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Fixed Income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149333" y="2089152"/>
              <a:ext cx="135291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%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863047" y="2089152"/>
              <a:ext cx="380760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50.00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525369" y="2422827"/>
              <a:ext cx="42274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620705" y="2422827"/>
              <a:ext cx="42274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652434" y="2422827"/>
              <a:ext cx="1217765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Cash Investments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63047" y="2422827"/>
              <a:ext cx="380760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30.00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149333" y="2422827"/>
              <a:ext cx="135291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%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525369" y="2756502"/>
              <a:ext cx="42274" cy="16998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620705" y="2756502"/>
              <a:ext cx="42274" cy="16998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652434" y="2756502"/>
              <a:ext cx="380537" cy="16998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Other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926653" y="2756502"/>
              <a:ext cx="296139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0.00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149314" y="2756502"/>
              <a:ext cx="135290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%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536950" y="792590"/>
              <a:ext cx="42274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36950" y="840256"/>
              <a:ext cx="92943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04765" y="840256"/>
              <a:ext cx="963677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ime Horizon: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329278" y="840256"/>
              <a:ext cx="42274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536950" y="973727"/>
              <a:ext cx="1141761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Under 3­5 years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47712" y="792590"/>
              <a:ext cx="42274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747712" y="840256"/>
              <a:ext cx="540940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Return: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154378" y="840256"/>
              <a:ext cx="42274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747712" y="973727"/>
              <a:ext cx="828981" cy="1699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_tradnl" sz="9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(1970­2015) </a:t>
              </a:r>
              <a:endParaRPr lang="es-ES_tradnl" sz="90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9" name="Shape 238"/>
            <p:cNvSpPr/>
            <p:nvPr/>
          </p:nvSpPr>
          <p:spPr>
            <a:xfrm>
              <a:off x="0" y="695950"/>
              <a:ext cx="1334698" cy="1334698"/>
            </a:xfrm>
            <a:custGeom>
              <a:avLst/>
              <a:gdLst/>
              <a:ahLst/>
              <a:cxnLst/>
              <a:rect l="0" t="0" r="0" b="0"/>
              <a:pathLst>
                <a:path w="1334698" h="1334698">
                  <a:moveTo>
                    <a:pt x="47668" y="0"/>
                  </a:moveTo>
                  <a:lnTo>
                    <a:pt x="1287030" y="0"/>
                  </a:lnTo>
                  <a:cubicBezTo>
                    <a:pt x="1300193" y="0"/>
                    <a:pt x="1311429" y="4654"/>
                    <a:pt x="1320736" y="13962"/>
                  </a:cubicBezTo>
                  <a:cubicBezTo>
                    <a:pt x="1330044" y="23269"/>
                    <a:pt x="1334698" y="34505"/>
                    <a:pt x="1334698" y="47668"/>
                  </a:cubicBezTo>
                  <a:lnTo>
                    <a:pt x="1334698" y="1287031"/>
                  </a:lnTo>
                  <a:cubicBezTo>
                    <a:pt x="1334698" y="1300194"/>
                    <a:pt x="1330044" y="1311429"/>
                    <a:pt x="1320736" y="1320737"/>
                  </a:cubicBezTo>
                  <a:cubicBezTo>
                    <a:pt x="1311429" y="1330044"/>
                    <a:pt x="1300193" y="1334698"/>
                    <a:pt x="1287030" y="1334698"/>
                  </a:cubicBezTo>
                  <a:lnTo>
                    <a:pt x="47668" y="1334698"/>
                  </a:lnTo>
                  <a:cubicBezTo>
                    <a:pt x="34505" y="1334698"/>
                    <a:pt x="23269" y="1330044"/>
                    <a:pt x="13962" y="1320737"/>
                  </a:cubicBezTo>
                  <a:cubicBezTo>
                    <a:pt x="4654" y="1311429"/>
                    <a:pt x="0" y="1300194"/>
                    <a:pt x="0" y="1287031"/>
                  </a:cubicBezTo>
                  <a:lnTo>
                    <a:pt x="0" y="47668"/>
                  </a:lnTo>
                  <a:cubicBezTo>
                    <a:pt x="0" y="34505"/>
                    <a:pt x="4654" y="23269"/>
                    <a:pt x="13962" y="13962"/>
                  </a:cubicBezTo>
                  <a:cubicBezTo>
                    <a:pt x="23269" y="4654"/>
                    <a:pt x="34505" y="0"/>
                    <a:pt x="47668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10" name="Shape 239"/>
            <p:cNvSpPr/>
            <p:nvPr/>
          </p:nvSpPr>
          <p:spPr>
            <a:xfrm>
              <a:off x="667233" y="791266"/>
              <a:ext cx="462656" cy="403765"/>
            </a:xfrm>
            <a:custGeom>
              <a:avLst/>
              <a:gdLst/>
              <a:ahLst/>
              <a:cxnLst/>
              <a:rect l="0" t="0" r="0" b="0"/>
              <a:pathLst>
                <a:path w="462656" h="403765">
                  <a:moveTo>
                    <a:pt x="0" y="19"/>
                  </a:moveTo>
                  <a:cubicBezTo>
                    <a:pt x="91504" y="0"/>
                    <a:pt x="178031" y="20744"/>
                    <a:pt x="259580" y="62250"/>
                  </a:cubicBezTo>
                  <a:cubicBezTo>
                    <a:pt x="341129" y="103756"/>
                    <a:pt x="408821" y="161504"/>
                    <a:pt x="462656" y="235496"/>
                  </a:cubicBezTo>
                  <a:lnTo>
                    <a:pt x="231386" y="403765"/>
                  </a:lnTo>
                  <a:cubicBezTo>
                    <a:pt x="174301" y="325272"/>
                    <a:pt x="97211" y="286026"/>
                    <a:pt x="117" y="286026"/>
                  </a:cubicBezTo>
                  <a:lnTo>
                    <a:pt x="0" y="19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00A0D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11" name="Shape 240"/>
            <p:cNvSpPr/>
            <p:nvPr/>
          </p:nvSpPr>
          <p:spPr>
            <a:xfrm>
              <a:off x="667233" y="791266"/>
              <a:ext cx="462656" cy="403765"/>
            </a:xfrm>
            <a:custGeom>
              <a:avLst/>
              <a:gdLst/>
              <a:ahLst/>
              <a:cxnLst/>
              <a:rect l="0" t="0" r="0" b="0"/>
              <a:pathLst>
                <a:path w="462656" h="403765">
                  <a:moveTo>
                    <a:pt x="0" y="19"/>
                  </a:moveTo>
                  <a:cubicBezTo>
                    <a:pt x="91504" y="0"/>
                    <a:pt x="178031" y="20744"/>
                    <a:pt x="259580" y="62250"/>
                  </a:cubicBezTo>
                  <a:cubicBezTo>
                    <a:pt x="341129" y="103756"/>
                    <a:pt x="408821" y="161504"/>
                    <a:pt x="462656" y="235496"/>
                  </a:cubicBezTo>
                  <a:lnTo>
                    <a:pt x="231386" y="403765"/>
                  </a:lnTo>
                  <a:cubicBezTo>
                    <a:pt x="174301" y="325272"/>
                    <a:pt x="97211" y="286026"/>
                    <a:pt x="117" y="286026"/>
                  </a:cubicBezTo>
                  <a:lnTo>
                    <a:pt x="0" y="19"/>
                  </a:lnTo>
                  <a:close/>
                </a:path>
              </a:pathLst>
            </a:custGeom>
            <a:ln w="953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12" name="Shape 241"/>
            <p:cNvSpPr/>
            <p:nvPr/>
          </p:nvSpPr>
          <p:spPr>
            <a:xfrm>
              <a:off x="898619" y="1026762"/>
              <a:ext cx="231606" cy="168500"/>
            </a:xfrm>
            <a:custGeom>
              <a:avLst/>
              <a:gdLst/>
              <a:ahLst/>
              <a:cxnLst/>
              <a:rect l="0" t="0" r="0" b="0"/>
              <a:pathLst>
                <a:path w="231606" h="168500">
                  <a:moveTo>
                    <a:pt x="231270" y="0"/>
                  </a:moveTo>
                  <a:cubicBezTo>
                    <a:pt x="231382" y="154"/>
                    <a:pt x="231494" y="309"/>
                    <a:pt x="231606" y="463"/>
                  </a:cubicBezTo>
                  <a:lnTo>
                    <a:pt x="168" y="168500"/>
                  </a:lnTo>
                  <a:cubicBezTo>
                    <a:pt x="112" y="168423"/>
                    <a:pt x="56" y="168346"/>
                    <a:pt x="0" y="168269"/>
                  </a:cubicBezTo>
                  <a:lnTo>
                    <a:pt x="23127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59CB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13" name="Shape 242"/>
            <p:cNvSpPr/>
            <p:nvPr/>
          </p:nvSpPr>
          <p:spPr>
            <a:xfrm>
              <a:off x="898619" y="1026762"/>
              <a:ext cx="231606" cy="168500"/>
            </a:xfrm>
            <a:custGeom>
              <a:avLst/>
              <a:gdLst/>
              <a:ahLst/>
              <a:cxnLst/>
              <a:rect l="0" t="0" r="0" b="0"/>
              <a:pathLst>
                <a:path w="231606" h="168500">
                  <a:moveTo>
                    <a:pt x="231606" y="463"/>
                  </a:moveTo>
                  <a:cubicBezTo>
                    <a:pt x="231494" y="309"/>
                    <a:pt x="231382" y="154"/>
                    <a:pt x="231270" y="0"/>
                  </a:cubicBezTo>
                  <a:lnTo>
                    <a:pt x="0" y="168269"/>
                  </a:lnTo>
                  <a:cubicBezTo>
                    <a:pt x="56" y="168346"/>
                    <a:pt x="112" y="168423"/>
                    <a:pt x="168" y="168500"/>
                  </a:cubicBezTo>
                  <a:lnTo>
                    <a:pt x="231606" y="463"/>
                  </a:lnTo>
                  <a:close/>
                </a:path>
              </a:pathLst>
            </a:custGeom>
            <a:ln w="953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14" name="Shape 243"/>
            <p:cNvSpPr/>
            <p:nvPr/>
          </p:nvSpPr>
          <p:spPr>
            <a:xfrm>
              <a:off x="898787" y="1027225"/>
              <a:ext cx="312431" cy="247464"/>
            </a:xfrm>
            <a:custGeom>
              <a:avLst/>
              <a:gdLst/>
              <a:ahLst/>
              <a:cxnLst/>
              <a:rect l="0" t="0" r="0" b="0"/>
              <a:pathLst>
                <a:path w="312431" h="247464">
                  <a:moveTo>
                    <a:pt x="231438" y="0"/>
                  </a:moveTo>
                  <a:cubicBezTo>
                    <a:pt x="266791" y="48692"/>
                    <a:pt x="293788" y="101643"/>
                    <a:pt x="312431" y="158855"/>
                  </a:cubicBezTo>
                  <a:lnTo>
                    <a:pt x="40496" y="247464"/>
                  </a:lnTo>
                  <a:cubicBezTo>
                    <a:pt x="31175" y="218859"/>
                    <a:pt x="17676" y="192383"/>
                    <a:pt x="0" y="168037"/>
                  </a:cubicBezTo>
                  <a:lnTo>
                    <a:pt x="231438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42556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15" name="Shape 244"/>
            <p:cNvSpPr/>
            <p:nvPr/>
          </p:nvSpPr>
          <p:spPr>
            <a:xfrm>
              <a:off x="898787" y="1027225"/>
              <a:ext cx="312431" cy="247464"/>
            </a:xfrm>
            <a:custGeom>
              <a:avLst/>
              <a:gdLst/>
              <a:ahLst/>
              <a:cxnLst/>
              <a:rect l="0" t="0" r="0" b="0"/>
              <a:pathLst>
                <a:path w="312431" h="247464">
                  <a:moveTo>
                    <a:pt x="231438" y="0"/>
                  </a:moveTo>
                  <a:cubicBezTo>
                    <a:pt x="266791" y="48692"/>
                    <a:pt x="293788" y="101643"/>
                    <a:pt x="312431" y="158855"/>
                  </a:cubicBezTo>
                  <a:lnTo>
                    <a:pt x="40496" y="247464"/>
                  </a:lnTo>
                  <a:cubicBezTo>
                    <a:pt x="31175" y="218859"/>
                    <a:pt x="17676" y="192383"/>
                    <a:pt x="0" y="168037"/>
                  </a:cubicBezTo>
                  <a:lnTo>
                    <a:pt x="231438" y="0"/>
                  </a:lnTo>
                  <a:close/>
                </a:path>
              </a:pathLst>
            </a:custGeom>
            <a:ln w="953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16" name="Shape 245"/>
            <p:cNvSpPr/>
            <p:nvPr/>
          </p:nvSpPr>
          <p:spPr>
            <a:xfrm>
              <a:off x="123586" y="1186624"/>
              <a:ext cx="1119977" cy="752906"/>
            </a:xfrm>
            <a:custGeom>
              <a:avLst/>
              <a:gdLst/>
              <a:ahLst/>
              <a:cxnLst/>
              <a:rect l="0" t="0" r="0" b="0"/>
              <a:pathLst>
                <a:path w="1119977" h="752906">
                  <a:moveTo>
                    <a:pt x="1087809" y="0"/>
                  </a:moveTo>
                  <a:cubicBezTo>
                    <a:pt x="1111234" y="72110"/>
                    <a:pt x="1119977" y="145958"/>
                    <a:pt x="1114037" y="221545"/>
                  </a:cubicBezTo>
                  <a:cubicBezTo>
                    <a:pt x="1108098" y="297131"/>
                    <a:pt x="1087927" y="368707"/>
                    <a:pt x="1053525" y="436273"/>
                  </a:cubicBezTo>
                  <a:cubicBezTo>
                    <a:pt x="1019124" y="503838"/>
                    <a:pt x="973108" y="562255"/>
                    <a:pt x="915477" y="611522"/>
                  </a:cubicBezTo>
                  <a:cubicBezTo>
                    <a:pt x="857846" y="660790"/>
                    <a:pt x="792984" y="697161"/>
                    <a:pt x="720890" y="720637"/>
                  </a:cubicBezTo>
                  <a:cubicBezTo>
                    <a:pt x="648797" y="744113"/>
                    <a:pt x="574955" y="752906"/>
                    <a:pt x="499364" y="747019"/>
                  </a:cubicBezTo>
                  <a:cubicBezTo>
                    <a:pt x="423773" y="741132"/>
                    <a:pt x="352184" y="721010"/>
                    <a:pt x="284594" y="686655"/>
                  </a:cubicBezTo>
                  <a:cubicBezTo>
                    <a:pt x="217005" y="652301"/>
                    <a:pt x="158556" y="606324"/>
                    <a:pt x="109249" y="548728"/>
                  </a:cubicBezTo>
                  <a:cubicBezTo>
                    <a:pt x="59941" y="491131"/>
                    <a:pt x="23525" y="426294"/>
                    <a:pt x="0" y="354216"/>
                  </a:cubicBezTo>
                  <a:lnTo>
                    <a:pt x="271882" y="265446"/>
                  </a:lnTo>
                  <a:cubicBezTo>
                    <a:pt x="283642" y="301488"/>
                    <a:pt x="301848" y="333910"/>
                    <a:pt x="326501" y="362711"/>
                  </a:cubicBezTo>
                  <a:cubicBezTo>
                    <a:pt x="351155" y="391513"/>
                    <a:pt x="380379" y="414504"/>
                    <a:pt x="414175" y="431685"/>
                  </a:cubicBezTo>
                  <a:cubicBezTo>
                    <a:pt x="447971" y="448865"/>
                    <a:pt x="483768" y="458927"/>
                    <a:pt x="521565" y="461872"/>
                  </a:cubicBezTo>
                  <a:cubicBezTo>
                    <a:pt x="559363" y="464817"/>
                    <a:pt x="596286" y="460420"/>
                    <a:pt x="632335" y="448681"/>
                  </a:cubicBezTo>
                  <a:cubicBezTo>
                    <a:pt x="668384" y="436943"/>
                    <a:pt x="700817" y="418756"/>
                    <a:pt x="729633" y="394120"/>
                  </a:cubicBezTo>
                  <a:cubicBezTo>
                    <a:pt x="758450" y="369484"/>
                    <a:pt x="781458" y="340273"/>
                    <a:pt x="798659" y="306488"/>
                  </a:cubicBezTo>
                  <a:cubicBezTo>
                    <a:pt x="815859" y="272702"/>
                    <a:pt x="825943" y="236911"/>
                    <a:pt x="828910" y="199115"/>
                  </a:cubicBezTo>
                  <a:cubicBezTo>
                    <a:pt x="831878" y="161320"/>
                    <a:pt x="827503" y="124394"/>
                    <a:pt x="815786" y="88337"/>
                  </a:cubicBezTo>
                  <a:lnTo>
                    <a:pt x="1087809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FFB54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17" name="Shape 246"/>
            <p:cNvSpPr/>
            <p:nvPr/>
          </p:nvSpPr>
          <p:spPr>
            <a:xfrm>
              <a:off x="123586" y="1186624"/>
              <a:ext cx="1119977" cy="752907"/>
            </a:xfrm>
            <a:custGeom>
              <a:avLst/>
              <a:gdLst/>
              <a:ahLst/>
              <a:cxnLst/>
              <a:rect l="0" t="0" r="0" b="0"/>
              <a:pathLst>
                <a:path w="1119977" h="752907">
                  <a:moveTo>
                    <a:pt x="1087809" y="0"/>
                  </a:moveTo>
                  <a:cubicBezTo>
                    <a:pt x="1111234" y="72110"/>
                    <a:pt x="1119977" y="145958"/>
                    <a:pt x="1114037" y="221545"/>
                  </a:cubicBezTo>
                  <a:cubicBezTo>
                    <a:pt x="1108098" y="297131"/>
                    <a:pt x="1087927" y="368707"/>
                    <a:pt x="1053525" y="436273"/>
                  </a:cubicBezTo>
                  <a:cubicBezTo>
                    <a:pt x="1019124" y="503838"/>
                    <a:pt x="973108" y="562255"/>
                    <a:pt x="915477" y="611522"/>
                  </a:cubicBezTo>
                  <a:cubicBezTo>
                    <a:pt x="857846" y="660790"/>
                    <a:pt x="792984" y="697161"/>
                    <a:pt x="720890" y="720637"/>
                  </a:cubicBezTo>
                  <a:cubicBezTo>
                    <a:pt x="648797" y="744112"/>
                    <a:pt x="574955" y="752907"/>
                    <a:pt x="499364" y="747019"/>
                  </a:cubicBezTo>
                  <a:cubicBezTo>
                    <a:pt x="423774" y="741132"/>
                    <a:pt x="352184" y="721010"/>
                    <a:pt x="284594" y="686655"/>
                  </a:cubicBezTo>
                  <a:cubicBezTo>
                    <a:pt x="217005" y="652301"/>
                    <a:pt x="158556" y="606324"/>
                    <a:pt x="109249" y="548728"/>
                  </a:cubicBezTo>
                  <a:cubicBezTo>
                    <a:pt x="59941" y="491131"/>
                    <a:pt x="23525" y="426294"/>
                    <a:pt x="0" y="354216"/>
                  </a:cubicBezTo>
                  <a:lnTo>
                    <a:pt x="271882" y="265446"/>
                  </a:lnTo>
                  <a:cubicBezTo>
                    <a:pt x="283642" y="301488"/>
                    <a:pt x="301848" y="333910"/>
                    <a:pt x="326501" y="362712"/>
                  </a:cubicBezTo>
                  <a:cubicBezTo>
                    <a:pt x="351155" y="391513"/>
                    <a:pt x="380379" y="414504"/>
                    <a:pt x="414175" y="431685"/>
                  </a:cubicBezTo>
                  <a:cubicBezTo>
                    <a:pt x="447971" y="448865"/>
                    <a:pt x="483768" y="458927"/>
                    <a:pt x="521565" y="461872"/>
                  </a:cubicBezTo>
                  <a:cubicBezTo>
                    <a:pt x="559363" y="464817"/>
                    <a:pt x="596286" y="460420"/>
                    <a:pt x="632335" y="448681"/>
                  </a:cubicBezTo>
                  <a:cubicBezTo>
                    <a:pt x="668384" y="436943"/>
                    <a:pt x="700817" y="418756"/>
                    <a:pt x="729633" y="394119"/>
                  </a:cubicBezTo>
                  <a:cubicBezTo>
                    <a:pt x="758450" y="369484"/>
                    <a:pt x="781458" y="340273"/>
                    <a:pt x="798659" y="306488"/>
                  </a:cubicBezTo>
                  <a:cubicBezTo>
                    <a:pt x="815859" y="272702"/>
                    <a:pt x="825943" y="236911"/>
                    <a:pt x="828910" y="199115"/>
                  </a:cubicBezTo>
                  <a:cubicBezTo>
                    <a:pt x="831878" y="161320"/>
                    <a:pt x="827503" y="124393"/>
                    <a:pt x="815786" y="88337"/>
                  </a:cubicBezTo>
                  <a:lnTo>
                    <a:pt x="1087809" y="0"/>
                  </a:lnTo>
                  <a:close/>
                </a:path>
              </a:pathLst>
            </a:custGeom>
            <a:ln w="953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18" name="Shape 247"/>
            <p:cNvSpPr/>
            <p:nvPr/>
          </p:nvSpPr>
          <p:spPr>
            <a:xfrm>
              <a:off x="88064" y="791286"/>
              <a:ext cx="578887" cy="749011"/>
            </a:xfrm>
            <a:custGeom>
              <a:avLst/>
              <a:gdLst/>
              <a:ahLst/>
              <a:cxnLst/>
              <a:rect l="0" t="0" r="0" b="0"/>
              <a:pathLst>
                <a:path w="578887" h="749011">
                  <a:moveTo>
                    <a:pt x="578490" y="0"/>
                  </a:moveTo>
                  <a:lnTo>
                    <a:pt x="578887" y="286007"/>
                  </a:lnTo>
                  <a:cubicBezTo>
                    <a:pt x="481793" y="286141"/>
                    <a:pt x="404746" y="325510"/>
                    <a:pt x="347747" y="404113"/>
                  </a:cubicBezTo>
                  <a:cubicBezTo>
                    <a:pt x="290748" y="482716"/>
                    <a:pt x="277271" y="568182"/>
                    <a:pt x="307314" y="660512"/>
                  </a:cubicBezTo>
                  <a:lnTo>
                    <a:pt x="35344" y="749011"/>
                  </a:lnTo>
                  <a:cubicBezTo>
                    <a:pt x="7030" y="661998"/>
                    <a:pt x="0" y="573298"/>
                    <a:pt x="14254" y="482910"/>
                  </a:cubicBezTo>
                  <a:cubicBezTo>
                    <a:pt x="28507" y="392523"/>
                    <a:pt x="62493" y="310291"/>
                    <a:pt x="116210" y="236213"/>
                  </a:cubicBezTo>
                  <a:cubicBezTo>
                    <a:pt x="169927" y="162137"/>
                    <a:pt x="237527" y="104280"/>
                    <a:pt x="319010" y="62644"/>
                  </a:cubicBezTo>
                  <a:cubicBezTo>
                    <a:pt x="400493" y="21009"/>
                    <a:pt x="486986" y="127"/>
                    <a:pt x="578490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98A4A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19" name="Shape 248"/>
            <p:cNvSpPr/>
            <p:nvPr/>
          </p:nvSpPr>
          <p:spPr>
            <a:xfrm>
              <a:off x="88064" y="791286"/>
              <a:ext cx="578887" cy="749011"/>
            </a:xfrm>
            <a:custGeom>
              <a:avLst/>
              <a:gdLst/>
              <a:ahLst/>
              <a:cxnLst/>
              <a:rect l="0" t="0" r="0" b="0"/>
              <a:pathLst>
                <a:path w="578887" h="749011">
                  <a:moveTo>
                    <a:pt x="35344" y="749011"/>
                  </a:moveTo>
                  <a:cubicBezTo>
                    <a:pt x="7030" y="661998"/>
                    <a:pt x="0" y="573298"/>
                    <a:pt x="14254" y="482910"/>
                  </a:cubicBezTo>
                  <a:cubicBezTo>
                    <a:pt x="28507" y="392523"/>
                    <a:pt x="62493" y="310291"/>
                    <a:pt x="116210" y="236213"/>
                  </a:cubicBezTo>
                  <a:cubicBezTo>
                    <a:pt x="169927" y="162137"/>
                    <a:pt x="237527" y="104280"/>
                    <a:pt x="319010" y="62644"/>
                  </a:cubicBezTo>
                  <a:cubicBezTo>
                    <a:pt x="400493" y="21009"/>
                    <a:pt x="486986" y="127"/>
                    <a:pt x="578490" y="0"/>
                  </a:cubicBezTo>
                  <a:lnTo>
                    <a:pt x="578887" y="286007"/>
                  </a:lnTo>
                  <a:cubicBezTo>
                    <a:pt x="481793" y="286141"/>
                    <a:pt x="404746" y="325510"/>
                    <a:pt x="347747" y="404113"/>
                  </a:cubicBezTo>
                  <a:cubicBezTo>
                    <a:pt x="290748" y="482716"/>
                    <a:pt x="277271" y="568182"/>
                    <a:pt x="307314" y="660512"/>
                  </a:cubicBezTo>
                  <a:lnTo>
                    <a:pt x="35344" y="749011"/>
                  </a:lnTo>
                  <a:close/>
                </a:path>
              </a:pathLst>
            </a:custGeom>
            <a:ln w="953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20" name="Shape 2895"/>
            <p:cNvSpPr/>
            <p:nvPr/>
          </p:nvSpPr>
          <p:spPr>
            <a:xfrm>
              <a:off x="666952" y="1077292"/>
              <a:ext cx="286" cy="0"/>
            </a:xfrm>
            <a:custGeom>
              <a:avLst/>
              <a:gdLst/>
              <a:ahLst/>
              <a:cxnLst/>
              <a:rect l="0" t="0" r="0" b="0"/>
              <a:pathLst>
                <a:path w="286">
                  <a:moveTo>
                    <a:pt x="0" y="0"/>
                  </a:moveTo>
                  <a:lnTo>
                    <a:pt x="286" y="0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F0E87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21" name="Shape 3356"/>
            <p:cNvSpPr/>
            <p:nvPr/>
          </p:nvSpPr>
          <p:spPr>
            <a:xfrm>
              <a:off x="666555" y="791285"/>
              <a:ext cx="9144" cy="286007"/>
            </a:xfrm>
            <a:custGeom>
              <a:avLst/>
              <a:gdLst/>
              <a:ahLst/>
              <a:cxnLst/>
              <a:rect l="0" t="0" r="0" b="0"/>
              <a:pathLst>
                <a:path w="9144" h="286007">
                  <a:moveTo>
                    <a:pt x="0" y="0"/>
                  </a:moveTo>
                  <a:lnTo>
                    <a:pt x="9144" y="0"/>
                  </a:lnTo>
                  <a:lnTo>
                    <a:pt x="9144" y="286007"/>
                  </a:lnTo>
                  <a:lnTo>
                    <a:pt x="0" y="286007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F0E87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22" name="Shape 3357"/>
            <p:cNvSpPr/>
            <p:nvPr/>
          </p:nvSpPr>
          <p:spPr>
            <a:xfrm>
              <a:off x="666555" y="791285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F0E87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23" name="Shape 3358"/>
            <p:cNvSpPr/>
            <p:nvPr/>
          </p:nvSpPr>
          <p:spPr>
            <a:xfrm>
              <a:off x="666555" y="791285"/>
              <a:ext cx="9144" cy="286007"/>
            </a:xfrm>
            <a:custGeom>
              <a:avLst/>
              <a:gdLst/>
              <a:ahLst/>
              <a:cxnLst/>
              <a:rect l="0" t="0" r="0" b="0"/>
              <a:pathLst>
                <a:path w="9144" h="286007">
                  <a:moveTo>
                    <a:pt x="0" y="0"/>
                  </a:moveTo>
                  <a:lnTo>
                    <a:pt x="9144" y="0"/>
                  </a:lnTo>
                  <a:lnTo>
                    <a:pt x="9144" y="286007"/>
                  </a:lnTo>
                  <a:lnTo>
                    <a:pt x="0" y="286007"/>
                  </a:lnTo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/>
            </a:lnRef>
            <a:fillRef idx="1">
              <a:srgbClr val="F0E87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24" name="Shape 250"/>
            <p:cNvSpPr/>
            <p:nvPr/>
          </p:nvSpPr>
          <p:spPr>
            <a:xfrm>
              <a:off x="666555" y="791285"/>
              <a:ext cx="683" cy="286007"/>
            </a:xfrm>
            <a:custGeom>
              <a:avLst/>
              <a:gdLst/>
              <a:ahLst/>
              <a:cxnLst/>
              <a:rect l="0" t="0" r="0" b="0"/>
              <a:pathLst>
                <a:path w="683" h="286007">
                  <a:moveTo>
                    <a:pt x="572" y="0"/>
                  </a:moveTo>
                  <a:cubicBezTo>
                    <a:pt x="381" y="1"/>
                    <a:pt x="191" y="1"/>
                    <a:pt x="0" y="1"/>
                  </a:cubicBezTo>
                  <a:lnTo>
                    <a:pt x="397" y="286007"/>
                  </a:lnTo>
                  <a:cubicBezTo>
                    <a:pt x="493" y="286007"/>
                    <a:pt x="588" y="286007"/>
                    <a:pt x="683" y="286007"/>
                  </a:cubicBezTo>
                  <a:lnTo>
                    <a:pt x="572" y="0"/>
                  </a:lnTo>
                  <a:close/>
                </a:path>
              </a:pathLst>
            </a:custGeom>
            <a:ln w="9534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_tradnl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8699165" y="3104905"/>
            <a:ext cx="2839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ysClr val="windowText" lastClr="000000"/>
                </a:solidFill>
              </a:rPr>
              <a:t>Expensive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ysClr val="windowText" lastClr="000000"/>
                </a:solidFill>
              </a:rPr>
              <a:t>Polished</a:t>
            </a:r>
            <a:endParaRPr lang="en-US" sz="3000" dirty="0">
              <a:solidFill>
                <a:sysClr val="windowText" lastClr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ysClr val="windowText" lastClr="000000"/>
                </a:solidFill>
              </a:rPr>
              <a:t>Automatic</a:t>
            </a:r>
            <a:endParaRPr lang="es-ES_tradnl" sz="3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70709"/>
          </a:xfrm>
        </p:spPr>
        <p:txBody>
          <a:bodyPr/>
          <a:lstStyle/>
          <a:p>
            <a:r>
              <a:rPr lang="en-US" dirty="0" smtClean="0"/>
              <a:t>Our Plan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891" y="2678546"/>
            <a:ext cx="9601200" cy="4010891"/>
          </a:xfrm>
        </p:spPr>
        <p:txBody>
          <a:bodyPr>
            <a:normAutofit/>
          </a:bodyPr>
          <a:lstStyle/>
          <a:p>
            <a:r>
              <a:rPr lang="en-US" sz="2500" dirty="0" smtClean="0"/>
              <a:t>Ask user for how their money is invested across broad </a:t>
            </a:r>
            <a:r>
              <a:rPr lang="en-US" sz="2500" dirty="0" err="1" smtClean="0"/>
              <a:t>catagories</a:t>
            </a:r>
            <a:endParaRPr lang="en-US" sz="2500" dirty="0" smtClean="0"/>
          </a:p>
          <a:p>
            <a:r>
              <a:rPr lang="en-US" sz="2500" dirty="0" smtClean="0"/>
              <a:t>Ask user for how they would like to distribute their money</a:t>
            </a:r>
          </a:p>
          <a:p>
            <a:r>
              <a:rPr lang="en-US" sz="2500" dirty="0" smtClean="0"/>
              <a:t>Provide guidance for how to reach their goals </a:t>
            </a:r>
            <a:r>
              <a:rPr lang="en-US" sz="2500" b="1" dirty="0" smtClean="0"/>
              <a:t>only by changing future investments</a:t>
            </a:r>
            <a:endParaRPr lang="es-ES_tradnl" sz="2500" dirty="0"/>
          </a:p>
        </p:txBody>
      </p:sp>
    </p:spTree>
    <p:extLst>
      <p:ext uri="{BB962C8B-B14F-4D97-AF65-F5344CB8AC3E}">
        <p14:creationId xmlns:p14="http://schemas.microsoft.com/office/powerpoint/2010/main" val="27865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929" y="5784273"/>
            <a:ext cx="11111344" cy="14859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PHP script will transfer data between HTML form and SQL database</a:t>
            </a:r>
            <a:endParaRPr lang="es-ES_tradnl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64" y="579004"/>
            <a:ext cx="6610592" cy="4712501"/>
          </a:xfrm>
        </p:spPr>
      </p:pic>
    </p:spTree>
    <p:extLst>
      <p:ext uri="{BB962C8B-B14F-4D97-AF65-F5344CB8AC3E}">
        <p14:creationId xmlns:p14="http://schemas.microsoft.com/office/powerpoint/2010/main" val="13093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data during website use and export to tab delimited file for storage </a:t>
            </a:r>
          </a:p>
          <a:p>
            <a:r>
              <a:rPr lang="en-US" dirty="0" smtClean="0"/>
              <a:t>Let user store their own sensitive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88" y="3248819"/>
            <a:ext cx="8415736" cy="568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</TotalTime>
  <Words>190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Financial Control </vt:lpstr>
      <vt:lpstr>Our Competition</vt:lpstr>
      <vt:lpstr>Our Plan</vt:lpstr>
      <vt:lpstr>PHP script will transfer data between HTML form and SQL database</vt:lpstr>
      <vt:lpstr>Database</vt:lpstr>
    </vt:vector>
  </TitlesOfParts>
  <Company>MTSU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Control</dc:title>
  <dc:creator>studentCS351-26</dc:creator>
  <cp:lastModifiedBy>studentCS351-26</cp:lastModifiedBy>
  <cp:revision>5</cp:revision>
  <dcterms:created xsi:type="dcterms:W3CDTF">2017-04-06T18:49:17Z</dcterms:created>
  <dcterms:modified xsi:type="dcterms:W3CDTF">2017-04-06T19:38:56Z</dcterms:modified>
</cp:coreProperties>
</file>