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322" r:id="rId27"/>
  </p:sldIdLst>
  <p:sldSz cx="12192000" cy="6858000"/>
  <p:notesSz cx="6858000" cy="9144000"/>
  <p:embeddedFontLst>
    <p:embeddedFont>
      <p:font typeface="Barlow" panose="00000500000000000000" pitchFamily="2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j5bgsGUTKatPO0VHD27ASIFYo4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57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acf73c5d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3acf73c5d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acf73c5df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13acf73c5df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acf73c5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13acf73c5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acf73c5df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13acf73c5df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acf73c5d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13acf73c5d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ab45e4d6e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ab45e4d6e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acf73c5d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13acf73c5d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acf73c5df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13acf73c5df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ab45e4d6e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13ab45e4d6e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acf73c5df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13acf73c5df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ab45e4d6e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13ab45e4d6e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3ab45e4d6e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13ab45e4d6e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acf73c5d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13acf73c5d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ab45e4d6e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13ab45e4d6e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ef.interlink-project.e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2R7BzNM-LUElJFlsDCFSrmA_1ZVKvnKJ/view?usp=shar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ef.interlink-project.e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link-project.eu/" TargetMode="External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4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ef.interlink-project.e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://mef.interlink-project.eu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60A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50" y="6099488"/>
            <a:ext cx="2534999" cy="64241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4737925" y="-187"/>
            <a:ext cx="2535000" cy="2157000"/>
          </a:xfrm>
          <a:prstGeom prst="rect">
            <a:avLst/>
          </a:prstGeom>
          <a:solidFill>
            <a:srgbClr val="29A9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1600200" y="139923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Istruzioni per l’uso della piattaforma INTERLINK</a:t>
            </a:r>
            <a:endParaRPr sz="54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8" name="Google Shape;88;p1"/>
          <p:cNvSpPr txBox="1">
            <a:spLocks noGrp="1"/>
          </p:cNvSpPr>
          <p:nvPr>
            <p:ph type="subTitle" idx="1"/>
          </p:nvPr>
        </p:nvSpPr>
        <p:spPr>
          <a:xfrm>
            <a:off x="1812700" y="4452774"/>
            <a:ext cx="9144000" cy="14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ESPERIMENTO PILOTA MEF </a:t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u="sng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mef.interlink-project.eu</a:t>
            </a:r>
            <a:endParaRPr sz="3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2764250" y="3863275"/>
            <a:ext cx="6835800" cy="152400"/>
          </a:xfrm>
          <a:prstGeom prst="rect">
            <a:avLst/>
          </a:prstGeom>
          <a:solidFill>
            <a:srgbClr val="29A9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acf73c5df_0_90"/>
          <p:cNvSpPr/>
          <p:nvPr/>
        </p:nvSpPr>
        <p:spPr>
          <a:xfrm>
            <a:off x="0" y="0"/>
            <a:ext cx="12192000" cy="5157900"/>
          </a:xfrm>
          <a:prstGeom prst="rect">
            <a:avLst/>
          </a:prstGeom>
          <a:solidFill>
            <a:srgbClr val="1289C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3acf73c5df_0_90"/>
          <p:cNvSpPr txBox="1">
            <a:spLocks noGrp="1"/>
          </p:cNvSpPr>
          <p:nvPr>
            <p:ph type="title"/>
          </p:nvPr>
        </p:nvSpPr>
        <p:spPr>
          <a:xfrm>
            <a:off x="835075" y="1902919"/>
            <a:ext cx="105156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Accesso allo spazio di co-produzione</a:t>
            </a:r>
            <a:endParaRPr sz="5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8" name="Google Shape;178;g13acf73c5df_0_90"/>
          <p:cNvSpPr txBox="1">
            <a:spLocks noGrp="1"/>
          </p:cNvSpPr>
          <p:nvPr>
            <p:ph type="body" idx="1"/>
          </p:nvPr>
        </p:nvSpPr>
        <p:spPr>
          <a:xfrm>
            <a:off x="2198000" y="3829625"/>
            <a:ext cx="102120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900">
                <a:solidFill>
                  <a:schemeClr val="lt1"/>
                </a:solidFill>
              </a:rPr>
              <a:t>VIDEO TUTORIAL SULLA REGISTRAZIONE AL PORTALE </a:t>
            </a:r>
            <a:endParaRPr sz="29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900">
                <a:solidFill>
                  <a:schemeClr val="lt1"/>
                </a:solidFill>
              </a:rPr>
              <a:t>     VISIONABILE A </a:t>
            </a:r>
            <a:r>
              <a:rPr lang="en-US" sz="29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QUESTO LINK</a:t>
            </a:r>
            <a:r>
              <a:rPr lang="en-US" sz="2900">
                <a:solidFill>
                  <a:schemeClr val="lt1"/>
                </a:solidFill>
              </a:rPr>
              <a:t> </a:t>
            </a: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2900">
              <a:solidFill>
                <a:schemeClr val="lt1"/>
              </a:solidFill>
            </a:endParaRPr>
          </a:p>
        </p:txBody>
      </p:sp>
      <p:sp>
        <p:nvSpPr>
          <p:cNvPr id="179" name="Google Shape;179;g13acf73c5df_0_90"/>
          <p:cNvSpPr/>
          <p:nvPr/>
        </p:nvSpPr>
        <p:spPr>
          <a:xfrm>
            <a:off x="956250" y="3969925"/>
            <a:ext cx="1241700" cy="7341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0"/>
          <p:cNvPicPr preferRelativeResize="0"/>
          <p:nvPr/>
        </p:nvPicPr>
        <p:blipFill rotWithShape="1">
          <a:blip r:embed="rId3">
            <a:alphaModFix/>
          </a:blip>
          <a:srcRect b="33975"/>
          <a:stretch/>
        </p:blipFill>
        <p:spPr>
          <a:xfrm>
            <a:off x="3941075" y="1298063"/>
            <a:ext cx="7652550" cy="4692251"/>
          </a:xfrm>
          <a:prstGeom prst="rect">
            <a:avLst/>
          </a:prstGeom>
          <a:noFill/>
          <a:ln w="9525" cap="flat" cmpd="sng">
            <a:solidFill>
              <a:srgbClr val="268ACA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5" name="Google Shape;185;p10"/>
          <p:cNvSpPr/>
          <p:nvPr/>
        </p:nvSpPr>
        <p:spPr>
          <a:xfrm>
            <a:off x="172998" y="143435"/>
            <a:ext cx="3334871" cy="6526306"/>
          </a:xfrm>
          <a:prstGeom prst="rect">
            <a:avLst/>
          </a:prstGeom>
          <a:solidFill>
            <a:srgbClr val="268A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0"/>
          <p:cNvSpPr txBox="1"/>
          <p:nvPr/>
        </p:nvSpPr>
        <p:spPr>
          <a:xfrm>
            <a:off x="322730" y="1615603"/>
            <a:ext cx="2792627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Ritorno alla pagina home del portale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0"/>
          <p:cNvSpPr txBox="1"/>
          <p:nvPr/>
        </p:nvSpPr>
        <p:spPr>
          <a:xfrm>
            <a:off x="240225" y="3288775"/>
            <a:ext cx="3011100" cy="25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 ogni pagina del portale, cliccando sul logo MEF in alto a sinistra è possibile tornare alla home page.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p10"/>
          <p:cNvCxnSpPr/>
          <p:nvPr/>
        </p:nvCxnSpPr>
        <p:spPr>
          <a:xfrm>
            <a:off x="322730" y="3113903"/>
            <a:ext cx="2951811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9" name="Google Shape;189;p10" descr="Cursor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4534767" y="615414"/>
            <a:ext cx="682668" cy="682668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0"/>
          <p:cNvSpPr/>
          <p:nvPr/>
        </p:nvSpPr>
        <p:spPr>
          <a:xfrm>
            <a:off x="3834125" y="1153875"/>
            <a:ext cx="1070100" cy="569700"/>
          </a:xfrm>
          <a:prstGeom prst="ellipse">
            <a:avLst/>
          </a:prstGeom>
          <a:noFill/>
          <a:ln w="317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/>
          <p:nvPr/>
        </p:nvSpPr>
        <p:spPr>
          <a:xfrm>
            <a:off x="172998" y="143435"/>
            <a:ext cx="3334871" cy="6526306"/>
          </a:xfrm>
          <a:prstGeom prst="rect">
            <a:avLst/>
          </a:prstGeom>
          <a:solidFill>
            <a:srgbClr val="268A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 txBox="1"/>
          <p:nvPr/>
        </p:nvSpPr>
        <p:spPr>
          <a:xfrm>
            <a:off x="322730" y="1615603"/>
            <a:ext cx="2951811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Accesso al proprio spazio di co-produzione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-140767" y="3288765"/>
            <a:ext cx="3496200" cy="25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Dalla home page del portale, selezionando il bottone “Vai al tuo spazio di co-produzione” è possibile entrare nella parte riservata del portale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98;p11"/>
          <p:cNvCxnSpPr/>
          <p:nvPr/>
        </p:nvCxnSpPr>
        <p:spPr>
          <a:xfrm>
            <a:off x="322730" y="3113903"/>
            <a:ext cx="2951811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9" name="Google Shape;19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269" y="1198282"/>
            <a:ext cx="8379331" cy="4781366"/>
          </a:xfrm>
          <a:prstGeom prst="rect">
            <a:avLst/>
          </a:prstGeom>
          <a:noFill/>
          <a:ln w="9525" cap="flat" cmpd="sng">
            <a:solidFill>
              <a:srgbClr val="268ACA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0" name="Google Shape;200;p11"/>
          <p:cNvSpPr/>
          <p:nvPr/>
        </p:nvSpPr>
        <p:spPr>
          <a:xfrm>
            <a:off x="6138200" y="3636900"/>
            <a:ext cx="2526000" cy="771300"/>
          </a:xfrm>
          <a:prstGeom prst="ellipse">
            <a:avLst/>
          </a:prstGeom>
          <a:noFill/>
          <a:ln w="317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11" descr="Cursor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8619417" y="3288764"/>
            <a:ext cx="682668" cy="682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/>
          <p:cNvSpPr/>
          <p:nvPr/>
        </p:nvSpPr>
        <p:spPr>
          <a:xfrm>
            <a:off x="172998" y="143435"/>
            <a:ext cx="3334871" cy="6526306"/>
          </a:xfrm>
          <a:prstGeom prst="rect">
            <a:avLst/>
          </a:prstGeom>
          <a:solidFill>
            <a:srgbClr val="268A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2"/>
          <p:cNvSpPr txBox="1"/>
          <p:nvPr/>
        </p:nvSpPr>
        <p:spPr>
          <a:xfrm>
            <a:off x="322730" y="1615603"/>
            <a:ext cx="2951811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Schermata di login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2"/>
          <p:cNvSpPr txBox="1"/>
          <p:nvPr/>
        </p:nvSpPr>
        <p:spPr>
          <a:xfrm>
            <a:off x="240226" y="3288775"/>
            <a:ext cx="3183900" cy="25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Cliccando sul bottone di Login viene richiamata la schermata di registrazione / accesso al sistema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p12"/>
          <p:cNvCxnSpPr/>
          <p:nvPr/>
        </p:nvCxnSpPr>
        <p:spPr>
          <a:xfrm>
            <a:off x="322730" y="3113903"/>
            <a:ext cx="2951811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0" name="Google Shape;21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269" y="1198282"/>
            <a:ext cx="5350982" cy="5507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2" descr="Cursor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6482442" y="4628239"/>
            <a:ext cx="682668" cy="68266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2"/>
          <p:cNvSpPr/>
          <p:nvPr/>
        </p:nvSpPr>
        <p:spPr>
          <a:xfrm>
            <a:off x="5735850" y="5106575"/>
            <a:ext cx="934500" cy="535500"/>
          </a:xfrm>
          <a:prstGeom prst="ellipse">
            <a:avLst/>
          </a:prstGeom>
          <a:noFill/>
          <a:ln w="317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acf73c5df_0_9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  <p:sp>
        <p:nvSpPr>
          <p:cNvPr id="218" name="Google Shape;218;g13acf73c5df_0_99"/>
          <p:cNvSpPr/>
          <p:nvPr/>
        </p:nvSpPr>
        <p:spPr>
          <a:xfrm>
            <a:off x="0" y="0"/>
            <a:ext cx="12192000" cy="5157900"/>
          </a:xfrm>
          <a:prstGeom prst="rect">
            <a:avLst/>
          </a:prstGeom>
          <a:solidFill>
            <a:srgbClr val="1289C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13acf73c5df_0_99"/>
          <p:cNvSpPr txBox="1">
            <a:spLocks noGrp="1"/>
          </p:cNvSpPr>
          <p:nvPr>
            <p:ph type="title"/>
          </p:nvPr>
        </p:nvSpPr>
        <p:spPr>
          <a:xfrm>
            <a:off x="682675" y="2741119"/>
            <a:ext cx="105156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Accesso tramite account Google esistente</a:t>
            </a:r>
            <a:endParaRPr sz="5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6049" y="733300"/>
            <a:ext cx="4520900" cy="57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4"/>
          <p:cNvSpPr/>
          <p:nvPr/>
        </p:nvSpPr>
        <p:spPr>
          <a:xfrm>
            <a:off x="172998" y="143435"/>
            <a:ext cx="3334871" cy="6526306"/>
          </a:xfrm>
          <a:prstGeom prst="rect">
            <a:avLst/>
          </a:prstGeom>
          <a:solidFill>
            <a:srgbClr val="268A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322729" y="1544243"/>
            <a:ext cx="2951811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Accesso con credenziali Google 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240225" y="3288775"/>
            <a:ext cx="3011100" cy="3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 si dispone di una email privata o di lavoro gestita dal provider Google (ad esempio xxxx@gmail.com) è possibile entrare nel Sistema utilizzando indirizzo email e password usuali.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(la piattaforma è in grado di dialogare con i server google per l’identificazione in sicurezza dell’utente)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14"/>
          <p:cNvCxnSpPr/>
          <p:nvPr/>
        </p:nvCxnSpPr>
        <p:spPr>
          <a:xfrm>
            <a:off x="322730" y="3113903"/>
            <a:ext cx="2951811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9" name="Google Shape;229;p14"/>
          <p:cNvSpPr/>
          <p:nvPr/>
        </p:nvSpPr>
        <p:spPr>
          <a:xfrm>
            <a:off x="7908800" y="2325000"/>
            <a:ext cx="1542300" cy="544500"/>
          </a:xfrm>
          <a:prstGeom prst="ellipse">
            <a:avLst/>
          </a:prstGeom>
          <a:noFill/>
          <a:ln w="317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14" descr="Cursor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9374892" y="1967989"/>
            <a:ext cx="682668" cy="682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2707" y="733288"/>
            <a:ext cx="3778498" cy="5505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4" descr="Cursor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5413342" y="5104464"/>
            <a:ext cx="682668" cy="682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acf73c5df_0_10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  <p:sp>
        <p:nvSpPr>
          <p:cNvPr id="238" name="Google Shape;238;g13acf73c5df_0_105"/>
          <p:cNvSpPr/>
          <p:nvPr/>
        </p:nvSpPr>
        <p:spPr>
          <a:xfrm>
            <a:off x="0" y="0"/>
            <a:ext cx="12192000" cy="5157900"/>
          </a:xfrm>
          <a:prstGeom prst="rect">
            <a:avLst/>
          </a:prstGeom>
          <a:solidFill>
            <a:srgbClr val="1289C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13acf73c5df_0_105"/>
          <p:cNvSpPr txBox="1">
            <a:spLocks noGrp="1"/>
          </p:cNvSpPr>
          <p:nvPr>
            <p:ph type="title"/>
          </p:nvPr>
        </p:nvSpPr>
        <p:spPr>
          <a:xfrm>
            <a:off x="682675" y="2741119"/>
            <a:ext cx="105156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Accesso per utenti già registrati tramite username e password</a:t>
            </a:r>
            <a:endParaRPr sz="5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994" y="653988"/>
            <a:ext cx="3778498" cy="5505193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6"/>
          <p:cNvSpPr/>
          <p:nvPr/>
        </p:nvSpPr>
        <p:spPr>
          <a:xfrm>
            <a:off x="172998" y="143435"/>
            <a:ext cx="3334871" cy="6526306"/>
          </a:xfrm>
          <a:prstGeom prst="rect">
            <a:avLst/>
          </a:prstGeom>
          <a:solidFill>
            <a:srgbClr val="268A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6"/>
          <p:cNvSpPr txBox="1"/>
          <p:nvPr/>
        </p:nvSpPr>
        <p:spPr>
          <a:xfrm>
            <a:off x="322729" y="1544243"/>
            <a:ext cx="2951811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Accesso con credenziali della piattaforma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6"/>
          <p:cNvSpPr txBox="1"/>
          <p:nvPr/>
        </p:nvSpPr>
        <p:spPr>
          <a:xfrm>
            <a:off x="240225" y="3288775"/>
            <a:ext cx="3034200" cy="30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 ci si è già registrati sulla piattaforma con username e password, è possibile utilizzare le credenziali salvate in precedenza per entrare nella piattaforma 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(se non ci si è ancora registrati, vedere le prossime slide)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p16"/>
          <p:cNvCxnSpPr/>
          <p:nvPr/>
        </p:nvCxnSpPr>
        <p:spPr>
          <a:xfrm>
            <a:off x="322730" y="3113903"/>
            <a:ext cx="2951811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9" name="Google Shape;249;p16" descr="Cursor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7796817" y="2431239"/>
            <a:ext cx="682668" cy="682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acf73c5df_0_1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  <p:sp>
        <p:nvSpPr>
          <p:cNvPr id="255" name="Google Shape;255;g13acf73c5df_0_111"/>
          <p:cNvSpPr/>
          <p:nvPr/>
        </p:nvSpPr>
        <p:spPr>
          <a:xfrm>
            <a:off x="0" y="0"/>
            <a:ext cx="12192000" cy="5157900"/>
          </a:xfrm>
          <a:prstGeom prst="rect">
            <a:avLst/>
          </a:prstGeom>
          <a:solidFill>
            <a:srgbClr val="1289C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3acf73c5df_0_111"/>
          <p:cNvSpPr txBox="1">
            <a:spLocks noGrp="1"/>
          </p:cNvSpPr>
          <p:nvPr>
            <p:ph type="title"/>
          </p:nvPr>
        </p:nvSpPr>
        <p:spPr>
          <a:xfrm>
            <a:off x="682675" y="2741119"/>
            <a:ext cx="105156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Nuova registrazione al portale</a:t>
            </a:r>
            <a:endParaRPr sz="5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13acf73c5df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575" y="911009"/>
            <a:ext cx="3496201" cy="532946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3acf73c5df_0_11"/>
          <p:cNvSpPr/>
          <p:nvPr/>
        </p:nvSpPr>
        <p:spPr>
          <a:xfrm>
            <a:off x="172998" y="143435"/>
            <a:ext cx="3334800" cy="6526200"/>
          </a:xfrm>
          <a:prstGeom prst="rect">
            <a:avLst/>
          </a:prstGeom>
          <a:solidFill>
            <a:srgbClr val="268A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3" name="Google Shape;263;g13acf73c5df_0_11"/>
          <p:cNvCxnSpPr/>
          <p:nvPr/>
        </p:nvCxnSpPr>
        <p:spPr>
          <a:xfrm>
            <a:off x="322730" y="3113903"/>
            <a:ext cx="2951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64" name="Google Shape;264;g13acf73c5df_0_11" descr="Cursor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6357667" y="4193064"/>
            <a:ext cx="682668" cy="682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13acf73c5df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13400" y="873500"/>
            <a:ext cx="3429299" cy="526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13acf73c5df_0_11" descr="Cursor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1158742" y="2520664"/>
            <a:ext cx="682668" cy="682668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13acf73c5df_0_11"/>
          <p:cNvSpPr/>
          <p:nvPr/>
        </p:nvSpPr>
        <p:spPr>
          <a:xfrm>
            <a:off x="4859600" y="4545475"/>
            <a:ext cx="1605000" cy="535500"/>
          </a:xfrm>
          <a:prstGeom prst="ellipse">
            <a:avLst/>
          </a:prstGeom>
          <a:noFill/>
          <a:ln w="317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3acf73c5df_0_11"/>
          <p:cNvSpPr txBox="1"/>
          <p:nvPr/>
        </p:nvSpPr>
        <p:spPr>
          <a:xfrm>
            <a:off x="322730" y="1668518"/>
            <a:ext cx="29517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Inserimento dati di registrazione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3acf73c5df_0_11"/>
          <p:cNvSpPr txBox="1"/>
          <p:nvPr/>
        </p:nvSpPr>
        <p:spPr>
          <a:xfrm>
            <a:off x="240233" y="3288765"/>
            <a:ext cx="3496200" cy="25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Cliccando sul link “Non sei registrato? Iscriviti!” potrai accedere alla schermata di registrazione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Dopo aver inserito i propri dati e scelto una password, cliccare sul bottone “Registrati”.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13acf73c5df_0_11"/>
          <p:cNvSpPr txBox="1"/>
          <p:nvPr/>
        </p:nvSpPr>
        <p:spPr>
          <a:xfrm>
            <a:off x="322733" y="4605190"/>
            <a:ext cx="3496200" cy="29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1111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ab45e4d6e_1_86"/>
          <p:cNvSpPr/>
          <p:nvPr/>
        </p:nvSpPr>
        <p:spPr>
          <a:xfrm>
            <a:off x="0" y="0"/>
            <a:ext cx="12192000" cy="1738500"/>
          </a:xfrm>
          <a:prstGeom prst="rect">
            <a:avLst/>
          </a:prstGeom>
          <a:solidFill>
            <a:srgbClr val="1289C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3ab45e4d6e_1_86"/>
          <p:cNvSpPr txBox="1"/>
          <p:nvPr/>
        </p:nvSpPr>
        <p:spPr>
          <a:xfrm>
            <a:off x="637496" y="292189"/>
            <a:ext cx="10085100" cy="1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Passi consigliati per l'utilizzo della piattaforma</a:t>
            </a:r>
            <a:endParaRPr sz="44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6" name="Google Shape;96;g13ab45e4d6e_1_86"/>
          <p:cNvSpPr txBox="1">
            <a:spLocks noGrp="1"/>
          </p:cNvSpPr>
          <p:nvPr>
            <p:ph type="body" idx="1"/>
          </p:nvPr>
        </p:nvSpPr>
        <p:spPr>
          <a:xfrm>
            <a:off x="873975" y="1879275"/>
            <a:ext cx="11018100" cy="503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021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268ACA"/>
              </a:buClr>
              <a:buSzPts val="2860"/>
              <a:buFont typeface="Barlow"/>
              <a:buAutoNum type="arabicPeriod"/>
            </a:pPr>
            <a:r>
              <a:rPr lang="en-US" sz="2212">
                <a:latin typeface="Barlow"/>
                <a:ea typeface="Barlow"/>
                <a:cs typeface="Barlow"/>
                <a:sym typeface="Barlow"/>
              </a:rPr>
              <a:t>Accedere alla piattaforma all'indirizzo </a:t>
            </a:r>
            <a:r>
              <a:rPr lang="en-US" sz="2212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3"/>
              </a:rPr>
              <a:t>mef.interlink-project.eu</a:t>
            </a:r>
            <a:r>
              <a:rPr lang="en-US" sz="2212">
                <a:latin typeface="Barlow"/>
                <a:ea typeface="Barlow"/>
                <a:cs typeface="Barlow"/>
                <a:sym typeface="Barlow"/>
              </a:rPr>
              <a:t> </a:t>
            </a:r>
            <a:endParaRPr sz="2212">
              <a:latin typeface="Barlow"/>
              <a:ea typeface="Barlow"/>
              <a:cs typeface="Barlow"/>
              <a:sym typeface="Barlow"/>
            </a:endParaRPr>
          </a:p>
          <a:p>
            <a:pPr marL="457200" lvl="0" indent="-41021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68ACA"/>
              </a:buClr>
              <a:buSzPts val="2860"/>
              <a:buFont typeface="Barlow"/>
              <a:buAutoNum type="arabicPeriod"/>
            </a:pPr>
            <a:r>
              <a:rPr lang="en-US" sz="2212">
                <a:latin typeface="Barlow"/>
                <a:ea typeface="Barlow"/>
                <a:cs typeface="Barlow"/>
                <a:sym typeface="Barlow"/>
              </a:rPr>
              <a:t>E' possibile esplorare liberamente alcune pagine pubbliche del portale</a:t>
            </a:r>
            <a:endParaRPr sz="2212">
              <a:latin typeface="Barlow"/>
              <a:ea typeface="Barlow"/>
              <a:cs typeface="Barlow"/>
              <a:sym typeface="Barlow"/>
            </a:endParaRPr>
          </a:p>
          <a:p>
            <a:pPr marL="457200" lvl="0" indent="-41021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268ACA"/>
              </a:buClr>
              <a:buSzPts val="2860"/>
              <a:buFont typeface="Barlow"/>
              <a:buAutoNum type="arabicPeriod"/>
            </a:pPr>
            <a:r>
              <a:rPr lang="en-US" sz="2212">
                <a:latin typeface="Barlow"/>
                <a:ea typeface="Barlow"/>
                <a:cs typeface="Barlow"/>
                <a:sym typeface="Barlow"/>
              </a:rPr>
              <a:t>Accedere al proprio spazio di co-produzione</a:t>
            </a:r>
            <a:endParaRPr sz="2212">
              <a:latin typeface="Barlow"/>
              <a:ea typeface="Barlow"/>
              <a:cs typeface="Barlow"/>
              <a:sym typeface="Barlow"/>
            </a:endParaRPr>
          </a:p>
          <a:p>
            <a:pPr marL="914400" lvl="0" indent="-292735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010"/>
              <a:buFont typeface="Barlow"/>
              <a:buChar char="•"/>
            </a:pPr>
            <a:r>
              <a:rPr lang="en-US" sz="1935">
                <a:latin typeface="Barlow"/>
                <a:ea typeface="Barlow"/>
                <a:cs typeface="Barlow"/>
                <a:sym typeface="Barlow"/>
              </a:rPr>
              <a:t>è possibile accedere usando qualsiasi credenziale gmail </a:t>
            </a:r>
            <a:endParaRPr sz="1935">
              <a:latin typeface="Barlow"/>
              <a:ea typeface="Barlow"/>
              <a:cs typeface="Barlow"/>
              <a:sym typeface="Barlow"/>
            </a:endParaRPr>
          </a:p>
          <a:p>
            <a:pPr marL="914400" marR="0" lvl="0" indent="-292735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010"/>
              <a:buFont typeface="Barlow"/>
              <a:buChar char="•"/>
            </a:pPr>
            <a:r>
              <a:rPr lang="en-US" sz="1935">
                <a:latin typeface="Barlow"/>
                <a:ea typeface="Barlow"/>
                <a:cs typeface="Barlow"/>
                <a:sym typeface="Barlow"/>
              </a:rPr>
              <a:t>oppure previa registrazione con username e password</a:t>
            </a:r>
            <a:endParaRPr sz="1935">
              <a:latin typeface="Barlow"/>
              <a:ea typeface="Barlow"/>
              <a:cs typeface="Barlow"/>
              <a:sym typeface="Barlow"/>
            </a:endParaRPr>
          </a:p>
          <a:p>
            <a:pPr marL="457200" lvl="0" indent="-41021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268ACA"/>
              </a:buClr>
              <a:buSzPts val="2860"/>
              <a:buFont typeface="Barlow"/>
              <a:buAutoNum type="arabicPeriod"/>
            </a:pPr>
            <a:r>
              <a:rPr lang="en-US" sz="2212">
                <a:latin typeface="Barlow"/>
                <a:ea typeface="Barlow"/>
                <a:cs typeface="Barlow"/>
                <a:sym typeface="Barlow"/>
              </a:rPr>
              <a:t>Al primo accesso, lo spazio di co-produzione personale sarà vuoto</a:t>
            </a:r>
            <a:endParaRPr sz="2212">
              <a:latin typeface="Barlow"/>
              <a:ea typeface="Barlow"/>
              <a:cs typeface="Barlow"/>
              <a:sym typeface="Barlow"/>
            </a:endParaRPr>
          </a:p>
          <a:p>
            <a:pPr marL="457200" lvl="0" indent="-41021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268ACA"/>
              </a:buClr>
              <a:buSzPts val="2860"/>
              <a:buFont typeface="Barlow"/>
              <a:buAutoNum type="arabicPeriod"/>
            </a:pPr>
            <a:r>
              <a:rPr lang="en-US" sz="2212">
                <a:latin typeface="Barlow"/>
                <a:ea typeface="Barlow"/>
                <a:cs typeface="Barlow"/>
                <a:sym typeface="Barlow"/>
              </a:rPr>
              <a:t>Dopo il primo accesso, il team MEF-DSII-Ufficio III aggiungerà i partecipanti ad un processo di co-produzione dedicato</a:t>
            </a:r>
            <a:endParaRPr sz="2212">
              <a:latin typeface="Barlow"/>
              <a:ea typeface="Barlow"/>
              <a:cs typeface="Barlow"/>
              <a:sym typeface="Barlow"/>
            </a:endParaRPr>
          </a:p>
          <a:p>
            <a:pPr marL="457200" lvl="0" indent="-41021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268ACA"/>
              </a:buClr>
              <a:buSzPts val="2860"/>
              <a:buFont typeface="Barlow"/>
              <a:buAutoNum type="arabicPeriod"/>
            </a:pPr>
            <a:r>
              <a:rPr lang="en-US" sz="2212">
                <a:latin typeface="Barlow"/>
                <a:ea typeface="Barlow"/>
                <a:cs typeface="Barlow"/>
                <a:sym typeface="Barlow"/>
              </a:rPr>
              <a:t>Agli accessi successivi sulla piattaforma, sarà possibile visualizzare le risorse condivise all'interno del processo di co-produzione a cui si è stati invitati</a:t>
            </a:r>
            <a:endParaRPr sz="2212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3acf73c5df_0_25"/>
          <p:cNvSpPr/>
          <p:nvPr/>
        </p:nvSpPr>
        <p:spPr>
          <a:xfrm>
            <a:off x="172998" y="143435"/>
            <a:ext cx="3334800" cy="6526200"/>
          </a:xfrm>
          <a:prstGeom prst="rect">
            <a:avLst/>
          </a:prstGeom>
          <a:solidFill>
            <a:srgbClr val="268A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13acf73c5df_0_25"/>
          <p:cNvSpPr txBox="1"/>
          <p:nvPr/>
        </p:nvSpPr>
        <p:spPr>
          <a:xfrm>
            <a:off x="286554" y="1980468"/>
            <a:ext cx="29517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Conferma la registrazione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3acf73c5df_0_25"/>
          <p:cNvSpPr txBox="1"/>
          <p:nvPr/>
        </p:nvSpPr>
        <p:spPr>
          <a:xfrm>
            <a:off x="3391050" y="2949025"/>
            <a:ext cx="3412800" cy="30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 completare la registrazione e’ necessario aprire il link che verra’ mandato tramite email (controllare eventualmente la cartella SPAM)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g13acf73c5df_0_25"/>
          <p:cNvCxnSpPr/>
          <p:nvPr/>
        </p:nvCxnSpPr>
        <p:spPr>
          <a:xfrm>
            <a:off x="322730" y="3113903"/>
            <a:ext cx="2951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79" name="Google Shape;279;g13acf73c5df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849" y="1376975"/>
            <a:ext cx="4229000" cy="376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13acf73c5df_0_25"/>
          <p:cNvPicPr preferRelativeResize="0"/>
          <p:nvPr/>
        </p:nvPicPr>
        <p:blipFill rotWithShape="1">
          <a:blip r:embed="rId4">
            <a:alphaModFix/>
          </a:blip>
          <a:srcRect t="19756" r="22618"/>
          <a:stretch/>
        </p:blipFill>
        <p:spPr>
          <a:xfrm>
            <a:off x="7822850" y="1993625"/>
            <a:ext cx="4313275" cy="2405500"/>
          </a:xfrm>
          <a:prstGeom prst="rect">
            <a:avLst/>
          </a:prstGeom>
          <a:noFill/>
          <a:ln w="9525" cap="flat" cmpd="sng">
            <a:solidFill>
              <a:srgbClr val="268ACA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1" name="Google Shape;281;g13acf73c5df_0_25" descr="Cursor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10453592" y="2732889"/>
            <a:ext cx="682668" cy="682668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13acf73c5df_0_25"/>
          <p:cNvSpPr/>
          <p:nvPr/>
        </p:nvSpPr>
        <p:spPr>
          <a:xfrm>
            <a:off x="9723700" y="3353225"/>
            <a:ext cx="1005900" cy="335700"/>
          </a:xfrm>
          <a:prstGeom prst="ellipse">
            <a:avLst/>
          </a:prstGeom>
          <a:noFill/>
          <a:ln w="317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3acf73c5df_0_25"/>
          <p:cNvSpPr txBox="1"/>
          <p:nvPr/>
        </p:nvSpPr>
        <p:spPr>
          <a:xfrm>
            <a:off x="262400" y="3220125"/>
            <a:ext cx="3128700" cy="29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381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Verrà inviato un messaggio di verifica all’indirizzo email indicato.</a:t>
            </a:r>
            <a:endParaRPr>
              <a:solidFill>
                <a:schemeClr val="dk1"/>
              </a:solidFill>
            </a:endParaRPr>
          </a:p>
          <a:p>
            <a:pPr marL="228600" lvl="0" indent="-2381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Cliccare sul link di validazione ricevuto nell’email.</a:t>
            </a:r>
            <a:endParaRPr>
              <a:solidFill>
                <a:schemeClr val="dk1"/>
              </a:solidFill>
            </a:endParaRPr>
          </a:p>
          <a:p>
            <a:pPr marL="228600" lvl="0" indent="-2381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Poi entrare con le nuove credenziali.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acf73c5df_0_1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  <p:sp>
        <p:nvSpPr>
          <p:cNvPr id="289" name="Google Shape;289;g13acf73c5df_0_117"/>
          <p:cNvSpPr/>
          <p:nvPr/>
        </p:nvSpPr>
        <p:spPr>
          <a:xfrm>
            <a:off x="0" y="0"/>
            <a:ext cx="12192000" cy="5157900"/>
          </a:xfrm>
          <a:prstGeom prst="rect">
            <a:avLst/>
          </a:prstGeom>
          <a:solidFill>
            <a:srgbClr val="1289C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3acf73c5df_0_117"/>
          <p:cNvSpPr txBox="1">
            <a:spLocks noGrp="1"/>
          </p:cNvSpPr>
          <p:nvPr>
            <p:ph type="title"/>
          </p:nvPr>
        </p:nvSpPr>
        <p:spPr>
          <a:xfrm>
            <a:off x="682675" y="2741119"/>
            <a:ext cx="105156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Primo accesso al portale</a:t>
            </a:r>
            <a:endParaRPr sz="5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ab45e4d6e_1_13"/>
          <p:cNvSpPr/>
          <p:nvPr/>
        </p:nvSpPr>
        <p:spPr>
          <a:xfrm>
            <a:off x="172998" y="143435"/>
            <a:ext cx="3334800" cy="6526200"/>
          </a:xfrm>
          <a:prstGeom prst="rect">
            <a:avLst/>
          </a:prstGeom>
          <a:solidFill>
            <a:srgbClr val="268A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13ab45e4d6e_1_13"/>
          <p:cNvSpPr txBox="1"/>
          <p:nvPr/>
        </p:nvSpPr>
        <p:spPr>
          <a:xfrm>
            <a:off x="322730" y="1615603"/>
            <a:ext cx="29517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Spazio di co-produzione personale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13ab45e4d6e_1_13"/>
          <p:cNvSpPr txBox="1"/>
          <p:nvPr/>
        </p:nvSpPr>
        <p:spPr>
          <a:xfrm>
            <a:off x="240226" y="3288775"/>
            <a:ext cx="3107700" cy="25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 primo accesso al proprio spazio di co-produzione, lo spazio si presenta vuoto.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Google Shape;298;g13ab45e4d6e_1_13"/>
          <p:cNvCxnSpPr/>
          <p:nvPr/>
        </p:nvCxnSpPr>
        <p:spPr>
          <a:xfrm>
            <a:off x="322730" y="3113903"/>
            <a:ext cx="2951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99" name="Google Shape;299;g13ab45e4d6e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858" y="1074882"/>
            <a:ext cx="8379365" cy="4800498"/>
          </a:xfrm>
          <a:prstGeom prst="rect">
            <a:avLst/>
          </a:prstGeom>
          <a:noFill/>
          <a:ln w="9525" cap="flat" cmpd="sng">
            <a:solidFill>
              <a:srgbClr val="268ACA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acf73c5df_0_1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  <p:sp>
        <p:nvSpPr>
          <p:cNvPr id="305" name="Google Shape;305;g13acf73c5df_0_123"/>
          <p:cNvSpPr/>
          <p:nvPr/>
        </p:nvSpPr>
        <p:spPr>
          <a:xfrm>
            <a:off x="0" y="0"/>
            <a:ext cx="12192000" cy="5157900"/>
          </a:xfrm>
          <a:prstGeom prst="rect">
            <a:avLst/>
          </a:prstGeom>
          <a:solidFill>
            <a:srgbClr val="1289C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3acf73c5df_0_123"/>
          <p:cNvSpPr txBox="1">
            <a:spLocks noGrp="1"/>
          </p:cNvSpPr>
          <p:nvPr>
            <p:ph type="title"/>
          </p:nvPr>
        </p:nvSpPr>
        <p:spPr>
          <a:xfrm>
            <a:off x="682675" y="2741119"/>
            <a:ext cx="105156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Accesso al portale dopo essere stati invitati ad un progetto</a:t>
            </a:r>
            <a:endParaRPr sz="5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3ab45e4d6e_1_21"/>
          <p:cNvSpPr/>
          <p:nvPr/>
        </p:nvSpPr>
        <p:spPr>
          <a:xfrm>
            <a:off x="172998" y="143435"/>
            <a:ext cx="3334800" cy="6526200"/>
          </a:xfrm>
          <a:prstGeom prst="rect">
            <a:avLst/>
          </a:prstGeom>
          <a:solidFill>
            <a:srgbClr val="268A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13ab45e4d6e_1_21"/>
          <p:cNvSpPr txBox="1"/>
          <p:nvPr/>
        </p:nvSpPr>
        <p:spPr>
          <a:xfrm>
            <a:off x="322730" y="1615603"/>
            <a:ext cx="29517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Processi di co-produzione a cui si partecipa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13ab45e4d6e_1_21"/>
          <p:cNvSpPr txBox="1"/>
          <p:nvPr/>
        </p:nvSpPr>
        <p:spPr>
          <a:xfrm>
            <a:off x="-140767" y="3288765"/>
            <a:ext cx="3496200" cy="25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Quando si è già stati invitati a partecipare ad un processo di co-produzione, all'ingresso nel proprio spazio viene mostrato il progetto o la lista dei progetti a cui si partecipa.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" name="Google Shape;314;g13ab45e4d6e_1_21"/>
          <p:cNvCxnSpPr/>
          <p:nvPr/>
        </p:nvCxnSpPr>
        <p:spPr>
          <a:xfrm>
            <a:off x="322730" y="3113903"/>
            <a:ext cx="2951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15" name="Google Shape;315;g13ab45e4d6e_1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7800" y="1153044"/>
            <a:ext cx="8684199" cy="3765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3ab45e4d6e_1_21" descr="Cursor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8769592" y="2256414"/>
            <a:ext cx="682668" cy="682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3ab45e4d6e_1_29"/>
          <p:cNvSpPr/>
          <p:nvPr/>
        </p:nvSpPr>
        <p:spPr>
          <a:xfrm>
            <a:off x="172998" y="143435"/>
            <a:ext cx="3334800" cy="6526200"/>
          </a:xfrm>
          <a:prstGeom prst="rect">
            <a:avLst/>
          </a:prstGeom>
          <a:solidFill>
            <a:srgbClr val="268A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13ab45e4d6e_1_29"/>
          <p:cNvSpPr txBox="1"/>
          <p:nvPr/>
        </p:nvSpPr>
        <p:spPr>
          <a:xfrm>
            <a:off x="322730" y="1615603"/>
            <a:ext cx="29517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Visualizzazione delle risorse di un processo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3ab45e4d6e_1_29"/>
          <p:cNvSpPr txBox="1"/>
          <p:nvPr/>
        </p:nvSpPr>
        <p:spPr>
          <a:xfrm>
            <a:off x="240233" y="3288765"/>
            <a:ext cx="3496200" cy="25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Dopo aver cliccato sulla cartellina di un processo di co-produzione, appare una schermata riassuntiva con le risorse condivise con gli altri partecipanti al processo.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4" name="Google Shape;324;g13ab45e4d6e_1_29"/>
          <p:cNvCxnSpPr/>
          <p:nvPr/>
        </p:nvCxnSpPr>
        <p:spPr>
          <a:xfrm>
            <a:off x="322730" y="3113903"/>
            <a:ext cx="2951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25" name="Google Shape;325;g13ab45e4d6e_1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425" y="1608525"/>
            <a:ext cx="8631574" cy="3522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13ab45e4d6e_1_29" descr="Cursor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6818442" y="2502839"/>
            <a:ext cx="682668" cy="682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C6AF8CAD-0411-1803-A6FE-973D41BC7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7" y="2752725"/>
            <a:ext cx="6410325" cy="13525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837FF4-2CE3-9F68-4901-6ABD8956C8F6}"/>
              </a:ext>
            </a:extLst>
          </p:cNvPr>
          <p:cNvSpPr txBox="1"/>
          <p:nvPr/>
        </p:nvSpPr>
        <p:spPr>
          <a:xfrm>
            <a:off x="2969341" y="4758810"/>
            <a:ext cx="62238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effectLst/>
                <a:latin typeface="Barlow" panose="00000500000000000000" pitchFamily="2" charset="0"/>
                <a:ea typeface="Barlow" panose="00000500000000000000" pitchFamily="2" charset="0"/>
                <a:cs typeface="Barlow" panose="00000500000000000000" pitchFamily="2" charset="0"/>
              </a:rPr>
              <a:t>This document, prepared by the </a:t>
            </a:r>
            <a:r>
              <a:rPr lang="en-GB" sz="1600" u="sng" dirty="0">
                <a:solidFill>
                  <a:srgbClr val="1155CC"/>
                </a:solidFill>
                <a:effectLst/>
                <a:latin typeface="Barlow" panose="00000500000000000000" pitchFamily="2" charset="0"/>
                <a:ea typeface="Barlow" panose="00000500000000000000" pitchFamily="2" charset="0"/>
                <a:cs typeface="Barlow" panose="00000500000000000000" pitchFamily="2" charset="0"/>
                <a:hlinkClick r:id="rId3"/>
              </a:rPr>
              <a:t>INTERLINK </a:t>
            </a:r>
            <a:r>
              <a:rPr lang="en-GB" sz="1600" dirty="0">
                <a:effectLst/>
                <a:latin typeface="Barlow" panose="00000500000000000000" pitchFamily="2" charset="0"/>
                <a:ea typeface="Barlow" panose="00000500000000000000" pitchFamily="2" charset="0"/>
                <a:cs typeface="Barlow" panose="00000500000000000000" pitchFamily="2" charset="0"/>
              </a:rPr>
              <a:t>European project,  is licensed under a Creative Commons Attribution-</a:t>
            </a:r>
            <a:r>
              <a:rPr lang="en-GB" sz="1600" dirty="0" err="1">
                <a:effectLst/>
                <a:latin typeface="Barlow" panose="00000500000000000000" pitchFamily="2" charset="0"/>
                <a:ea typeface="Barlow" panose="00000500000000000000" pitchFamily="2" charset="0"/>
                <a:cs typeface="Barlow" panose="00000500000000000000" pitchFamily="2" charset="0"/>
              </a:rPr>
              <a:t>ShareAlike</a:t>
            </a:r>
            <a:r>
              <a:rPr lang="en-GB" sz="1600" dirty="0">
                <a:effectLst/>
                <a:latin typeface="Barlow" panose="00000500000000000000" pitchFamily="2" charset="0"/>
                <a:ea typeface="Barlow" panose="00000500000000000000" pitchFamily="2" charset="0"/>
                <a:cs typeface="Barlow" panose="00000500000000000000" pitchFamily="2" charset="0"/>
              </a:rPr>
              <a:t> 4.0 International licence (</a:t>
            </a:r>
            <a:r>
              <a:rPr lang="en-GB" sz="1600" u="sng" dirty="0">
                <a:solidFill>
                  <a:srgbClr val="1155CC"/>
                </a:solidFill>
                <a:effectLst/>
                <a:latin typeface="Barlow" panose="00000500000000000000" pitchFamily="2" charset="0"/>
                <a:ea typeface="Barlow" panose="00000500000000000000" pitchFamily="2" charset="0"/>
                <a:cs typeface="Barlow" panose="00000500000000000000" pitchFamily="2" charset="0"/>
                <a:hlinkClick r:id="rId4"/>
              </a:rPr>
              <a:t>CC BY-SA 4.0</a:t>
            </a:r>
            <a:r>
              <a:rPr lang="en-GB" sz="1600" dirty="0">
                <a:effectLst/>
                <a:latin typeface="Barlow" panose="00000500000000000000" pitchFamily="2" charset="0"/>
                <a:ea typeface="Barlow" panose="00000500000000000000" pitchFamily="2" charset="0"/>
                <a:cs typeface="Barlow" panose="00000500000000000000" pitchFamily="2" charset="0"/>
              </a:rPr>
              <a:t>). </a:t>
            </a:r>
            <a:endParaRPr lang="en-US" sz="1600" dirty="0">
              <a:effectLst/>
              <a:latin typeface="Barlow" panose="00000500000000000000" pitchFamily="2" charset="0"/>
              <a:ea typeface="Arial" panose="020B0604020202020204" pitchFamily="34" charset="0"/>
            </a:endParaRPr>
          </a:p>
          <a:p>
            <a:pPr algn="ctr"/>
            <a:endParaRPr lang="en-US" sz="1600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36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acf73c5df_0_8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  <p:sp>
        <p:nvSpPr>
          <p:cNvPr id="102" name="Google Shape;102;g13acf73c5df_0_84"/>
          <p:cNvSpPr/>
          <p:nvPr/>
        </p:nvSpPr>
        <p:spPr>
          <a:xfrm>
            <a:off x="0" y="0"/>
            <a:ext cx="12192000" cy="5157900"/>
          </a:xfrm>
          <a:prstGeom prst="rect">
            <a:avLst/>
          </a:prstGeom>
          <a:solidFill>
            <a:srgbClr val="1289C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acf73c5df_0_84"/>
          <p:cNvSpPr txBox="1">
            <a:spLocks noGrp="1"/>
          </p:cNvSpPr>
          <p:nvPr>
            <p:ph type="title"/>
          </p:nvPr>
        </p:nvSpPr>
        <p:spPr>
          <a:xfrm>
            <a:off x="530275" y="1902919"/>
            <a:ext cx="105156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Sezione pubblica del portale</a:t>
            </a:r>
            <a:endParaRPr sz="5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/>
          <p:nvPr/>
        </p:nvSpPr>
        <p:spPr>
          <a:xfrm>
            <a:off x="172998" y="143435"/>
            <a:ext cx="3334871" cy="6526306"/>
          </a:xfrm>
          <a:prstGeom prst="rect">
            <a:avLst/>
          </a:prstGeom>
          <a:solidFill>
            <a:srgbClr val="268A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322730" y="1615603"/>
            <a:ext cx="279262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 page del portale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5"/>
          <p:cNvSpPr txBox="1"/>
          <p:nvPr/>
        </p:nvSpPr>
        <p:spPr>
          <a:xfrm>
            <a:off x="240225" y="3288775"/>
            <a:ext cx="3334800" cy="26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 pagina principale contiene informazioni introduttive sui vantaggi della co-produzione dei servizi pubblici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 pagina contiene anche un punto di accesso diretto al proprio spazio individuale di co-produzione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5"/>
          <p:cNvCxnSpPr/>
          <p:nvPr/>
        </p:nvCxnSpPr>
        <p:spPr>
          <a:xfrm>
            <a:off x="322730" y="3113903"/>
            <a:ext cx="2951811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5"/>
          <p:cNvSpPr txBox="1"/>
          <p:nvPr/>
        </p:nvSpPr>
        <p:spPr>
          <a:xfrm>
            <a:off x="3660274" y="717475"/>
            <a:ext cx="3334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268ACA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mef.interlink-project.eu</a:t>
            </a:r>
            <a:endParaRPr sz="2400">
              <a:solidFill>
                <a:srgbClr val="268AC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4676" y="1539399"/>
            <a:ext cx="7940800" cy="5054151"/>
          </a:xfrm>
          <a:prstGeom prst="rect">
            <a:avLst/>
          </a:prstGeom>
          <a:noFill/>
          <a:ln w="9525" cap="flat" cmpd="sng">
            <a:solidFill>
              <a:srgbClr val="268ACA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4" name="Google Shape;114;p5" descr="Cursor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7182278" y="747273"/>
            <a:ext cx="802999" cy="802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/>
          <p:nvPr/>
        </p:nvSpPr>
        <p:spPr>
          <a:xfrm>
            <a:off x="7569191" y="1452959"/>
            <a:ext cx="675900" cy="582000"/>
          </a:xfrm>
          <a:prstGeom prst="ellipse">
            <a:avLst/>
          </a:prstGeom>
          <a:noFill/>
          <a:ln w="317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6275" y="1310800"/>
            <a:ext cx="8251798" cy="4605199"/>
          </a:xfrm>
          <a:prstGeom prst="rect">
            <a:avLst/>
          </a:prstGeom>
          <a:noFill/>
          <a:ln w="9525" cap="flat" cmpd="sng">
            <a:solidFill>
              <a:srgbClr val="268ACA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1" name="Google Shape;121;p3"/>
          <p:cNvSpPr/>
          <p:nvPr/>
        </p:nvSpPr>
        <p:spPr>
          <a:xfrm>
            <a:off x="172998" y="143435"/>
            <a:ext cx="3334871" cy="6526306"/>
          </a:xfrm>
          <a:prstGeom prst="rect">
            <a:avLst/>
          </a:prstGeom>
          <a:solidFill>
            <a:srgbClr val="268A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322730" y="1615603"/>
            <a:ext cx="279262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Opzioni del portale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240226" y="3288775"/>
            <a:ext cx="3110400" cy="26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E’ possibile selezionare la lingua in cui visualizzare le informazioni messe a disposizione dal portale.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 sezione delle opzioni è disponibile cliccando sull’icona in alto a destra.</a:t>
            </a:r>
            <a:endParaRPr/>
          </a:p>
        </p:txBody>
      </p:sp>
      <p:cxnSp>
        <p:nvCxnSpPr>
          <p:cNvPr id="124" name="Google Shape;124;p3"/>
          <p:cNvCxnSpPr/>
          <p:nvPr/>
        </p:nvCxnSpPr>
        <p:spPr>
          <a:xfrm>
            <a:off x="322730" y="3113903"/>
            <a:ext cx="2951811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5" name="Google Shape;125;p3"/>
          <p:cNvSpPr txBox="1"/>
          <p:nvPr/>
        </p:nvSpPr>
        <p:spPr>
          <a:xfrm>
            <a:off x="3669223" y="434875"/>
            <a:ext cx="378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268ACA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mef.interlink-project.eu</a:t>
            </a:r>
            <a:endParaRPr sz="2400">
              <a:solidFill>
                <a:srgbClr val="268AC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3" descr="Cursor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10926758" y="594208"/>
            <a:ext cx="802999" cy="802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"/>
          <p:cNvSpPr/>
          <p:nvPr/>
        </p:nvSpPr>
        <p:spPr>
          <a:xfrm>
            <a:off x="11490347" y="1227053"/>
            <a:ext cx="412200" cy="397800"/>
          </a:xfrm>
          <a:prstGeom prst="ellipse">
            <a:avLst/>
          </a:prstGeom>
          <a:noFill/>
          <a:ln w="317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676" y="848175"/>
            <a:ext cx="8026101" cy="5631826"/>
          </a:xfrm>
          <a:prstGeom prst="rect">
            <a:avLst/>
          </a:prstGeom>
          <a:noFill/>
          <a:ln w="9525" cap="flat" cmpd="sng">
            <a:solidFill>
              <a:srgbClr val="268ACA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3" name="Google Shape;133;p6"/>
          <p:cNvSpPr/>
          <p:nvPr/>
        </p:nvSpPr>
        <p:spPr>
          <a:xfrm>
            <a:off x="172998" y="143435"/>
            <a:ext cx="3334871" cy="6526306"/>
          </a:xfrm>
          <a:prstGeom prst="rect">
            <a:avLst/>
          </a:prstGeom>
          <a:solidFill>
            <a:srgbClr val="268A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322730" y="1615603"/>
            <a:ext cx="279262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Pagina sulla piattaforma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240226" y="3288775"/>
            <a:ext cx="3173100" cy="15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 pagina contiene informazioni sulle funzionalità e i servizi offerti dalla piattaforma INTERLINK</a:t>
            </a:r>
            <a:endParaRPr/>
          </a:p>
        </p:txBody>
      </p:sp>
      <p:cxnSp>
        <p:nvCxnSpPr>
          <p:cNvPr id="136" name="Google Shape;136;p6"/>
          <p:cNvCxnSpPr/>
          <p:nvPr/>
        </p:nvCxnSpPr>
        <p:spPr>
          <a:xfrm>
            <a:off x="322730" y="3113903"/>
            <a:ext cx="2951811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" name="Google Shape;137;p6"/>
          <p:cNvSpPr/>
          <p:nvPr/>
        </p:nvSpPr>
        <p:spPr>
          <a:xfrm>
            <a:off x="8304199" y="817277"/>
            <a:ext cx="608100" cy="437100"/>
          </a:xfrm>
          <a:prstGeom prst="ellipse">
            <a:avLst/>
          </a:prstGeom>
          <a:noFill/>
          <a:ln w="317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6" descr="Cursor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7841678" y="139473"/>
            <a:ext cx="802999" cy="80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172998" y="143435"/>
            <a:ext cx="3334871" cy="6526306"/>
          </a:xfrm>
          <a:prstGeom prst="rect">
            <a:avLst/>
          </a:prstGeom>
          <a:solidFill>
            <a:srgbClr val="268A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7"/>
          <p:cNvSpPr txBox="1"/>
          <p:nvPr/>
        </p:nvSpPr>
        <p:spPr>
          <a:xfrm>
            <a:off x="322730" y="1615603"/>
            <a:ext cx="279262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Pagina sulla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co-produzione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7"/>
          <p:cNvSpPr txBox="1"/>
          <p:nvPr/>
        </p:nvSpPr>
        <p:spPr>
          <a:xfrm>
            <a:off x="240226" y="3288775"/>
            <a:ext cx="3162300" cy="25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 pagina contiene informazioni aggiuntive sulle diverse fasi di un processo di co-produzione di servizi pubblici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(parte dell’informazione è in corso di traduzione e completamento)</a:t>
            </a:r>
            <a:endParaRPr/>
          </a:p>
        </p:txBody>
      </p:sp>
      <p:cxnSp>
        <p:nvCxnSpPr>
          <p:cNvPr id="146" name="Google Shape;146;p7"/>
          <p:cNvCxnSpPr/>
          <p:nvPr/>
        </p:nvCxnSpPr>
        <p:spPr>
          <a:xfrm>
            <a:off x="322730" y="3113903"/>
            <a:ext cx="2951811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7" name="Google Shape;14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876" y="495249"/>
            <a:ext cx="8046924" cy="6174499"/>
          </a:xfrm>
          <a:prstGeom prst="rect">
            <a:avLst/>
          </a:prstGeom>
          <a:noFill/>
          <a:ln w="9525" cap="flat" cmpd="sng">
            <a:solidFill>
              <a:srgbClr val="268ACA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8" name="Google Shape;148;p7"/>
          <p:cNvSpPr/>
          <p:nvPr/>
        </p:nvSpPr>
        <p:spPr>
          <a:xfrm>
            <a:off x="8910000" y="471675"/>
            <a:ext cx="756000" cy="437100"/>
          </a:xfrm>
          <a:prstGeom prst="ellipse">
            <a:avLst/>
          </a:prstGeom>
          <a:noFill/>
          <a:ln w="317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7" descr="Cursor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8565278" y="-206127"/>
            <a:ext cx="802999" cy="80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172998" y="143435"/>
            <a:ext cx="3334871" cy="6526306"/>
          </a:xfrm>
          <a:prstGeom prst="rect">
            <a:avLst/>
          </a:prstGeom>
          <a:solidFill>
            <a:srgbClr val="268A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8"/>
          <p:cNvSpPr txBox="1"/>
          <p:nvPr/>
        </p:nvSpPr>
        <p:spPr>
          <a:xfrm>
            <a:off x="322730" y="1615603"/>
            <a:ext cx="2792627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Informazioni sul catalogo delle risorse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8"/>
          <p:cNvSpPr txBox="1"/>
          <p:nvPr/>
        </p:nvSpPr>
        <p:spPr>
          <a:xfrm>
            <a:off x="240225" y="3288775"/>
            <a:ext cx="3173100" cy="3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 pagina consente la visualizzazione della lista delle risorse (digitali e di conoscenza) che sono raccolte all’interno del portale per supportare processi di co-produzione di servizi pubblici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E' possibile fare una ricerca per parole chiave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8"/>
          <p:cNvCxnSpPr/>
          <p:nvPr/>
        </p:nvCxnSpPr>
        <p:spPr>
          <a:xfrm>
            <a:off x="322730" y="3113903"/>
            <a:ext cx="2951811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8" name="Google Shape;158;p8"/>
          <p:cNvPicPr preferRelativeResize="0"/>
          <p:nvPr/>
        </p:nvPicPr>
        <p:blipFill rotWithShape="1">
          <a:blip r:embed="rId3">
            <a:alphaModFix/>
          </a:blip>
          <a:srcRect b="16957"/>
          <a:stretch/>
        </p:blipFill>
        <p:spPr>
          <a:xfrm>
            <a:off x="3973475" y="675350"/>
            <a:ext cx="7652550" cy="5901850"/>
          </a:xfrm>
          <a:prstGeom prst="rect">
            <a:avLst/>
          </a:prstGeom>
          <a:noFill/>
          <a:ln w="9525" cap="flat" cmpd="sng">
            <a:solidFill>
              <a:srgbClr val="268ACA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9" name="Google Shape;159;p8"/>
          <p:cNvSpPr/>
          <p:nvPr/>
        </p:nvSpPr>
        <p:spPr>
          <a:xfrm>
            <a:off x="9525600" y="677800"/>
            <a:ext cx="637200" cy="348300"/>
          </a:xfrm>
          <a:prstGeom prst="ellipse">
            <a:avLst/>
          </a:prstGeom>
          <a:noFill/>
          <a:ln w="317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8" descr="Cursor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9180878" y="-2"/>
            <a:ext cx="802999" cy="80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ab45e4d6e_1_75"/>
          <p:cNvSpPr/>
          <p:nvPr/>
        </p:nvSpPr>
        <p:spPr>
          <a:xfrm>
            <a:off x="172998" y="143435"/>
            <a:ext cx="3334800" cy="6526200"/>
          </a:xfrm>
          <a:prstGeom prst="rect">
            <a:avLst/>
          </a:prstGeom>
          <a:solidFill>
            <a:srgbClr val="268A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13ab45e4d6e_1_75"/>
          <p:cNvSpPr txBox="1"/>
          <p:nvPr/>
        </p:nvSpPr>
        <p:spPr>
          <a:xfrm>
            <a:off x="322730" y="1615603"/>
            <a:ext cx="27927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Informazioni sul progetto INTERLINK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3ab45e4d6e_1_75"/>
          <p:cNvSpPr txBox="1"/>
          <p:nvPr/>
        </p:nvSpPr>
        <p:spPr>
          <a:xfrm>
            <a:off x="240225" y="3288775"/>
            <a:ext cx="3162300" cy="3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 pagina riporta informazioni sul progetto europeo INTERLINK, all'interno del quale si svolge questa sperimentazione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Sono disponibili le brochure descrittive dei tre casi pilota del progetto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g13ab45e4d6e_1_75"/>
          <p:cNvCxnSpPr/>
          <p:nvPr/>
        </p:nvCxnSpPr>
        <p:spPr>
          <a:xfrm>
            <a:off x="322730" y="3113903"/>
            <a:ext cx="2951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9" name="Google Shape;169;g13ab45e4d6e_1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025" y="803000"/>
            <a:ext cx="8303624" cy="55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3ab45e4d6e_1_75"/>
          <p:cNvSpPr/>
          <p:nvPr/>
        </p:nvSpPr>
        <p:spPr>
          <a:xfrm>
            <a:off x="10287600" y="830200"/>
            <a:ext cx="1225200" cy="348300"/>
          </a:xfrm>
          <a:prstGeom prst="ellipse">
            <a:avLst/>
          </a:prstGeom>
          <a:noFill/>
          <a:ln w="317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g13ab45e4d6e_1_75" descr="Cursor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9942878" y="152398"/>
            <a:ext cx="802999" cy="80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738</Words>
  <Application>Microsoft Office PowerPoint</Application>
  <PresentationFormat>Widescreen</PresentationFormat>
  <Paragraphs>70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Barlow</vt:lpstr>
      <vt:lpstr>Calibri</vt:lpstr>
      <vt:lpstr>Arial</vt:lpstr>
      <vt:lpstr>Office Theme</vt:lpstr>
      <vt:lpstr>Istruzioni per l’uso della piattaforma INTERLINK</vt:lpstr>
      <vt:lpstr>PowerPoint Presentation</vt:lpstr>
      <vt:lpstr>Sezione pubblica del portale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Accesso allo spazio di co-produzione</vt:lpstr>
      <vt:lpstr>PowerPoint Presentation</vt:lpstr>
      <vt:lpstr>PowerPoint Presentation</vt:lpstr>
      <vt:lpstr>PowerPoint Presentation</vt:lpstr>
      <vt:lpstr>Accesso tramite account Google esistente</vt:lpstr>
      <vt:lpstr>PowerPoint Presentation</vt:lpstr>
      <vt:lpstr>Accesso per utenti già registrati tramite username e password</vt:lpstr>
      <vt:lpstr>PowerPoint Presentation</vt:lpstr>
      <vt:lpstr>Nuova registrazione al portale</vt:lpstr>
      <vt:lpstr>PowerPoint Presentation</vt:lpstr>
      <vt:lpstr>PowerPoint Presentation</vt:lpstr>
      <vt:lpstr>Primo accesso al portale</vt:lpstr>
      <vt:lpstr>PowerPoint Presentation</vt:lpstr>
      <vt:lpstr>Accesso al portale dopo essere stati invitati ad un progetto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Istruzioni per l’uso della piattaforma INTERLINK</dc:title>
  <dc:creator>Elena Not</dc:creator>
  <cp:lastModifiedBy>Elena Not</cp:lastModifiedBy>
  <cp:revision>1</cp:revision>
  <dcterms:created xsi:type="dcterms:W3CDTF">2022-06-29T10:08:25Z</dcterms:created>
  <dcterms:modified xsi:type="dcterms:W3CDTF">2023-07-20T13:20:36Z</dcterms:modified>
</cp:coreProperties>
</file>