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7"/>
      <p:bold r:id="rId8"/>
      <p:italic r:id="rId9"/>
      <p:boldItalic r:id="rId10"/>
    </p:embeddedFont>
    <p:embeddedFont>
      <p:font typeface="Titillium Web" panose="000005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6iJ7NnioTf0cdJz3IY5hYK/sNl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iara Leonardi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552" y="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6-09T12:17:31.261" idx="1">
    <p:pos x="41" y="3002"/>
    <p:text>check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yyU4Nvo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0d502628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0d502628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interlink-project.e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l="15871" r="488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949925" y="815150"/>
            <a:ext cx="7228500" cy="23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t" sz="3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Gamification canvas</a:t>
            </a:r>
            <a:endParaRPr sz="3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1813175" y="3115850"/>
            <a:ext cx="5809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it" sz="123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 gamification canvas can be a useful tool for designing and planning gamified experiences. It helps to visualize and structure the key elements and components of a gamification strategy.</a:t>
            </a:r>
            <a:endParaRPr sz="123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endParaRPr sz="123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r="9106"/>
          <a:stretch/>
        </p:blipFill>
        <p:spPr>
          <a:xfrm>
            <a:off x="3807375" y="0"/>
            <a:ext cx="1306550" cy="15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49000" y="4750100"/>
            <a:ext cx="2002625" cy="3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/>
          <p:nvPr/>
        </p:nvSpPr>
        <p:spPr>
          <a:xfrm>
            <a:off x="66600" y="4766075"/>
            <a:ext cx="1010400" cy="2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t" sz="9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CC </a:t>
            </a:r>
            <a:r>
              <a:rPr lang="it" sz="9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BY</a:t>
            </a:r>
            <a:r>
              <a:rPr lang="it" sz="9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-SA 4.0</a:t>
            </a:r>
            <a:endParaRPr sz="900" b="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9000" y="4750100"/>
            <a:ext cx="2002625" cy="3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8"/>
          <p:cNvPicPr preferRelativeResize="0"/>
          <p:nvPr/>
        </p:nvPicPr>
        <p:blipFill rotWithShape="1">
          <a:blip r:embed="rId3">
            <a:alphaModFix/>
          </a:blip>
          <a:srcRect r="9106"/>
          <a:stretch/>
        </p:blipFill>
        <p:spPr>
          <a:xfrm>
            <a:off x="0" y="0"/>
            <a:ext cx="9144000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56125" y="-64625"/>
            <a:ext cx="4925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82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GAMIFICATION CANVAS</a:t>
            </a:r>
            <a:endParaRPr sz="182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563825" y="1437800"/>
            <a:ext cx="245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it" sz="2600" b="1" i="0" u="none" strike="noStrike" cap="none" dirty="0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2600" b="1" i="0" u="none" strike="noStrike" cap="none" dirty="0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563825" y="1887958"/>
            <a:ext cx="245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it" sz="2600" b="1" i="0" u="none" strike="noStrike" cap="none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2600" b="1" i="0" u="none" strike="noStrike" cap="none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367975" y="699150"/>
            <a:ext cx="842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The Canvas is a tool that prompts you to ask many questions:</a:t>
            </a:r>
            <a:endParaRPr sz="1800" b="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563825" y="2451588"/>
            <a:ext cx="245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it" sz="2600" b="1" i="0" u="none" strike="noStrike" cap="none" dirty="0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2600" b="1" i="0" u="none" strike="noStrike" cap="none" dirty="0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563825" y="3068219"/>
            <a:ext cx="245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it" sz="2600" b="1" i="0" u="none" strike="noStrike" cap="none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2600" b="1" i="0" u="none" strike="noStrike" cap="none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2" name="Google Shape;72;p8"/>
          <p:cNvSpPr txBox="1"/>
          <p:nvPr/>
        </p:nvSpPr>
        <p:spPr>
          <a:xfrm>
            <a:off x="915450" y="1331035"/>
            <a:ext cx="7575600" cy="27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it" sz="1500" b="1" dirty="0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On which platforms will your Gamification exist? </a:t>
            </a:r>
            <a:endParaRPr sz="1500" b="1" dirty="0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it" sz="1500" b="1" dirty="0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What mechanics, dynamics, and components do you want to include within it? </a:t>
            </a:r>
            <a:endParaRPr sz="1500" b="1" dirty="0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it" sz="1500" b="1" dirty="0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What aesthetic, narrative, and storytelling aspects will you consider to add that extra touch? </a:t>
            </a:r>
            <a:endParaRPr sz="1500" b="1" dirty="0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it" sz="1500" b="1" dirty="0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What behaviors do you want to stimulate, and in which type of player-customers? </a:t>
            </a:r>
            <a:endParaRPr sz="1500" b="1" dirty="0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it" sz="1500" b="1" dirty="0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How much will it cost you in terms of finances, time, and skills to bring into the company, and what will you gain in return?</a:t>
            </a:r>
            <a:endParaRPr sz="1500" dirty="0"/>
          </a:p>
        </p:txBody>
      </p:sp>
      <p:sp>
        <p:nvSpPr>
          <p:cNvPr id="73" name="Google Shape;73;p8"/>
          <p:cNvSpPr txBox="1"/>
          <p:nvPr/>
        </p:nvSpPr>
        <p:spPr>
          <a:xfrm>
            <a:off x="586310" y="3622854"/>
            <a:ext cx="245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it" sz="2600" b="1" dirty="0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endParaRPr sz="2600" b="1" i="0" u="none" strike="noStrike" cap="none" dirty="0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heet with black text&#10;&#10;Description automatically generated">
            <a:extLst>
              <a:ext uri="{FF2B5EF4-FFF2-40B4-BE49-F238E27FC236}">
                <a16:creationId xmlns:a16="http://schemas.microsoft.com/office/drawing/2014/main" id="{04FE039F-EEE4-AB36-FB6D-4F5CE5938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55" y="0"/>
            <a:ext cx="727349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4"/>
          <p:cNvPicPr preferRelativeResize="0"/>
          <p:nvPr/>
        </p:nvPicPr>
        <p:blipFill rotWithShape="1">
          <a:blip r:embed="rId3">
            <a:alphaModFix/>
          </a:blip>
          <a:srcRect l="15871" r="488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4"/>
          <p:cNvSpPr txBox="1">
            <a:spLocks noGrp="1"/>
          </p:cNvSpPr>
          <p:nvPr>
            <p:ph type="ctrTitle"/>
          </p:nvPr>
        </p:nvSpPr>
        <p:spPr>
          <a:xfrm>
            <a:off x="957750" y="1825125"/>
            <a:ext cx="7228500" cy="16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it" sz="1430">
                <a:solidFill>
                  <a:schemeClr val="lt1"/>
                </a:solidFill>
              </a:rPr>
              <a:t>This document, prepared by the </a:t>
            </a:r>
            <a:r>
              <a:rPr lang="it" sz="143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INTERLINK </a:t>
            </a:r>
            <a:r>
              <a:rPr lang="it" sz="1430">
                <a:solidFill>
                  <a:schemeClr val="lt1"/>
                </a:solidFill>
              </a:rPr>
              <a:t>European project,  is licensed under a Creative Commons Attribution-ShareAlike 3.0 International license </a:t>
            </a:r>
            <a:r>
              <a:rPr lang="it" sz="1430" u="sng">
                <a:solidFill>
                  <a:schemeClr val="hlink"/>
                </a:solidFill>
                <a:hlinkClick r:id="rId5"/>
              </a:rPr>
              <a:t>(CC BY-SA 3.0).</a:t>
            </a:r>
            <a:endParaRPr sz="3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6">
            <a:alphaModFix/>
          </a:blip>
          <a:srcRect r="9106"/>
          <a:stretch/>
        </p:blipFill>
        <p:spPr>
          <a:xfrm>
            <a:off x="3807375" y="0"/>
            <a:ext cx="1306500" cy="150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049000" y="4750100"/>
            <a:ext cx="2002625" cy="3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165</Words>
  <Application>Microsoft Office PowerPoint</Application>
  <PresentationFormat>On-screen Show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Barlow</vt:lpstr>
      <vt:lpstr>Titillium Web</vt:lpstr>
      <vt:lpstr>Arial</vt:lpstr>
      <vt:lpstr>Simple Light</vt:lpstr>
      <vt:lpstr> Gamification canvas</vt:lpstr>
      <vt:lpstr>GAMIFICATION CANVAS</vt:lpstr>
      <vt:lpstr>PowerPoint Presentation</vt:lpstr>
      <vt:lpstr>This document, prepared by the INTERLINK European project,  is licensed under a Creative Commons Attribution-ShareAlike 3.0 International license (CC BY-SA 3.0).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Gamification canvas</dc:title>
  <cp:lastModifiedBy>Elena Not</cp:lastModifiedBy>
  <cp:revision>2</cp:revision>
  <dcterms:modified xsi:type="dcterms:W3CDTF">2023-08-17T13:20:46Z</dcterms:modified>
</cp:coreProperties>
</file>