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322" r:id="rId19"/>
  </p:sldIdLst>
  <p:sldSz cx="12192000" cy="6858000"/>
  <p:notesSz cx="6858000" cy="9144000"/>
  <p:embeddedFontLst>
    <p:embeddedFont>
      <p:font typeface="Barlow" panose="00000500000000000000" pitchFamily="2" charset="0"/>
      <p:regular r:id="rId21"/>
      <p:bold r:id="rId22"/>
      <p:italic r:id="rId23"/>
      <p:boldItalic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g8FlW36RvsHpdOKYAxqbUqURV9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57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3acf73c5df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1" name="Google Shape;171;g13acf73c5df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3acf73c5d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8" name="Google Shape;178;g13acf73c5d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3acf73c5d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1" name="Google Shape;191;g13acf73c5d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3acf73c5df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4" name="Google Shape;204;g13acf73c5df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3ab45e4d6e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1" name="Google Shape;211;g13ab45e4d6e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3acf73c5df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0" name="Google Shape;220;g13acf73c5df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3ab45e4d6e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7" name="Google Shape;227;g13ab45e4d6e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30ef23a5a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7" name="Google Shape;237;g230ef23a5a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1" name="Google Shape;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e122af3d2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1" name="Google Shape;101;g1e122af3d2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e122af3d23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2" name="Google Shape;112;g1e122af3d23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e122af3d2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3" name="Google Shape;123;g1e122af3d2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30ef23a5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4" name="Google Shape;134;g230ef23a5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1" name="Google Shape;14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acf73c5df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4" name="Google Shape;154;g13acf73c5df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1" name="Google Shape;16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3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emo.interlink-project.eu/docs/en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rlink-project.eu/" TargetMode="External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reativecommons.org/licenses/by-sa/4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zgz.interlink-project.eu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varam.interlink-project.eu/" TargetMode="External"/><Relationship Id="rId5" Type="http://schemas.openxmlformats.org/officeDocument/2006/relationships/hyperlink" Target="https://mef.interlink-project.eu/" TargetMode="External"/><Relationship Id="rId4" Type="http://schemas.openxmlformats.org/officeDocument/2006/relationships/hyperlink" Target="https://demo.interlink-project.eu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360A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450" y="6099488"/>
            <a:ext cx="2534999" cy="642413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/>
          <p:nvPr/>
        </p:nvSpPr>
        <p:spPr>
          <a:xfrm>
            <a:off x="4737925" y="-187"/>
            <a:ext cx="2535000" cy="2157000"/>
          </a:xfrm>
          <a:prstGeom prst="rect">
            <a:avLst/>
          </a:prstGeom>
          <a:solidFill>
            <a:srgbClr val="29A94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 txBox="1">
            <a:spLocks noGrp="1"/>
          </p:cNvSpPr>
          <p:nvPr>
            <p:ph type="ctrTitle"/>
          </p:nvPr>
        </p:nvSpPr>
        <p:spPr>
          <a:xfrm>
            <a:off x="609600" y="1399250"/>
            <a:ext cx="112074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54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HOW TO LOGIN / REGISTER TO THE COLLABORATIVE ENVIRONMENT?</a:t>
            </a:r>
            <a:endParaRPr sz="54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2764250" y="3863275"/>
            <a:ext cx="6835800" cy="152400"/>
          </a:xfrm>
          <a:prstGeom prst="rect">
            <a:avLst/>
          </a:prstGeom>
          <a:solidFill>
            <a:srgbClr val="29A94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3acf73c5df_0_1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/>
          </a:p>
        </p:txBody>
      </p:sp>
      <p:sp>
        <p:nvSpPr>
          <p:cNvPr id="174" name="Google Shape;174;g13acf73c5df_0_111"/>
          <p:cNvSpPr/>
          <p:nvPr/>
        </p:nvSpPr>
        <p:spPr>
          <a:xfrm>
            <a:off x="0" y="0"/>
            <a:ext cx="12192000" cy="5157900"/>
          </a:xfrm>
          <a:prstGeom prst="rect">
            <a:avLst/>
          </a:prstGeom>
          <a:solidFill>
            <a:srgbClr val="1289C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13acf73c5df_0_111"/>
          <p:cNvSpPr txBox="1">
            <a:spLocks noGrp="1"/>
          </p:cNvSpPr>
          <p:nvPr>
            <p:ph type="title"/>
          </p:nvPr>
        </p:nvSpPr>
        <p:spPr>
          <a:xfrm>
            <a:off x="682675" y="2741119"/>
            <a:ext cx="10515600" cy="13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5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New registration to the portal</a:t>
            </a:r>
            <a:endParaRPr sz="5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g13acf73c5df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3625" y="426075"/>
            <a:ext cx="3625300" cy="556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g13acf73c5df_0_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2926" y="129925"/>
            <a:ext cx="2746989" cy="6553199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13acf73c5df_0_11"/>
          <p:cNvSpPr/>
          <p:nvPr/>
        </p:nvSpPr>
        <p:spPr>
          <a:xfrm>
            <a:off x="172998" y="143435"/>
            <a:ext cx="3334800" cy="6526200"/>
          </a:xfrm>
          <a:prstGeom prst="rect">
            <a:avLst/>
          </a:prstGeom>
          <a:solidFill>
            <a:srgbClr val="268A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3" name="Google Shape;183;g13acf73c5df_0_11"/>
          <p:cNvCxnSpPr/>
          <p:nvPr/>
        </p:nvCxnSpPr>
        <p:spPr>
          <a:xfrm>
            <a:off x="322730" y="3113903"/>
            <a:ext cx="29517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4" name="Google Shape;184;g13acf73c5df_0_11"/>
          <p:cNvSpPr/>
          <p:nvPr/>
        </p:nvSpPr>
        <p:spPr>
          <a:xfrm>
            <a:off x="5183775" y="4193075"/>
            <a:ext cx="1605000" cy="535500"/>
          </a:xfrm>
          <a:prstGeom prst="ellipse">
            <a:avLst/>
          </a:prstGeom>
          <a:noFill/>
          <a:ln w="31750" cap="flat" cmpd="sng">
            <a:solidFill>
              <a:srgbClr val="6360A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13acf73c5df_0_11"/>
          <p:cNvSpPr txBox="1"/>
          <p:nvPr/>
        </p:nvSpPr>
        <p:spPr>
          <a:xfrm>
            <a:off x="322730" y="1668518"/>
            <a:ext cx="29517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Input your registration data</a:t>
            </a:r>
            <a:endParaRPr sz="3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13acf73c5df_0_11"/>
          <p:cNvSpPr txBox="1"/>
          <p:nvPr/>
        </p:nvSpPr>
        <p:spPr>
          <a:xfrm>
            <a:off x="240226" y="3288775"/>
            <a:ext cx="3190200" cy="25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After clicking on "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“Not registered? Sign up!” you get access to the registration form</a:t>
            </a:r>
            <a:endParaRPr sz="20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Insert your data, choose a password and click on the "Sign up" button</a:t>
            </a:r>
            <a:endParaRPr sz="20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13acf73c5df_0_11"/>
          <p:cNvSpPr/>
          <p:nvPr/>
        </p:nvSpPr>
        <p:spPr>
          <a:xfrm>
            <a:off x="10325025" y="2325000"/>
            <a:ext cx="830100" cy="5445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360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13acf73c5df_0_11"/>
          <p:cNvSpPr/>
          <p:nvPr/>
        </p:nvSpPr>
        <p:spPr>
          <a:xfrm>
            <a:off x="7000800" y="4309825"/>
            <a:ext cx="830100" cy="5445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360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3acf73c5df_0_25"/>
          <p:cNvSpPr/>
          <p:nvPr/>
        </p:nvSpPr>
        <p:spPr>
          <a:xfrm>
            <a:off x="172998" y="143435"/>
            <a:ext cx="3334800" cy="6526200"/>
          </a:xfrm>
          <a:prstGeom prst="rect">
            <a:avLst/>
          </a:prstGeom>
          <a:solidFill>
            <a:srgbClr val="268A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g13acf73c5df_0_25"/>
          <p:cNvSpPr txBox="1"/>
          <p:nvPr/>
        </p:nvSpPr>
        <p:spPr>
          <a:xfrm>
            <a:off x="286554" y="1980468"/>
            <a:ext cx="29517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Confirm the registration</a:t>
            </a:r>
            <a:endParaRPr sz="3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13acf73c5df_0_25"/>
          <p:cNvSpPr txBox="1"/>
          <p:nvPr/>
        </p:nvSpPr>
        <p:spPr>
          <a:xfrm>
            <a:off x="3391050" y="2949025"/>
            <a:ext cx="3412800" cy="30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Per completare la registrazione e’ necessario aprire il link che verra’ mandato tramite email (controllare eventualmente la cartella SPAM)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6" name="Google Shape;196;g13acf73c5df_0_25"/>
          <p:cNvCxnSpPr/>
          <p:nvPr/>
        </p:nvCxnSpPr>
        <p:spPr>
          <a:xfrm>
            <a:off x="322730" y="3113903"/>
            <a:ext cx="29517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97" name="Google Shape;197;g13acf73c5df_0_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93849" y="1376975"/>
            <a:ext cx="4229000" cy="376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g13acf73c5df_0_25"/>
          <p:cNvPicPr preferRelativeResize="0"/>
          <p:nvPr/>
        </p:nvPicPr>
        <p:blipFill rotWithShape="1">
          <a:blip r:embed="rId4">
            <a:alphaModFix/>
          </a:blip>
          <a:srcRect t="19756" r="22618"/>
          <a:stretch/>
        </p:blipFill>
        <p:spPr>
          <a:xfrm>
            <a:off x="7822850" y="1993625"/>
            <a:ext cx="4313275" cy="2405500"/>
          </a:xfrm>
          <a:prstGeom prst="rect">
            <a:avLst/>
          </a:prstGeom>
          <a:noFill/>
          <a:ln w="9525" cap="flat" cmpd="sng">
            <a:solidFill>
              <a:srgbClr val="268ACA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99" name="Google Shape;199;g13acf73c5df_0_25"/>
          <p:cNvSpPr/>
          <p:nvPr/>
        </p:nvSpPr>
        <p:spPr>
          <a:xfrm>
            <a:off x="9723700" y="3353225"/>
            <a:ext cx="1005900" cy="335700"/>
          </a:xfrm>
          <a:prstGeom prst="ellipse">
            <a:avLst/>
          </a:prstGeom>
          <a:noFill/>
          <a:ln w="31750" cap="flat" cmpd="sng">
            <a:solidFill>
              <a:srgbClr val="6360A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13acf73c5df_0_25"/>
          <p:cNvSpPr txBox="1"/>
          <p:nvPr/>
        </p:nvSpPr>
        <p:spPr>
          <a:xfrm>
            <a:off x="262400" y="3220125"/>
            <a:ext cx="3128700" cy="3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verification message will be sent to the provided email address (check also the spam folder)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ick on the valuation link included in the email message</a:t>
            </a:r>
            <a:r>
              <a:rPr lang="en-U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Now you can enter the platform with your new credentials</a:t>
            </a:r>
            <a:r>
              <a:rPr lang="en-U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g13acf73c5df_0_25"/>
          <p:cNvSpPr/>
          <p:nvPr/>
        </p:nvSpPr>
        <p:spPr>
          <a:xfrm>
            <a:off x="10863775" y="3248825"/>
            <a:ext cx="830100" cy="5445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360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3acf73c5df_0_11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/>
          </a:p>
        </p:txBody>
      </p:sp>
      <p:sp>
        <p:nvSpPr>
          <p:cNvPr id="207" name="Google Shape;207;g13acf73c5df_0_117"/>
          <p:cNvSpPr/>
          <p:nvPr/>
        </p:nvSpPr>
        <p:spPr>
          <a:xfrm>
            <a:off x="0" y="0"/>
            <a:ext cx="12192000" cy="5157900"/>
          </a:xfrm>
          <a:prstGeom prst="rect">
            <a:avLst/>
          </a:prstGeom>
          <a:solidFill>
            <a:srgbClr val="1289C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g13acf73c5df_0_117"/>
          <p:cNvSpPr txBox="1">
            <a:spLocks noGrp="1"/>
          </p:cNvSpPr>
          <p:nvPr>
            <p:ph type="title"/>
          </p:nvPr>
        </p:nvSpPr>
        <p:spPr>
          <a:xfrm>
            <a:off x="682675" y="2741119"/>
            <a:ext cx="10515600" cy="13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5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First access to the portal</a:t>
            </a:r>
            <a:endParaRPr sz="5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3ab45e4d6e_1_13"/>
          <p:cNvSpPr/>
          <p:nvPr/>
        </p:nvSpPr>
        <p:spPr>
          <a:xfrm>
            <a:off x="172998" y="143435"/>
            <a:ext cx="3334800" cy="6526200"/>
          </a:xfrm>
          <a:prstGeom prst="rect">
            <a:avLst/>
          </a:prstGeom>
          <a:solidFill>
            <a:srgbClr val="268A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13ab45e4d6e_1_13"/>
          <p:cNvSpPr txBox="1"/>
          <p:nvPr/>
        </p:nvSpPr>
        <p:spPr>
          <a:xfrm>
            <a:off x="322730" y="1615603"/>
            <a:ext cx="29517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Personal workspace</a:t>
            </a:r>
            <a:endParaRPr sz="3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g13ab45e4d6e_1_13"/>
          <p:cNvSpPr txBox="1"/>
          <p:nvPr/>
        </p:nvSpPr>
        <p:spPr>
          <a:xfrm>
            <a:off x="240226" y="3288775"/>
            <a:ext cx="3107700" cy="25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At your first access, your workspace is empty. There is a welcome page that provides orientation information</a:t>
            </a:r>
            <a:r>
              <a:rPr lang="en-US"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6" name="Google Shape;216;g13ab45e4d6e_1_13"/>
          <p:cNvCxnSpPr/>
          <p:nvPr/>
        </p:nvCxnSpPr>
        <p:spPr>
          <a:xfrm>
            <a:off x="322730" y="3113903"/>
            <a:ext cx="29517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17" name="Google Shape;217;g13ab45e4d6e_1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8023" y="1546850"/>
            <a:ext cx="8379400" cy="3942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3acf73c5df_0_12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/>
          </a:p>
        </p:txBody>
      </p:sp>
      <p:sp>
        <p:nvSpPr>
          <p:cNvPr id="223" name="Google Shape;223;g13acf73c5df_0_123"/>
          <p:cNvSpPr/>
          <p:nvPr/>
        </p:nvSpPr>
        <p:spPr>
          <a:xfrm>
            <a:off x="0" y="0"/>
            <a:ext cx="12192000" cy="5157900"/>
          </a:xfrm>
          <a:prstGeom prst="rect">
            <a:avLst/>
          </a:prstGeom>
          <a:solidFill>
            <a:srgbClr val="1289C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13acf73c5df_0_123"/>
          <p:cNvSpPr txBox="1">
            <a:spLocks noGrp="1"/>
          </p:cNvSpPr>
          <p:nvPr>
            <p:ph type="title"/>
          </p:nvPr>
        </p:nvSpPr>
        <p:spPr>
          <a:xfrm>
            <a:off x="682675" y="2741119"/>
            <a:ext cx="10515600" cy="13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5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Access to the portal after having been invited to a co-production process </a:t>
            </a:r>
            <a:endParaRPr sz="5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3ab45e4d6e_1_21"/>
          <p:cNvSpPr/>
          <p:nvPr/>
        </p:nvSpPr>
        <p:spPr>
          <a:xfrm>
            <a:off x="172998" y="143435"/>
            <a:ext cx="3334800" cy="6526200"/>
          </a:xfrm>
          <a:prstGeom prst="rect">
            <a:avLst/>
          </a:prstGeom>
          <a:solidFill>
            <a:srgbClr val="268A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g13ab45e4d6e_1_21"/>
          <p:cNvSpPr txBox="1"/>
          <p:nvPr/>
        </p:nvSpPr>
        <p:spPr>
          <a:xfrm>
            <a:off x="322730" y="1615603"/>
            <a:ext cx="29517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Co-production processes you work on</a:t>
            </a:r>
            <a:endParaRPr sz="3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g13ab45e4d6e_1_21"/>
          <p:cNvSpPr txBox="1"/>
          <p:nvPr/>
        </p:nvSpPr>
        <p:spPr>
          <a:xfrm>
            <a:off x="-140767" y="3288765"/>
            <a:ext cx="3496200" cy="25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After having been invited to participate to a co-production process, your workspace contains the list of processes you can work on. </a:t>
            </a:r>
            <a:endParaRPr sz="20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2" name="Google Shape;232;g13ab45e4d6e_1_21"/>
          <p:cNvCxnSpPr/>
          <p:nvPr/>
        </p:nvCxnSpPr>
        <p:spPr>
          <a:xfrm>
            <a:off x="322730" y="3113903"/>
            <a:ext cx="29517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33" name="Google Shape;233;g13ab45e4d6e_1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9300" y="790701"/>
            <a:ext cx="8325801" cy="4310076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g13ab45e4d6e_1_21"/>
          <p:cNvSpPr/>
          <p:nvPr/>
        </p:nvSpPr>
        <p:spPr>
          <a:xfrm rot="-2335690">
            <a:off x="6713961" y="2369043"/>
            <a:ext cx="830276" cy="544427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360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30ef23a5a4_0_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/>
          </a:p>
        </p:txBody>
      </p:sp>
      <p:sp>
        <p:nvSpPr>
          <p:cNvPr id="240" name="Google Shape;240;g230ef23a5a4_0_11"/>
          <p:cNvSpPr/>
          <p:nvPr/>
        </p:nvSpPr>
        <p:spPr>
          <a:xfrm>
            <a:off x="0" y="0"/>
            <a:ext cx="12192000" cy="5157900"/>
          </a:xfrm>
          <a:prstGeom prst="rect">
            <a:avLst/>
          </a:prstGeom>
          <a:solidFill>
            <a:srgbClr val="1289C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230ef23a5a4_0_11"/>
          <p:cNvSpPr txBox="1">
            <a:spLocks noGrp="1"/>
          </p:cNvSpPr>
          <p:nvPr>
            <p:ph type="title"/>
          </p:nvPr>
        </p:nvSpPr>
        <p:spPr>
          <a:xfrm>
            <a:off x="682675" y="2741119"/>
            <a:ext cx="10515600" cy="13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5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You are now ready to participate to the co-production of services ! </a:t>
            </a:r>
            <a:endParaRPr sz="5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42" name="Google Shape;242;g230ef23a5a4_0_11"/>
          <p:cNvSpPr txBox="1"/>
          <p:nvPr/>
        </p:nvSpPr>
        <p:spPr>
          <a:xfrm>
            <a:off x="1910850" y="5557075"/>
            <a:ext cx="83703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>
                <a:solidFill>
                  <a:srgbClr val="6360A7"/>
                </a:solidFill>
                <a:latin typeface="Barlow"/>
                <a:ea typeface="Barlow"/>
                <a:cs typeface="Barlow"/>
                <a:sym typeface="Barlow"/>
              </a:rPr>
              <a:t>FOR MORE INFORMATION, CHECK OUT </a:t>
            </a:r>
            <a:endParaRPr sz="2900" b="1">
              <a:solidFill>
                <a:srgbClr val="6360A7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>
                <a:solidFill>
                  <a:srgbClr val="6360A7"/>
                </a:solidFill>
                <a:latin typeface="Barlow"/>
                <a:ea typeface="Barlow"/>
                <a:cs typeface="Barlow"/>
                <a:sym typeface="Barlow"/>
              </a:rPr>
              <a:t>THE </a:t>
            </a:r>
            <a:r>
              <a:rPr lang="en-US" sz="2900" b="1" u="sng"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  <a:hlinkClick r:id="rId3"/>
              </a:rPr>
              <a:t>USER MANUAL</a:t>
            </a:r>
            <a:r>
              <a:rPr lang="en-US" sz="2900" b="1">
                <a:solidFill>
                  <a:srgbClr val="6360A7"/>
                </a:solidFill>
                <a:latin typeface="Barlow"/>
                <a:ea typeface="Barlow"/>
                <a:cs typeface="Barlow"/>
                <a:sym typeface="Barlow"/>
              </a:rPr>
              <a:t> OF THE INTERLINK PLATFORM</a:t>
            </a:r>
            <a:endParaRPr sz="2900" b="1">
              <a:solidFill>
                <a:srgbClr val="6360A7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C6AF8CAD-0411-1803-A6FE-973D41BC7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837" y="2752725"/>
            <a:ext cx="6410325" cy="13525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4837FF4-2CE3-9F68-4901-6ABD8956C8F6}"/>
              </a:ext>
            </a:extLst>
          </p:cNvPr>
          <p:cNvSpPr txBox="1"/>
          <p:nvPr/>
        </p:nvSpPr>
        <p:spPr>
          <a:xfrm>
            <a:off x="2969341" y="4758810"/>
            <a:ext cx="62238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effectLst/>
                <a:latin typeface="Barlow" panose="00000500000000000000" pitchFamily="2" charset="0"/>
                <a:ea typeface="Barlow" panose="00000500000000000000" pitchFamily="2" charset="0"/>
                <a:cs typeface="Barlow" panose="00000500000000000000" pitchFamily="2" charset="0"/>
              </a:rPr>
              <a:t>This document, prepared by the </a:t>
            </a:r>
            <a:r>
              <a:rPr lang="en-GB" sz="1600" u="sng" dirty="0">
                <a:solidFill>
                  <a:srgbClr val="1155CC"/>
                </a:solidFill>
                <a:effectLst/>
                <a:latin typeface="Barlow" panose="00000500000000000000" pitchFamily="2" charset="0"/>
                <a:ea typeface="Barlow" panose="00000500000000000000" pitchFamily="2" charset="0"/>
                <a:cs typeface="Barlow" panose="00000500000000000000" pitchFamily="2" charset="0"/>
                <a:hlinkClick r:id="rId3"/>
              </a:rPr>
              <a:t>INTERLINK </a:t>
            </a:r>
            <a:r>
              <a:rPr lang="en-GB" sz="1600" dirty="0">
                <a:effectLst/>
                <a:latin typeface="Barlow" panose="00000500000000000000" pitchFamily="2" charset="0"/>
                <a:ea typeface="Barlow" panose="00000500000000000000" pitchFamily="2" charset="0"/>
                <a:cs typeface="Barlow" panose="00000500000000000000" pitchFamily="2" charset="0"/>
              </a:rPr>
              <a:t>European project,  is licensed under a Creative Commons Attribution-</a:t>
            </a:r>
            <a:r>
              <a:rPr lang="en-GB" sz="1600" dirty="0" err="1">
                <a:effectLst/>
                <a:latin typeface="Barlow" panose="00000500000000000000" pitchFamily="2" charset="0"/>
                <a:ea typeface="Barlow" panose="00000500000000000000" pitchFamily="2" charset="0"/>
                <a:cs typeface="Barlow" panose="00000500000000000000" pitchFamily="2" charset="0"/>
              </a:rPr>
              <a:t>ShareAlike</a:t>
            </a:r>
            <a:r>
              <a:rPr lang="en-GB" sz="1600" dirty="0">
                <a:effectLst/>
                <a:latin typeface="Barlow" panose="00000500000000000000" pitchFamily="2" charset="0"/>
                <a:ea typeface="Barlow" panose="00000500000000000000" pitchFamily="2" charset="0"/>
                <a:cs typeface="Barlow" panose="00000500000000000000" pitchFamily="2" charset="0"/>
              </a:rPr>
              <a:t> 4.0 International licence (</a:t>
            </a:r>
            <a:r>
              <a:rPr lang="en-GB" sz="1600" u="sng" dirty="0">
                <a:solidFill>
                  <a:srgbClr val="1155CC"/>
                </a:solidFill>
                <a:effectLst/>
                <a:latin typeface="Barlow" panose="00000500000000000000" pitchFamily="2" charset="0"/>
                <a:ea typeface="Barlow" panose="00000500000000000000" pitchFamily="2" charset="0"/>
                <a:cs typeface="Barlow" panose="00000500000000000000" pitchFamily="2" charset="0"/>
                <a:hlinkClick r:id="rId4"/>
              </a:rPr>
              <a:t>CC BY-SA 4.0</a:t>
            </a:r>
            <a:r>
              <a:rPr lang="en-GB" sz="1600" dirty="0">
                <a:effectLst/>
                <a:latin typeface="Barlow" panose="00000500000000000000" pitchFamily="2" charset="0"/>
                <a:ea typeface="Barlow" panose="00000500000000000000" pitchFamily="2" charset="0"/>
                <a:cs typeface="Barlow" panose="00000500000000000000" pitchFamily="2" charset="0"/>
              </a:rPr>
              <a:t>). </a:t>
            </a:r>
            <a:endParaRPr lang="en-US" sz="1600" dirty="0">
              <a:effectLst/>
              <a:latin typeface="Barlow" panose="00000500000000000000" pitchFamily="2" charset="0"/>
              <a:ea typeface="Arial" panose="020B0604020202020204" pitchFamily="34" charset="0"/>
            </a:endParaRPr>
          </a:p>
          <a:p>
            <a:pPr algn="ctr"/>
            <a:endParaRPr lang="en-US" sz="1600" dirty="0">
              <a:latin typeface="Barlow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362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5125" y="1574662"/>
            <a:ext cx="8203600" cy="370868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5"/>
          <p:cNvSpPr/>
          <p:nvPr/>
        </p:nvSpPr>
        <p:spPr>
          <a:xfrm>
            <a:off x="173000" y="143425"/>
            <a:ext cx="3510600" cy="6526200"/>
          </a:xfrm>
          <a:prstGeom prst="rect">
            <a:avLst/>
          </a:prstGeom>
          <a:solidFill>
            <a:srgbClr val="268A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5"/>
          <p:cNvSpPr txBox="1"/>
          <p:nvPr/>
        </p:nvSpPr>
        <p:spPr>
          <a:xfrm>
            <a:off x="322725" y="1387000"/>
            <a:ext cx="2951700" cy="18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3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Access the collaborative environment</a:t>
            </a:r>
            <a:endParaRPr sz="37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6" name="Google Shape;96;p5"/>
          <p:cNvCxnSpPr/>
          <p:nvPr/>
        </p:nvCxnSpPr>
        <p:spPr>
          <a:xfrm>
            <a:off x="322730" y="3113903"/>
            <a:ext cx="2951811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7" name="Google Shape;97;p5"/>
          <p:cNvSpPr txBox="1"/>
          <p:nvPr/>
        </p:nvSpPr>
        <p:spPr>
          <a:xfrm>
            <a:off x="240225" y="3288775"/>
            <a:ext cx="3443400" cy="26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DEMO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7647"/>
              <a:buFont typeface="Arial"/>
              <a:buNone/>
            </a:pPr>
            <a:r>
              <a:rPr lang="en-US" sz="17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https://demo.interlink-project.eu/</a:t>
            </a: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MEF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17647"/>
              <a:buFont typeface="Arial"/>
              <a:buNone/>
            </a:pPr>
            <a:r>
              <a:rPr lang="en-US" sz="1700" u="sng"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  <a:hlinkClick r:id="rId5"/>
              </a:rPr>
              <a:t>https://mef.interlink-project.eu/</a:t>
            </a:r>
            <a:endParaRPr sz="17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VARAM  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17647"/>
              <a:buFont typeface="Arial"/>
              <a:buNone/>
            </a:pPr>
            <a:r>
              <a:rPr lang="en-US" sz="17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https://varam.interlink-project.eu/</a:t>
            </a:r>
            <a:endParaRPr sz="1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ZARAGOZA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17647"/>
              <a:buFont typeface="Arial"/>
              <a:buNone/>
            </a:pPr>
            <a:r>
              <a:rPr lang="en-US" sz="17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https://zgz.interlink-project.eu/</a:t>
            </a:r>
            <a:endParaRPr sz="1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5"/>
          <p:cNvSpPr/>
          <p:nvPr/>
        </p:nvSpPr>
        <p:spPr>
          <a:xfrm>
            <a:off x="5205450" y="4289725"/>
            <a:ext cx="1237800" cy="618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360A7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e122af3d23_0_5"/>
          <p:cNvSpPr/>
          <p:nvPr/>
        </p:nvSpPr>
        <p:spPr>
          <a:xfrm>
            <a:off x="173000" y="143425"/>
            <a:ext cx="3510600" cy="6526200"/>
          </a:xfrm>
          <a:prstGeom prst="rect">
            <a:avLst/>
          </a:prstGeom>
          <a:solidFill>
            <a:srgbClr val="268A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g1e122af3d23_0_5"/>
          <p:cNvSpPr txBox="1"/>
          <p:nvPr/>
        </p:nvSpPr>
        <p:spPr>
          <a:xfrm>
            <a:off x="322725" y="2383425"/>
            <a:ext cx="29517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3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Login </a:t>
            </a:r>
            <a:endParaRPr sz="37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5" name="Google Shape;105;g1e122af3d23_0_5"/>
          <p:cNvCxnSpPr/>
          <p:nvPr/>
        </p:nvCxnSpPr>
        <p:spPr>
          <a:xfrm>
            <a:off x="322730" y="3113903"/>
            <a:ext cx="29517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6" name="Google Shape;106;g1e122af3d23_0_5"/>
          <p:cNvSpPr txBox="1"/>
          <p:nvPr/>
        </p:nvSpPr>
        <p:spPr>
          <a:xfrm>
            <a:off x="240225" y="3288775"/>
            <a:ext cx="3443400" cy="26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g1e122af3d23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6000" y="1058150"/>
            <a:ext cx="8311150" cy="348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1e122af3d23_0_5"/>
          <p:cNvSpPr/>
          <p:nvPr/>
        </p:nvSpPr>
        <p:spPr>
          <a:xfrm>
            <a:off x="6289025" y="3837475"/>
            <a:ext cx="1237800" cy="618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360A7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g1e122af3d23_0_5"/>
          <p:cNvSpPr txBox="1"/>
          <p:nvPr/>
        </p:nvSpPr>
        <p:spPr>
          <a:xfrm>
            <a:off x="240225" y="3288775"/>
            <a:ext cx="3443400" cy="26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Click on LOGIN</a:t>
            </a:r>
            <a:endParaRPr sz="1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e122af3d23_0_17"/>
          <p:cNvSpPr/>
          <p:nvPr/>
        </p:nvSpPr>
        <p:spPr>
          <a:xfrm>
            <a:off x="173000" y="143425"/>
            <a:ext cx="3510600" cy="6526200"/>
          </a:xfrm>
          <a:prstGeom prst="rect">
            <a:avLst/>
          </a:prstGeom>
          <a:solidFill>
            <a:srgbClr val="268A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1e122af3d23_0_17"/>
          <p:cNvSpPr txBox="1"/>
          <p:nvPr/>
        </p:nvSpPr>
        <p:spPr>
          <a:xfrm>
            <a:off x="246525" y="1316625"/>
            <a:ext cx="3107700" cy="18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3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Already registered to the platform?</a:t>
            </a:r>
            <a:endParaRPr sz="37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" name="Google Shape;116;g1e122af3d23_0_17"/>
          <p:cNvCxnSpPr/>
          <p:nvPr/>
        </p:nvCxnSpPr>
        <p:spPr>
          <a:xfrm>
            <a:off x="322730" y="3113903"/>
            <a:ext cx="29517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7" name="Google Shape;117;g1e122af3d23_0_17"/>
          <p:cNvSpPr txBox="1"/>
          <p:nvPr/>
        </p:nvSpPr>
        <p:spPr>
          <a:xfrm>
            <a:off x="240225" y="3288775"/>
            <a:ext cx="3443400" cy="26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Sign in with your credentials if you are already have registered to the platform 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Sign in with you google account if you have one and want to use it to access the platform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1e122af3d23_0_17"/>
          <p:cNvSpPr/>
          <p:nvPr/>
        </p:nvSpPr>
        <p:spPr>
          <a:xfrm>
            <a:off x="4003025" y="2804450"/>
            <a:ext cx="1237800" cy="618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360A7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9" name="Google Shape;119;g1e122af3d23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3225" y="152400"/>
            <a:ext cx="4343100" cy="6553198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20" name="Google Shape;120;g1e122af3d23_0_17"/>
          <p:cNvSpPr/>
          <p:nvPr/>
        </p:nvSpPr>
        <p:spPr>
          <a:xfrm>
            <a:off x="4095525" y="5712025"/>
            <a:ext cx="1237800" cy="618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360A7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e122af3d23_0_30"/>
          <p:cNvSpPr/>
          <p:nvPr/>
        </p:nvSpPr>
        <p:spPr>
          <a:xfrm>
            <a:off x="173000" y="143425"/>
            <a:ext cx="3510600" cy="6526200"/>
          </a:xfrm>
          <a:prstGeom prst="rect">
            <a:avLst/>
          </a:prstGeom>
          <a:solidFill>
            <a:srgbClr val="268A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1e122af3d23_0_30"/>
          <p:cNvSpPr txBox="1"/>
          <p:nvPr/>
        </p:nvSpPr>
        <p:spPr>
          <a:xfrm>
            <a:off x="246525" y="1316625"/>
            <a:ext cx="3107700" cy="23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3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Not yet registered to the platform?</a:t>
            </a:r>
            <a:endParaRPr sz="3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3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7" name="Google Shape;127;g1e122af3d23_0_30"/>
          <p:cNvCxnSpPr/>
          <p:nvPr/>
        </p:nvCxnSpPr>
        <p:spPr>
          <a:xfrm>
            <a:off x="322730" y="3113903"/>
            <a:ext cx="29517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8" name="Google Shape;128;g1e122af3d23_0_30"/>
          <p:cNvSpPr txBox="1"/>
          <p:nvPr/>
        </p:nvSpPr>
        <p:spPr>
          <a:xfrm>
            <a:off x="240225" y="3288775"/>
            <a:ext cx="3443400" cy="26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Click on “Not registered? Sign up!”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g1e122af3d23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3225" y="152400"/>
            <a:ext cx="4343100" cy="6553198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30" name="Google Shape;130;g1e122af3d23_0_30"/>
          <p:cNvSpPr/>
          <p:nvPr/>
        </p:nvSpPr>
        <p:spPr>
          <a:xfrm>
            <a:off x="5081100" y="4461450"/>
            <a:ext cx="1560000" cy="78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360A7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1e122af3d23_0_30"/>
          <p:cNvSpPr/>
          <p:nvPr/>
        </p:nvSpPr>
        <p:spPr>
          <a:xfrm>
            <a:off x="6738200" y="4661850"/>
            <a:ext cx="1866900" cy="379200"/>
          </a:xfrm>
          <a:prstGeom prst="rect">
            <a:avLst/>
          </a:prstGeom>
          <a:noFill/>
          <a:ln w="38100" cap="flat" cmpd="sng">
            <a:solidFill>
              <a:srgbClr val="6360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30ef23a5a4_0_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/>
          </a:p>
        </p:txBody>
      </p:sp>
      <p:sp>
        <p:nvSpPr>
          <p:cNvPr id="137" name="Google Shape;137;g230ef23a5a4_0_0"/>
          <p:cNvSpPr/>
          <p:nvPr/>
        </p:nvSpPr>
        <p:spPr>
          <a:xfrm>
            <a:off x="0" y="0"/>
            <a:ext cx="12192000" cy="5157900"/>
          </a:xfrm>
          <a:prstGeom prst="rect">
            <a:avLst/>
          </a:prstGeom>
          <a:solidFill>
            <a:srgbClr val="1289C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230ef23a5a4_0_0"/>
          <p:cNvSpPr txBox="1">
            <a:spLocks noGrp="1"/>
          </p:cNvSpPr>
          <p:nvPr>
            <p:ph type="title"/>
          </p:nvPr>
        </p:nvSpPr>
        <p:spPr>
          <a:xfrm>
            <a:off x="682675" y="2741119"/>
            <a:ext cx="10515600" cy="13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5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Access with Google credentials</a:t>
            </a:r>
            <a:endParaRPr sz="5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96049" y="733300"/>
            <a:ext cx="4520900" cy="570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4"/>
          <p:cNvSpPr/>
          <p:nvPr/>
        </p:nvSpPr>
        <p:spPr>
          <a:xfrm>
            <a:off x="172998" y="143435"/>
            <a:ext cx="3334871" cy="6526306"/>
          </a:xfrm>
          <a:prstGeom prst="rect">
            <a:avLst/>
          </a:prstGeom>
          <a:solidFill>
            <a:srgbClr val="268A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4"/>
          <p:cNvSpPr txBox="1"/>
          <p:nvPr/>
        </p:nvSpPr>
        <p:spPr>
          <a:xfrm>
            <a:off x="322729" y="1544243"/>
            <a:ext cx="29517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Access</a:t>
            </a: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with Google credentials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4"/>
          <p:cNvSpPr txBox="1"/>
          <p:nvPr/>
        </p:nvSpPr>
        <p:spPr>
          <a:xfrm>
            <a:off x="240225" y="3288775"/>
            <a:ext cx="3011100" cy="3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If you have a private or work account managed by Google </a:t>
            </a:r>
            <a:r>
              <a:rPr lang="en-US"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for example </a:t>
            </a:r>
            <a:r>
              <a:rPr lang="en-US"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xxxx@gmail.com) you can enter the </a:t>
            </a: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platform using your usual Google email and password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(the platform is able to dialogue with Google servers for a safe user identification</a:t>
            </a: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in compliance with data protection regulations</a:t>
            </a:r>
            <a:r>
              <a:rPr lang="en-US"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7" name="Google Shape;147;p14"/>
          <p:cNvCxnSpPr/>
          <p:nvPr/>
        </p:nvCxnSpPr>
        <p:spPr>
          <a:xfrm>
            <a:off x="322730" y="3113903"/>
            <a:ext cx="2951811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8" name="Google Shape;148;p14"/>
          <p:cNvSpPr/>
          <p:nvPr/>
        </p:nvSpPr>
        <p:spPr>
          <a:xfrm>
            <a:off x="7908800" y="2325000"/>
            <a:ext cx="1542300" cy="544500"/>
          </a:xfrm>
          <a:prstGeom prst="ellipse">
            <a:avLst/>
          </a:prstGeom>
          <a:noFill/>
          <a:ln w="31750" cap="flat" cmpd="sng">
            <a:solidFill>
              <a:srgbClr val="6360A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12707" y="733288"/>
            <a:ext cx="3778498" cy="5505193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4"/>
          <p:cNvSpPr/>
          <p:nvPr/>
        </p:nvSpPr>
        <p:spPr>
          <a:xfrm>
            <a:off x="9597000" y="2325000"/>
            <a:ext cx="830100" cy="5445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360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4"/>
          <p:cNvSpPr/>
          <p:nvPr/>
        </p:nvSpPr>
        <p:spPr>
          <a:xfrm>
            <a:off x="5900500" y="5404050"/>
            <a:ext cx="830100" cy="5445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360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acf73c5df_0_10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/>
          </a:p>
        </p:txBody>
      </p:sp>
      <p:sp>
        <p:nvSpPr>
          <p:cNvPr id="157" name="Google Shape;157;g13acf73c5df_0_105"/>
          <p:cNvSpPr/>
          <p:nvPr/>
        </p:nvSpPr>
        <p:spPr>
          <a:xfrm>
            <a:off x="0" y="0"/>
            <a:ext cx="12192000" cy="5157900"/>
          </a:xfrm>
          <a:prstGeom prst="rect">
            <a:avLst/>
          </a:prstGeom>
          <a:solidFill>
            <a:srgbClr val="1289C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13acf73c5df_0_105"/>
          <p:cNvSpPr txBox="1">
            <a:spLocks noGrp="1"/>
          </p:cNvSpPr>
          <p:nvPr>
            <p:ph type="title"/>
          </p:nvPr>
        </p:nvSpPr>
        <p:spPr>
          <a:xfrm>
            <a:off x="682675" y="2741119"/>
            <a:ext cx="10515600" cy="13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5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Access for users already registered with username and password</a:t>
            </a:r>
            <a:endParaRPr sz="5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68994" y="653988"/>
            <a:ext cx="3778498" cy="5505193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6"/>
          <p:cNvSpPr/>
          <p:nvPr/>
        </p:nvSpPr>
        <p:spPr>
          <a:xfrm>
            <a:off x="172998" y="143435"/>
            <a:ext cx="3334871" cy="6526306"/>
          </a:xfrm>
          <a:prstGeom prst="rect">
            <a:avLst/>
          </a:prstGeom>
          <a:solidFill>
            <a:srgbClr val="268A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6"/>
          <p:cNvSpPr txBox="1"/>
          <p:nvPr/>
        </p:nvSpPr>
        <p:spPr>
          <a:xfrm>
            <a:off x="322729" y="1544243"/>
            <a:ext cx="29517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Access</a:t>
            </a: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with platform credentials</a:t>
            </a:r>
            <a:endParaRPr sz="3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6"/>
          <p:cNvSpPr txBox="1"/>
          <p:nvPr/>
        </p:nvSpPr>
        <p:spPr>
          <a:xfrm>
            <a:off x="240225" y="3288775"/>
            <a:ext cx="3034200" cy="30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If you have already registered to the platform with a chosen username and password, use your defined credentials to login to the platform</a:t>
            </a:r>
            <a:r>
              <a:rPr lang="en-US"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if you have not registered yet, see next slides</a:t>
            </a:r>
            <a:r>
              <a:rPr lang="en-US"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7" name="Google Shape;167;p16"/>
          <p:cNvCxnSpPr/>
          <p:nvPr/>
        </p:nvCxnSpPr>
        <p:spPr>
          <a:xfrm>
            <a:off x="322730" y="3113903"/>
            <a:ext cx="2951811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8" name="Google Shape;168;p16"/>
          <p:cNvSpPr/>
          <p:nvPr/>
        </p:nvSpPr>
        <p:spPr>
          <a:xfrm>
            <a:off x="8242875" y="2744275"/>
            <a:ext cx="830100" cy="5445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360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447</Words>
  <Application>Microsoft Office PowerPoint</Application>
  <PresentationFormat>Widescreen</PresentationFormat>
  <Paragraphs>46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Barlow</vt:lpstr>
      <vt:lpstr>Calibri</vt:lpstr>
      <vt:lpstr>Arial</vt:lpstr>
      <vt:lpstr>Office Theme</vt:lpstr>
      <vt:lpstr>HOW TO LOGIN / REGISTER TO THE COLLABORATIVE ENVIRONMENT?</vt:lpstr>
      <vt:lpstr>PowerPoint Presentation</vt:lpstr>
      <vt:lpstr>PowerPoint Presentation</vt:lpstr>
      <vt:lpstr>PowerPoint Presentation</vt:lpstr>
      <vt:lpstr>PowerPoint Presentation</vt:lpstr>
      <vt:lpstr>Access with Google credentials</vt:lpstr>
      <vt:lpstr>PowerPoint Presentation</vt:lpstr>
      <vt:lpstr>Access for users already registered with username and password</vt:lpstr>
      <vt:lpstr>PowerPoint Presentation</vt:lpstr>
      <vt:lpstr>New registration to the portal</vt:lpstr>
      <vt:lpstr>PowerPoint Presentation</vt:lpstr>
      <vt:lpstr>PowerPoint Presentation</vt:lpstr>
      <vt:lpstr>First access to the portal</vt:lpstr>
      <vt:lpstr>PowerPoint Presentation</vt:lpstr>
      <vt:lpstr>Access to the portal after having been invited to a co-production process </vt:lpstr>
      <vt:lpstr>PowerPoint Presentation</vt:lpstr>
      <vt:lpstr>You are now ready to participate to the co-production of services !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LOGIN / REGISTER TO THE COLLABORATIVE ENVIRONMENT?</dc:title>
  <dc:creator>Elena Not</dc:creator>
  <cp:lastModifiedBy>Elena Not</cp:lastModifiedBy>
  <cp:revision>1</cp:revision>
  <dcterms:created xsi:type="dcterms:W3CDTF">2022-06-29T10:08:25Z</dcterms:created>
  <dcterms:modified xsi:type="dcterms:W3CDTF">2023-07-20T13:16:40Z</dcterms:modified>
</cp:coreProperties>
</file>