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7150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8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510">
          <p15:clr>
            <a:srgbClr val="9AA0A6"/>
          </p15:clr>
        </p15:guide>
        <p15:guide id="4" pos="1644">
          <p15:clr>
            <a:srgbClr val="9AA0A6"/>
          </p15:clr>
        </p15:guide>
        <p15:guide id="5" pos="1425">
          <p15:clr>
            <a:srgbClr val="9AA0A6"/>
          </p15:clr>
        </p15:guide>
        <p15:guide id="6" pos="2880">
          <p15:clr>
            <a:srgbClr val="9AA0A6"/>
          </p15:clr>
        </p15:guide>
        <p15:guide id="7" pos="431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j+9qJcFHe4OGI6JZrbpKuYDL0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81" orient="horz"/>
        <p:guide pos="340" orient="horz"/>
        <p:guide pos="510" orient="horz"/>
        <p:guide pos="1644"/>
        <p:guide pos="1425"/>
        <p:guide pos="2880"/>
        <p:guide pos="43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21" Type="http://schemas.openxmlformats.org/officeDocument/2006/relationships/image" Target="../media/image6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9.png"/><Relationship Id="rId17" Type="http://schemas.openxmlformats.org/officeDocument/2006/relationships/image" Target="../media/image24.png"/><Relationship Id="rId16" Type="http://schemas.openxmlformats.org/officeDocument/2006/relationships/image" Target="../media/image22.png"/><Relationship Id="rId5" Type="http://schemas.openxmlformats.org/officeDocument/2006/relationships/image" Target="../media/image11.png"/><Relationship Id="rId19" Type="http://schemas.openxmlformats.org/officeDocument/2006/relationships/image" Target="../media/image23.png"/><Relationship Id="rId6" Type="http://schemas.openxmlformats.org/officeDocument/2006/relationships/image" Target="../media/image12.png"/><Relationship Id="rId18" Type="http://schemas.openxmlformats.org/officeDocument/2006/relationships/image" Target="../media/image2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947325" y="3130025"/>
            <a:ext cx="524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it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raccontare i profili degli utenti-tipo del servizio pubblico digitale</a:t>
            </a:r>
            <a:endParaRPr b="0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Modello personas</a:t>
            </a:r>
            <a:endParaRPr b="1" i="0" sz="36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it" sz="7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b="0" i="0" lang="it" sz="700" u="sng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b="0" i="0" sz="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066875" y="5307538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7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https://designers.italia.it/kit/esperienza-utente/</a:t>
            </a:r>
            <a:endParaRPr b="0" i="0" sz="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386575" y="2618025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gruppi di utenti con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caratteristiche simili,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un personaggio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utile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 raccontare la prospettiva di ciascun gruppo.</a:t>
            </a:r>
            <a:endParaRPr b="1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b="0" i="0" sz="1200" u="none" cap="none" strike="noStrike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le diverse tipologie </a:t>
            </a:r>
            <a:br>
              <a:rPr b="1" i="0" lang="it" sz="24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i="0" lang="it" sz="24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utenti del servizio pubblico:</a:t>
            </a:r>
            <a:endParaRPr b="1" i="0" sz="24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021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 un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ritratto, età e un nome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ad ogni personaggio; indica il suo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ruolo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e/o un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aggettivo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faccia immediatamente capire la sua attitudine. </a:t>
            </a:r>
            <a:endParaRPr b="0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Aggiungi infine una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citazione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riferita alla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 e/o ambito di servizio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b="1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617675" y="2618025"/>
            <a:ext cx="2102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Rifletti sul suo profilo: delinea la sua situazione e stile di vita, descrivi le sue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principali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nel corso di una giornata, la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dimestichezza con il digitale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 servizio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questione o di altri simili.</a:t>
            </a:r>
            <a:endParaRPr b="1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7332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Concentrati sull’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utilizzo del servizio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: determina cosa lo/la spingerebbe ad utilizzarlo, quali vantaggi vuole ottenere. </a:t>
            </a:r>
            <a:endParaRPr b="0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Cerca di immaginare le sue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esigenze 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potenziali </a:t>
            </a:r>
            <a:r>
              <a:rPr b="1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r>
              <a:rPr b="0" i="0" lang="it" sz="12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nel raggiungimento degli obiettivi.</a:t>
            </a:r>
            <a:endParaRPr b="0" i="0" sz="12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600625" y="5264052"/>
            <a:ext cx="5868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Ripeti lo stesso processo per ogni profilo di utenti.</a:t>
            </a:r>
            <a:endParaRPr b="0" i="0" sz="1200" u="none" cap="none" strike="noStrike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2600619" y="5276900"/>
            <a:ext cx="59697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"/>
          <p:cNvSpPr/>
          <p:nvPr/>
        </p:nvSpPr>
        <p:spPr>
          <a:xfrm>
            <a:off x="6733225" y="407100"/>
            <a:ext cx="2072700" cy="10845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162000" spcFirstLastPara="1" rIns="162000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t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SUGGERIMENTO: </a:t>
            </a:r>
            <a:r>
              <a:rPr b="0" i="0" lang="it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prima fatti un’idea di quanti e quali sono gli utenti-tipo (</a:t>
            </a:r>
            <a:r>
              <a:rPr b="0" i="1" lang="it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 3</a:t>
            </a:r>
            <a:r>
              <a:rPr b="0" i="0" lang="it" sz="1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).</a:t>
            </a:r>
            <a:endParaRPr b="1" i="0" sz="19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i="0" sz="1800" u="none" cap="none" strike="noStrike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i="0" sz="1800" u="none" cap="none" strike="noStrike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i="0" sz="1800" u="none" cap="none" strike="noStrike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b="1" i="0" sz="1800" u="none" cap="none" strike="noStrike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Riepilogo personas</a:t>
            </a:r>
            <a:endParaRPr b="0" i="0" sz="1200" u="none" cap="none" strike="noStrike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utenti-tipo del servizio pubblico</a:t>
            </a:r>
            <a:endParaRPr b="1" i="0" sz="24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86575" y="4062050"/>
            <a:ext cx="2102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8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i="0" sz="18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i="0" sz="14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5021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8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i="0" sz="18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0" i="0" sz="14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617675" y="4062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8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i="0" sz="18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0" i="0" sz="14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67332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8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i="0" sz="18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0" i="0" sz="14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9383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6098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72588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8091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6809150" y="5165750"/>
            <a:ext cx="20232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3"/>
          <p:cNvSpPr txBox="1"/>
          <p:nvPr/>
        </p:nvSpPr>
        <p:spPr>
          <a:xfrm>
            <a:off x="6799875" y="5175287"/>
            <a:ext cx="202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54000" spcFirstLastPara="1" rIns="54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it" sz="900" u="none" cap="none" strike="noStrike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Copia la slide per includere tutte le personas identificate</a:t>
            </a:r>
            <a:endParaRPr b="0" i="0" sz="900" u="none" cap="none" strike="noStrike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6809100" y="1399375"/>
            <a:ext cx="2174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i macro-gruppi rappresentativi del bacino di utenza?]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1</a:t>
            </a:r>
            <a:endParaRPr b="1" i="0" sz="18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endParaRPr b="1" i="0" sz="18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endParaRPr b="1" i="0" sz="18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" sz="1800" u="none" cap="none" strike="noStrike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4</a:t>
            </a:r>
            <a:endParaRPr b="1" i="0" sz="18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[Cosa pensa di questo tipo di servizio]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Lorem ipsum</a:t>
            </a:r>
            <a:endParaRPr b="0" i="0" sz="10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i="0" sz="28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e/o attitudine</a:t>
            </a:r>
            <a:endParaRPr b="1" i="0" sz="11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 è la sua situazione e stile di vita]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</a:t>
            </a:r>
            <a:r>
              <a:rPr b="0" i="0" lang="it" sz="10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0" i="0" sz="10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5377250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5333300" y="808988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[Come utilizza il servizio]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7093463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7093454" y="277730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ostacoli affronta]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5377250" y="2777300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le sue esigenze]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Fascia d’età</a:t>
            </a:r>
            <a:endParaRPr b="0" i="0" sz="1100" u="none" cap="none" strike="noStrike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4"/>
          <p:cNvCxnSpPr>
            <a:endCxn id="169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/>
          <p:nvPr/>
        </p:nvSpPr>
        <p:spPr>
          <a:xfrm>
            <a:off x="2746552" y="3242438"/>
            <a:ext cx="9270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b="1" i="0" sz="1100" u="none" cap="none" strike="noStrike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[Livello di dimestichezza con il digitale]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6" name="Google Shape;176;p4"/>
          <p:cNvCxnSpPr>
            <a:endCxn id="177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4"/>
          <p:cNvSpPr/>
          <p:nvPr/>
        </p:nvSpPr>
        <p:spPr>
          <a:xfrm>
            <a:off x="2746552" y="4302588"/>
            <a:ext cx="9270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b="1" i="0" sz="1100" u="none" cap="none" strike="noStrike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[Familiarità con la tipologia di servizio]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5" name="Google Shape;185;p4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t" sz="9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b="1" i="0" sz="9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t" sz="9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b="1" i="0" sz="9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7" name="Google Shape;187;p4"/>
          <p:cNvCxnSpPr>
            <a:endCxn id="188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4"/>
          <p:cNvSpPr/>
          <p:nvPr/>
        </p:nvSpPr>
        <p:spPr>
          <a:xfrm>
            <a:off x="2746552" y="5275513"/>
            <a:ext cx="9270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b="1" i="0" sz="1100" u="none" cap="none" strike="noStrike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2631675" y="4849550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[Quanto spesso usa il servizio]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È compito della PA rendere noi cittadini autonomi nell’utilizzare i servizi pubblici comunali.</a:t>
            </a:r>
            <a:endParaRPr b="0" i="0" sz="1400" u="none" cap="none" strike="noStrike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Daniela</a:t>
            </a:r>
            <a:endParaRPr b="1" i="0" sz="28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Imprenditrice determinata</a:t>
            </a:r>
            <a:endParaRPr b="1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Lavoratrice e mamma, si barcamena tra i mille impegni della giornata. La tecnologia è un alleato fondamentale che la aiuta ad organizzarsi a lavoro, a velocizzare le faccende domestiche e gestire le questioni burocratiche per il suo lavoro e per la sua famiglia.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2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5377250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5333300" y="808988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Si rivolge al comune per molteplici servizi, sia per la gestione familiare e della casa, che lavorativa. Perciò cerca tutte le informazioni che le servono sul sito del Comune, cerca di agire per quanto possibile autonomamente attraverso i canali digitali e recandosi allo sportello solo quando strettamente necessario.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7093463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b="1" i="0" sz="1100" u="none" cap="none" strike="noStrike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7093454" y="277730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Informazioni poco chiare sugli iter burocratici da seguire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Poca integrazione con gli strumenti che ha a disposizione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Impossibilità di svolgere tutto interamente da remoto e in digitale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5377250" y="2777300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Svolgere le pratiche in breve tempo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Richiedere documenti in formato digitale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Ricevere avvisi per le iniziative di cui potrebbe beneficiare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Evitare di recarsi di persona allo sportello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35–45 anni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5"/>
          <p:cNvCxnSpPr>
            <a:endCxn id="217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5"/>
          <p:cNvSpPr/>
          <p:nvPr/>
        </p:nvSpPr>
        <p:spPr>
          <a:xfrm>
            <a:off x="2746548" y="3242450"/>
            <a:ext cx="19710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b="1" i="0" sz="1100" u="none" cap="none" strike="noStrike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[Livello di dimestichezza con il digitale]</a:t>
            </a:r>
            <a:endParaRPr b="0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4" name="Google Shape;224;p5"/>
          <p:cNvCxnSpPr>
            <a:endCxn id="225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5"/>
          <p:cNvSpPr/>
          <p:nvPr/>
        </p:nvSpPr>
        <p:spPr>
          <a:xfrm>
            <a:off x="2746549" y="4302600"/>
            <a:ext cx="13110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b="1" i="0" sz="1100" u="none" cap="none" strike="noStrike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[Familiarità con la tipologia di servizio]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2" name="Google Shape;232;p5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3" name="Google Shape;233;p5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t" sz="9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b="1" i="0" sz="9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it" sz="9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b="1" i="0" sz="9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5" name="Google Shape;235;p5"/>
          <p:cNvCxnSpPr>
            <a:endCxn id="236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5"/>
          <p:cNvSpPr/>
          <p:nvPr/>
        </p:nvSpPr>
        <p:spPr>
          <a:xfrm>
            <a:off x="2746551" y="5275525"/>
            <a:ext cx="664800" cy="83100"/>
          </a:xfrm>
          <a:prstGeom prst="rect">
            <a:avLst/>
          </a:prstGeom>
          <a:solidFill>
            <a:srgbClr val="0066CC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" sz="1100" u="none" cap="none" strike="noStrike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b="1" i="0" sz="1100" u="none" cap="none" strike="noStrike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2631675" y="4849550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it" sz="10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[Quanto spesso usa il servizio]</a:t>
            </a:r>
            <a:endParaRPr b="1" i="0" sz="10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06_dirigente scolastico.png" id="243" name="Google Shape;2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5" y="1523750"/>
            <a:ext cx="1257326" cy="12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b="0"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650" y="2267570"/>
            <a:ext cx="822825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4">
            <a:alphaModFix/>
          </a:blip>
          <a:srcRect b="1801" l="0" r="0" t="1802"/>
          <a:stretch/>
        </p:blipFill>
        <p:spPr>
          <a:xfrm>
            <a:off x="6157765" y="34326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5">
            <a:alphaModFix/>
          </a:blip>
          <a:srcRect b="1801" l="0" r="0" t="1802"/>
          <a:stretch/>
        </p:blipFill>
        <p:spPr>
          <a:xfrm>
            <a:off x="7618570" y="343111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6">
            <a:alphaModFix/>
          </a:blip>
          <a:srcRect b="1801" l="0" r="0" t="1802"/>
          <a:stretch/>
        </p:blipFill>
        <p:spPr>
          <a:xfrm>
            <a:off x="7530312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"/>
          <p:cNvPicPr preferRelativeResize="0"/>
          <p:nvPr/>
        </p:nvPicPr>
        <p:blipFill rotWithShape="1">
          <a:blip r:embed="rId7">
            <a:alphaModFix/>
          </a:blip>
          <a:srcRect b="1801" l="0" r="0" t="1802"/>
          <a:stretch/>
        </p:blipFill>
        <p:spPr>
          <a:xfrm>
            <a:off x="6157760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6"/>
          <p:cNvPicPr preferRelativeResize="0"/>
          <p:nvPr/>
        </p:nvPicPr>
        <p:blipFill rotWithShape="1">
          <a:blip r:embed="rId8">
            <a:alphaModFix/>
          </a:blip>
          <a:srcRect b="1801" l="0" r="0" t="1802"/>
          <a:stretch/>
        </p:blipFill>
        <p:spPr>
          <a:xfrm>
            <a:off x="4772591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9">
            <a:alphaModFix/>
          </a:blip>
          <a:srcRect b="1801" l="0" r="0" t="1802"/>
          <a:stretch/>
        </p:blipFill>
        <p:spPr>
          <a:xfrm>
            <a:off x="3336959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6"/>
          <p:cNvPicPr preferRelativeResize="0"/>
          <p:nvPr/>
        </p:nvPicPr>
        <p:blipFill rotWithShape="1">
          <a:blip r:embed="rId10">
            <a:alphaModFix/>
          </a:blip>
          <a:srcRect b="1801" l="0" r="0" t="1802"/>
          <a:stretch/>
        </p:blipFill>
        <p:spPr>
          <a:xfrm>
            <a:off x="1876096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/>
          <p:cNvPicPr preferRelativeResize="0"/>
          <p:nvPr/>
        </p:nvPicPr>
        <p:blipFill rotWithShape="1">
          <a:blip r:embed="rId11">
            <a:alphaModFix/>
          </a:blip>
          <a:srcRect b="1801" l="0" r="0" t="1802"/>
          <a:stretch/>
        </p:blipFill>
        <p:spPr>
          <a:xfrm>
            <a:off x="440464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12">
            <a:alphaModFix/>
          </a:blip>
          <a:srcRect b="1801" l="0" r="0" t="1802"/>
          <a:stretch/>
        </p:blipFill>
        <p:spPr>
          <a:xfrm>
            <a:off x="4772586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13">
            <a:alphaModFix/>
          </a:blip>
          <a:srcRect b="1801" l="0" r="0" t="1802"/>
          <a:stretch/>
        </p:blipFill>
        <p:spPr>
          <a:xfrm>
            <a:off x="3340767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14">
            <a:alphaModFix/>
          </a:blip>
          <a:srcRect b="1801" l="0" r="0" t="1802"/>
          <a:stretch/>
        </p:blipFill>
        <p:spPr>
          <a:xfrm>
            <a:off x="6157755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15">
            <a:alphaModFix/>
          </a:blip>
          <a:srcRect b="1801" l="0" r="0" t="1802"/>
          <a:stretch/>
        </p:blipFill>
        <p:spPr>
          <a:xfrm>
            <a:off x="477258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/>
          <p:cNvPicPr preferRelativeResize="0"/>
          <p:nvPr/>
        </p:nvPicPr>
        <p:blipFill rotWithShape="1">
          <a:blip r:embed="rId16">
            <a:alphaModFix/>
          </a:blip>
          <a:srcRect b="1801" l="0" r="0" t="1802"/>
          <a:stretch/>
        </p:blipFill>
        <p:spPr>
          <a:xfrm>
            <a:off x="3312869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"/>
          <p:cNvPicPr preferRelativeResize="0"/>
          <p:nvPr/>
        </p:nvPicPr>
        <p:blipFill rotWithShape="1">
          <a:blip r:embed="rId17">
            <a:alphaModFix/>
          </a:blip>
          <a:srcRect b="1801" l="0" r="0" t="1802"/>
          <a:stretch/>
        </p:blipFill>
        <p:spPr>
          <a:xfrm>
            <a:off x="194025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/>
          <p:cNvPicPr preferRelativeResize="0"/>
          <p:nvPr/>
        </p:nvPicPr>
        <p:blipFill rotWithShape="1">
          <a:blip r:embed="rId18">
            <a:alphaModFix/>
          </a:blip>
          <a:srcRect b="1801" l="0" r="0" t="1802"/>
          <a:stretch/>
        </p:blipFill>
        <p:spPr>
          <a:xfrm>
            <a:off x="440464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 rotWithShape="1">
          <a:blip r:embed="rId19">
            <a:alphaModFix/>
          </a:blip>
          <a:srcRect b="1801" l="0" r="0" t="1802"/>
          <a:stretch/>
        </p:blipFill>
        <p:spPr>
          <a:xfrm>
            <a:off x="1890732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 rotWithShape="1">
          <a:blip r:embed="rId20">
            <a:alphaModFix/>
          </a:blip>
          <a:srcRect b="1801" l="0" r="0" t="1802"/>
          <a:stretch/>
        </p:blipFill>
        <p:spPr>
          <a:xfrm>
            <a:off x="440464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Persone e ruoli</a:t>
            </a:r>
            <a:endParaRPr b="0" i="0" sz="1200" u="none" cap="none" strike="noStrike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69" name="Google Shape;269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-12" y="5409536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"/>
          <p:cNvSpPr txBox="1"/>
          <p:nvPr/>
        </p:nvSpPr>
        <p:spPr>
          <a:xfrm>
            <a:off x="4572000" y="337111"/>
            <a:ext cx="4164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come ti sono più utili </a:t>
            </a:r>
            <a:b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0" i="0" lang="it" sz="11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it" sz="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b="0" i="0" lang="it" sz="700" u="sng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b="0" i="0" lang="it" sz="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b="0" i="0" lang="it" sz="700" u="sng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b="0" i="0" lang="it" sz="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i="0" lang="it" sz="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