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Titillium Web"/>
      <p:regular r:id="rId32"/>
      <p:bold r:id="rId33"/>
      <p:italic r:id="rId34"/>
      <p:boldItalic r:id="rId35"/>
    </p:embeddedFont>
    <p:embeddedFont>
      <p:font typeface="Barlow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F74B48-E68A-4D45-8103-963FDDF43BD9}">
  <a:tblStyle styleId="{94F74B48-E68A-4D45-8103-963FDDF43B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TitilliumWeb-bold.fntdata"/><Relationship Id="rId10" Type="http://schemas.openxmlformats.org/officeDocument/2006/relationships/slide" Target="slides/slide4.xml"/><Relationship Id="rId32" Type="http://schemas.openxmlformats.org/officeDocument/2006/relationships/font" Target="fonts/TitilliumWeb-regular.fntdata"/><Relationship Id="rId13" Type="http://schemas.openxmlformats.org/officeDocument/2006/relationships/slide" Target="slides/slide7.xml"/><Relationship Id="rId35" Type="http://schemas.openxmlformats.org/officeDocument/2006/relationships/font" Target="fonts/TitilliumWeb-boldItalic.fntdata"/><Relationship Id="rId12" Type="http://schemas.openxmlformats.org/officeDocument/2006/relationships/slide" Target="slides/slide6.xml"/><Relationship Id="rId34" Type="http://schemas.openxmlformats.org/officeDocument/2006/relationships/font" Target="fonts/TitilliumWeb-italic.fntdata"/><Relationship Id="rId15" Type="http://schemas.openxmlformats.org/officeDocument/2006/relationships/slide" Target="slides/slide9.xml"/><Relationship Id="rId37" Type="http://schemas.openxmlformats.org/officeDocument/2006/relationships/font" Target="fonts/Barlow-bold.fntdata"/><Relationship Id="rId14" Type="http://schemas.openxmlformats.org/officeDocument/2006/relationships/slide" Target="slides/slide8.xml"/><Relationship Id="rId36" Type="http://schemas.openxmlformats.org/officeDocument/2006/relationships/font" Target="fonts/Barlow-regular.fntdata"/><Relationship Id="rId17" Type="http://schemas.openxmlformats.org/officeDocument/2006/relationships/slide" Target="slides/slide11.xml"/><Relationship Id="rId39" Type="http://schemas.openxmlformats.org/officeDocument/2006/relationships/font" Target="fonts/Barlow-boldItalic.fntdata"/><Relationship Id="rId16" Type="http://schemas.openxmlformats.org/officeDocument/2006/relationships/slide" Target="slides/slide10.xml"/><Relationship Id="rId38" Type="http://schemas.openxmlformats.org/officeDocument/2006/relationships/font" Target="fonts/Barlow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431cc7d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431cc7d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431cc7dd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431cc7dd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431cc7dd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431cc7dd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431cc7dd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431cc7dd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431cc7dd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431cc7dd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431cc7dd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431cc7dd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431cc7dd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431cc7dd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431cc7dd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431cc7dd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431cc7dd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431cc7dd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431cc7dd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431cc7dd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acf5b25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acf5b25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431cc7dd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431cc7dd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431cc7dd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431cc7dd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acf5b250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acf5b250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acf5b250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acf5b250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acf5b250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acf5b250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b2ae4afb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b2ae4afb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acf5b250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acf5b250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d893c9ed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d893c9ed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acf5b250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acf5b250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acf5b250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acf5b250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acf5b250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acf5b250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acf5b250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acf5b250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acf5b250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acf5b250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docs.google.com/document/d/1k6zXJkkj5d9Py__nzS15d9Zv32jfXDDi/edit#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hyperlink" Target="https://interlink-project.eu/" TargetMode="External"/><Relationship Id="rId5" Type="http://schemas.openxmlformats.org/officeDocument/2006/relationships/hyperlink" Target="https://creativecommons.org/licenses/by-sa/4.0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edu.google.com/products/jamboard/" TargetMode="External"/><Relationship Id="rId5" Type="http://schemas.openxmlformats.org/officeDocument/2006/relationships/hyperlink" Target="https://miro.com/" TargetMode="External"/><Relationship Id="rId6" Type="http://schemas.openxmlformats.org/officeDocument/2006/relationships/hyperlink" Target="https://www.mural.c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15871" r="4889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949925" y="815150"/>
            <a:ext cx="7228500" cy="23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TEMPLATE - FOCUS GROUP ON</a:t>
            </a:r>
            <a:endParaRPr sz="3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PROBLEM EXPLORATION </a:t>
            </a:r>
            <a:endParaRPr sz="3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 NEW DIGITAL FUNCTIONALITY</a:t>
            </a:r>
            <a:endParaRPr sz="3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813175" y="3115850"/>
            <a:ext cx="5809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t" sz="123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This resource provides a skeleton to organize a focus group to investigate the problem that needs to be solved by a digital service / functionality. It addresses a series of questions about potential users, current practices, critical aspects and  desiderata.</a:t>
            </a:r>
            <a:endParaRPr sz="123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9107" t="0"/>
          <a:stretch/>
        </p:blipFill>
        <p:spPr>
          <a:xfrm>
            <a:off x="3807375" y="0"/>
            <a:ext cx="1306550" cy="15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9000" y="4750100"/>
            <a:ext cx="2002625" cy="3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66600" y="4766075"/>
            <a:ext cx="1010400" cy="28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Barlow"/>
                <a:ea typeface="Barlow"/>
                <a:cs typeface="Barlow"/>
                <a:sym typeface="Barlow"/>
              </a:rPr>
              <a:t>CC BY-SA 4.0</a:t>
            </a:r>
            <a:endParaRPr sz="9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b="0" l="0" r="9107" t="0"/>
          <a:stretch/>
        </p:blipFill>
        <p:spPr>
          <a:xfrm>
            <a:off x="0" y="0"/>
            <a:ext cx="91440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>
            <p:ph type="title"/>
          </p:nvPr>
        </p:nvSpPr>
        <p:spPr>
          <a:xfrm>
            <a:off x="56125" y="-64625"/>
            <a:ext cx="49254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82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4</a:t>
            </a:r>
            <a:r>
              <a:rPr b="1" lang="it" sz="182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| GUIDED DISCUSSION</a:t>
            </a:r>
            <a:endParaRPr b="1" sz="182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182825" y="1528650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sz="300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505425" y="1544100"/>
            <a:ext cx="424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Provide a clear description of the problem to be solved</a:t>
            </a:r>
            <a:endParaRPr b="1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182825" y="2268958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9E9E9E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sz="3000">
              <a:solidFill>
                <a:srgbClr val="9E9E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505425" y="2284400"/>
            <a:ext cx="447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E9E9E"/>
                </a:solidFill>
                <a:latin typeface="Barlow"/>
                <a:ea typeface="Barlow"/>
                <a:cs typeface="Barlow"/>
                <a:sym typeface="Barlow"/>
              </a:rPr>
              <a:t>Understand by whom, why and when the expected functionality is to be used</a:t>
            </a:r>
            <a:endParaRPr b="1">
              <a:solidFill>
                <a:srgbClr val="9E9E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215575" y="3146133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9E9E9E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1" sz="3000">
              <a:solidFill>
                <a:srgbClr val="9E9E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538175" y="3193083"/>
            <a:ext cx="478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rgbClr val="9E9E9E"/>
                </a:solidFill>
                <a:latin typeface="Barlow"/>
                <a:ea typeface="Barlow"/>
                <a:cs typeface="Barlow"/>
                <a:sym typeface="Barlow"/>
              </a:rPr>
              <a:t>Understand current practices related  to the problem to solve digitally</a:t>
            </a:r>
            <a:endParaRPr b="1">
              <a:solidFill>
                <a:srgbClr val="9E9E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215575" y="3982625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9E9E9E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b="1" sz="3000">
              <a:solidFill>
                <a:srgbClr val="9E9E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538175" y="3998075"/>
            <a:ext cx="478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E9E9E"/>
                </a:solidFill>
                <a:latin typeface="Barlow"/>
                <a:ea typeface="Barlow"/>
                <a:cs typeface="Barlow"/>
                <a:sym typeface="Barlow"/>
              </a:rPr>
              <a:t>Investigate preliminary ideas for design and implementation</a:t>
            </a:r>
            <a:endParaRPr b="1">
              <a:solidFill>
                <a:srgbClr val="9E9E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-9525" y="-28575"/>
            <a:ext cx="2524200" cy="5172000"/>
          </a:xfrm>
          <a:prstGeom prst="rect">
            <a:avLst/>
          </a:prstGeom>
          <a:solidFill>
            <a:srgbClr val="5C5B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138075" y="47625"/>
            <a:ext cx="22290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Question 1: </a:t>
            </a:r>
            <a:endParaRPr b="1" sz="182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it" sz="18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Which is the general statement of the problem to be solved?</a:t>
            </a:r>
            <a:r>
              <a:rPr b="1" lang="it" sz="18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190500" y="2193225"/>
            <a:ext cx="2176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How did the problem emerge?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Who did first mention it?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How would you describe the problem?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-9525" y="1885725"/>
            <a:ext cx="2419500" cy="4518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5C5BB2"/>
                </a:solidFill>
              </a:rPr>
              <a:t>forget ideas you already have and start from the start</a:t>
            </a:r>
            <a:r>
              <a:rPr b="1" lang="it" sz="1100">
                <a:solidFill>
                  <a:srgbClr val="5C5BB2"/>
                </a:solidFill>
              </a:rPr>
              <a:t> </a:t>
            </a:r>
            <a:endParaRPr b="1" sz="1100">
              <a:solidFill>
                <a:srgbClr val="5C5BB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b="0" l="0" r="9107" t="0"/>
          <a:stretch/>
        </p:blipFill>
        <p:spPr>
          <a:xfrm>
            <a:off x="0" y="0"/>
            <a:ext cx="91440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>
            <p:ph type="title"/>
          </p:nvPr>
        </p:nvSpPr>
        <p:spPr>
          <a:xfrm>
            <a:off x="56125" y="-64625"/>
            <a:ext cx="49254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82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4 | GUIDED DISCUSSION</a:t>
            </a:r>
            <a:endParaRPr b="1" sz="182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182825" y="1528650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9E9E9E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sz="3000">
              <a:solidFill>
                <a:srgbClr val="9E9E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505425" y="1544100"/>
            <a:ext cx="424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E9E9E"/>
                </a:solidFill>
                <a:latin typeface="Barlow"/>
                <a:ea typeface="Barlow"/>
                <a:cs typeface="Barlow"/>
                <a:sym typeface="Barlow"/>
              </a:rPr>
              <a:t>Provide a clear description of the problem to be solved</a:t>
            </a:r>
            <a:endParaRPr b="1">
              <a:solidFill>
                <a:srgbClr val="9E9E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182825" y="2268958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sz="300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505425" y="2284400"/>
            <a:ext cx="447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Understand by whom, why and when the expected functionality is to be used</a:t>
            </a:r>
            <a:endParaRPr b="1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215575" y="3146133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9E9E9E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1" sz="3000">
              <a:solidFill>
                <a:srgbClr val="9E9E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538175" y="3193083"/>
            <a:ext cx="478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rgbClr val="9E9E9E"/>
                </a:solidFill>
                <a:latin typeface="Barlow"/>
                <a:ea typeface="Barlow"/>
                <a:cs typeface="Barlow"/>
                <a:sym typeface="Barlow"/>
              </a:rPr>
              <a:t>Understand current practices related  to the problem to solve digitally</a:t>
            </a:r>
            <a:endParaRPr b="1">
              <a:solidFill>
                <a:srgbClr val="9E9E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215575" y="3982625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9E9E9E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b="1" sz="3000">
              <a:solidFill>
                <a:srgbClr val="9E9E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538175" y="3998075"/>
            <a:ext cx="478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E9E9E"/>
                </a:solidFill>
                <a:latin typeface="Barlow"/>
                <a:ea typeface="Barlow"/>
                <a:cs typeface="Barlow"/>
                <a:sym typeface="Barlow"/>
              </a:rPr>
              <a:t>Investigate preliminary ideas for design and implementation</a:t>
            </a:r>
            <a:endParaRPr b="1">
              <a:solidFill>
                <a:srgbClr val="9E9E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/>
          <p:nvPr/>
        </p:nvSpPr>
        <p:spPr>
          <a:xfrm>
            <a:off x="-9525" y="-28575"/>
            <a:ext cx="2524200" cy="5172000"/>
          </a:xfrm>
          <a:prstGeom prst="rect">
            <a:avLst/>
          </a:prstGeom>
          <a:solidFill>
            <a:srgbClr val="5C5B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138075" y="47625"/>
            <a:ext cx="22290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Question 2: </a:t>
            </a:r>
            <a:endParaRPr b="1" sz="182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Who are the different classes of users</a:t>
            </a:r>
            <a:r>
              <a:rPr b="1" lang="it" sz="18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? 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164325" y="2400300"/>
            <a:ext cx="2176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By whom is this functionality going to be used?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Do users have different levels of expertise (domain and technical)?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-9525" y="2095500"/>
            <a:ext cx="2419500" cy="2421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5C5BB2"/>
                </a:solidFill>
              </a:rPr>
              <a:t>Are you one of the end-users?</a:t>
            </a:r>
            <a:endParaRPr b="1" sz="1100">
              <a:solidFill>
                <a:srgbClr val="5C5BB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/>
          <p:nvPr/>
        </p:nvSpPr>
        <p:spPr>
          <a:xfrm>
            <a:off x="-9525" y="-28575"/>
            <a:ext cx="2524200" cy="5172000"/>
          </a:xfrm>
          <a:prstGeom prst="rect">
            <a:avLst/>
          </a:prstGeom>
          <a:solidFill>
            <a:srgbClr val="5C5B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138075" y="47625"/>
            <a:ext cx="22290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Question 3: </a:t>
            </a:r>
            <a:endParaRPr b="1" sz="182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Why have users an interest in the functionality</a:t>
            </a:r>
            <a:r>
              <a:rPr b="1" lang="it" sz="18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? 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164325" y="2400300"/>
            <a:ext cx="2176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Which is their role with respect to the functionality?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Are they </a:t>
            </a: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coordinators, contributors, observers</a:t>
            </a: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-9525" y="1831075"/>
            <a:ext cx="2419500" cy="5064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5C5BB2"/>
                </a:solidFill>
              </a:rPr>
              <a:t>Different types of users may have different needs</a:t>
            </a:r>
            <a:endParaRPr b="1" sz="1100">
              <a:solidFill>
                <a:srgbClr val="5C5BB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/>
          <p:nvPr/>
        </p:nvSpPr>
        <p:spPr>
          <a:xfrm>
            <a:off x="-9525" y="-28575"/>
            <a:ext cx="2524200" cy="5172000"/>
          </a:xfrm>
          <a:prstGeom prst="rect">
            <a:avLst/>
          </a:prstGeom>
          <a:solidFill>
            <a:srgbClr val="5C5B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138075" y="47625"/>
            <a:ext cx="22290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Question 4: </a:t>
            </a:r>
            <a:endParaRPr b="1" sz="182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 what time would users use this functionality?</a:t>
            </a:r>
            <a:r>
              <a:rPr b="1" lang="it" sz="18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164325" y="2400300"/>
            <a:ext cx="217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Would users use the functionality in parallel, in sequence</a:t>
            </a: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Who would initiate the process?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Is it a one-time functionality or is it an iterative process?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-9525" y="1906125"/>
            <a:ext cx="2419500" cy="4314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5C5BB2"/>
                </a:solidFill>
              </a:rPr>
              <a:t>How often is the functionality useful</a:t>
            </a:r>
            <a:endParaRPr b="1" sz="1100">
              <a:solidFill>
                <a:srgbClr val="5C5BB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 b="0" l="0" r="9107" t="0"/>
          <a:stretch/>
        </p:blipFill>
        <p:spPr>
          <a:xfrm>
            <a:off x="0" y="0"/>
            <a:ext cx="91440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 txBox="1"/>
          <p:nvPr>
            <p:ph type="title"/>
          </p:nvPr>
        </p:nvSpPr>
        <p:spPr>
          <a:xfrm>
            <a:off x="56125" y="-64625"/>
            <a:ext cx="49254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82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4 | GUIDED DISCUSSION</a:t>
            </a:r>
            <a:endParaRPr b="1" sz="182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182825" y="1528650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9E9E9E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sz="3000">
              <a:solidFill>
                <a:srgbClr val="9E9E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505425" y="1544100"/>
            <a:ext cx="424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E9E9E"/>
                </a:solidFill>
                <a:latin typeface="Barlow"/>
                <a:ea typeface="Barlow"/>
                <a:cs typeface="Barlow"/>
                <a:sym typeface="Barlow"/>
              </a:rPr>
              <a:t>Provide a clear description of the problem to be solved</a:t>
            </a:r>
            <a:endParaRPr b="1">
              <a:solidFill>
                <a:srgbClr val="9E9E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182825" y="2268958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9E9E9E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sz="3000">
              <a:solidFill>
                <a:srgbClr val="9E9E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505425" y="2284400"/>
            <a:ext cx="447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E9E9E"/>
                </a:solidFill>
                <a:latin typeface="Barlow"/>
                <a:ea typeface="Barlow"/>
                <a:cs typeface="Barlow"/>
                <a:sym typeface="Barlow"/>
              </a:rPr>
              <a:t>Understand by whom, why and when the expected functionality is to be used</a:t>
            </a:r>
            <a:endParaRPr b="1">
              <a:solidFill>
                <a:srgbClr val="9E9E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215575" y="3146133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1" sz="300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538175" y="3193083"/>
            <a:ext cx="478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Understand current practices related  to the problem to solve digitally</a:t>
            </a:r>
            <a:endParaRPr b="1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215575" y="3982625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9E9E9E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b="1" sz="3000">
              <a:solidFill>
                <a:srgbClr val="9E9E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538175" y="3998075"/>
            <a:ext cx="478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E9E9E"/>
                </a:solidFill>
                <a:latin typeface="Barlow"/>
                <a:ea typeface="Barlow"/>
                <a:cs typeface="Barlow"/>
                <a:sym typeface="Barlow"/>
              </a:rPr>
              <a:t>Investigate preliminary ideas for design and implementation</a:t>
            </a:r>
            <a:endParaRPr b="1">
              <a:solidFill>
                <a:srgbClr val="9E9E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/>
          <p:nvPr/>
        </p:nvSpPr>
        <p:spPr>
          <a:xfrm>
            <a:off x="-9525" y="-28575"/>
            <a:ext cx="2524200" cy="5172000"/>
          </a:xfrm>
          <a:prstGeom prst="rect">
            <a:avLst/>
          </a:prstGeom>
          <a:solidFill>
            <a:srgbClr val="5C5B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138075" y="47625"/>
            <a:ext cx="22290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Question 5: </a:t>
            </a:r>
            <a:endParaRPr b="1" sz="182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How is this task currently performed by users</a:t>
            </a:r>
            <a:r>
              <a:rPr b="1" lang="it" sz="18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? 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164325" y="2400300"/>
            <a:ext cx="2176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How is the problem normally managed?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Which are the critical points?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Which are the materials, channels, tools normally used?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-9525" y="2095500"/>
            <a:ext cx="2419500" cy="2421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5C5BB2"/>
                </a:solidFill>
              </a:rPr>
              <a:t>Think about current practices</a:t>
            </a:r>
            <a:endParaRPr b="1" sz="1100">
              <a:solidFill>
                <a:srgbClr val="5C5BB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/>
          <p:nvPr/>
        </p:nvSpPr>
        <p:spPr>
          <a:xfrm>
            <a:off x="-9525" y="-28575"/>
            <a:ext cx="2524200" cy="5172000"/>
          </a:xfrm>
          <a:prstGeom prst="rect">
            <a:avLst/>
          </a:prstGeom>
          <a:solidFill>
            <a:srgbClr val="5C5B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 txBox="1"/>
          <p:nvPr/>
        </p:nvSpPr>
        <p:spPr>
          <a:xfrm>
            <a:off x="138075" y="47625"/>
            <a:ext cx="22290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Question 6: </a:t>
            </a:r>
            <a:endParaRPr b="1" sz="182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What benefit is expected? 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164325" y="2400300"/>
            <a:ext cx="2176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Are there specific desiderata?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Which is the significant difference that a digital support may introduce?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-9525" y="1887950"/>
            <a:ext cx="2490900" cy="4497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5C5BB2"/>
                </a:solidFill>
              </a:rPr>
              <a:t>What if the digital functionality in introduced in current practice</a:t>
            </a:r>
            <a:endParaRPr b="1" sz="1100">
              <a:solidFill>
                <a:srgbClr val="5C5BB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1"/>
          <p:cNvPicPr preferRelativeResize="0"/>
          <p:nvPr/>
        </p:nvPicPr>
        <p:blipFill rotWithShape="1">
          <a:blip r:embed="rId3">
            <a:alphaModFix/>
          </a:blip>
          <a:srcRect b="0" l="0" r="9107" t="0"/>
          <a:stretch/>
        </p:blipFill>
        <p:spPr>
          <a:xfrm>
            <a:off x="0" y="0"/>
            <a:ext cx="91440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/>
          <p:nvPr>
            <p:ph type="title"/>
          </p:nvPr>
        </p:nvSpPr>
        <p:spPr>
          <a:xfrm>
            <a:off x="56125" y="-64625"/>
            <a:ext cx="49254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82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4 | GUIDED DISCUSSION</a:t>
            </a:r>
            <a:endParaRPr b="1" sz="182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182825" y="1528650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9E9E9E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sz="3000">
              <a:solidFill>
                <a:srgbClr val="9E9E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2" name="Google Shape;252;p31"/>
          <p:cNvSpPr txBox="1"/>
          <p:nvPr/>
        </p:nvSpPr>
        <p:spPr>
          <a:xfrm>
            <a:off x="505425" y="1544100"/>
            <a:ext cx="424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E9E9E"/>
                </a:solidFill>
                <a:latin typeface="Barlow"/>
                <a:ea typeface="Barlow"/>
                <a:cs typeface="Barlow"/>
                <a:sym typeface="Barlow"/>
              </a:rPr>
              <a:t>Provide a clear description of the problem to be solved</a:t>
            </a:r>
            <a:endParaRPr b="1">
              <a:solidFill>
                <a:srgbClr val="9E9E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182825" y="2268958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9E9E9E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sz="3000">
              <a:solidFill>
                <a:srgbClr val="9E9E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505425" y="2284400"/>
            <a:ext cx="447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E9E9E"/>
                </a:solidFill>
                <a:latin typeface="Barlow"/>
                <a:ea typeface="Barlow"/>
                <a:cs typeface="Barlow"/>
                <a:sym typeface="Barlow"/>
              </a:rPr>
              <a:t>Understand by whom, why and when the expected functionality is to be used</a:t>
            </a:r>
            <a:endParaRPr b="1">
              <a:solidFill>
                <a:srgbClr val="9E9E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215575" y="3146133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9E9E9E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1" sz="3000">
              <a:solidFill>
                <a:srgbClr val="9E9E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538175" y="3269283"/>
            <a:ext cx="478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rgbClr val="9E9E9E"/>
                </a:solidFill>
                <a:latin typeface="Barlow"/>
                <a:ea typeface="Barlow"/>
                <a:cs typeface="Barlow"/>
                <a:sym typeface="Barlow"/>
              </a:rPr>
              <a:t>Understand current practices related  to the problem to solve digitally</a:t>
            </a:r>
            <a:endParaRPr b="1">
              <a:solidFill>
                <a:srgbClr val="9E9E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215575" y="3982625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b="1" sz="300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538175" y="3998075"/>
            <a:ext cx="478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Investigate preliminary ideas for design and implementation</a:t>
            </a:r>
            <a:endParaRPr b="1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9107" t="0"/>
          <a:stretch/>
        </p:blipFill>
        <p:spPr>
          <a:xfrm>
            <a:off x="0" y="0"/>
            <a:ext cx="9144000" cy="42862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197092" y="4171"/>
            <a:ext cx="6898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82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 TO USE THIS TEMPLATE</a:t>
            </a:r>
            <a:endParaRPr b="1" sz="182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7850" y="1365275"/>
            <a:ext cx="27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0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sz="270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7850" y="2344375"/>
            <a:ext cx="27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0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sz="270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7850" y="3387375"/>
            <a:ext cx="27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0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1" sz="270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9" name="Google Shape;69;p14"/>
          <p:cNvGrpSpPr/>
          <p:nvPr/>
        </p:nvGrpSpPr>
        <p:grpSpPr>
          <a:xfrm>
            <a:off x="336975" y="1419875"/>
            <a:ext cx="4973672" cy="846050"/>
            <a:chOff x="834100" y="1038875"/>
            <a:chExt cx="7203000" cy="846050"/>
          </a:xfrm>
        </p:grpSpPr>
        <p:sp>
          <p:nvSpPr>
            <p:cNvPr id="70" name="Google Shape;70;p14"/>
            <p:cNvSpPr txBox="1"/>
            <p:nvPr/>
          </p:nvSpPr>
          <p:spPr>
            <a:xfrm>
              <a:off x="834100" y="1038875"/>
              <a:ext cx="65205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300">
                  <a:latin typeface="Barlow"/>
                  <a:ea typeface="Barlow"/>
                  <a:cs typeface="Barlow"/>
                  <a:sym typeface="Barlow"/>
                </a:rPr>
                <a:t>Set the research plan of the Focus Group</a:t>
              </a:r>
              <a:endParaRPr b="1" sz="13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834100" y="1361725"/>
              <a:ext cx="7203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latin typeface="Barlow"/>
                  <a:ea typeface="Barlow"/>
                  <a:cs typeface="Barlow"/>
                  <a:sym typeface="Barlow"/>
                </a:rPr>
                <a:t>Follow the steps in the </a:t>
              </a:r>
              <a:r>
                <a:rPr lang="it" sz="1100" u="sng">
                  <a:solidFill>
                    <a:schemeClr val="hlink"/>
                  </a:solidFill>
                  <a:latin typeface="Barlow"/>
                  <a:ea typeface="Barlow"/>
                  <a:cs typeface="Barlow"/>
                  <a:sym typeface="Barlow"/>
                  <a:hlinkClick r:id="rId4"/>
                </a:rPr>
                <a:t>Guidelines for Focus Groups</a:t>
              </a:r>
              <a:r>
                <a:rPr lang="it" sz="1100">
                  <a:latin typeface="Barlow"/>
                  <a:ea typeface="Barlow"/>
                  <a:cs typeface="Barlow"/>
                  <a:sym typeface="Barlow"/>
                </a:rPr>
                <a:t> to define the main objective, themes and organizational details for the Focus Group</a:t>
              </a:r>
              <a:endParaRPr sz="1100"/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336975" y="2427475"/>
            <a:ext cx="4802151" cy="982650"/>
            <a:chOff x="834100" y="2427475"/>
            <a:chExt cx="6954600" cy="982650"/>
          </a:xfrm>
        </p:grpSpPr>
        <p:sp>
          <p:nvSpPr>
            <p:cNvPr id="73" name="Google Shape;73;p14"/>
            <p:cNvSpPr txBox="1"/>
            <p:nvPr/>
          </p:nvSpPr>
          <p:spPr>
            <a:xfrm>
              <a:off x="834100" y="2427475"/>
              <a:ext cx="69546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300">
                  <a:latin typeface="Barlow"/>
                  <a:ea typeface="Barlow"/>
                  <a:cs typeface="Barlow"/>
                  <a:sym typeface="Barlow"/>
                </a:rPr>
                <a:t>Customise the following slides according to your project goals</a:t>
              </a:r>
              <a:endParaRPr b="1" sz="13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834100" y="2717425"/>
              <a:ext cx="58413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latin typeface="Barlow"/>
                  <a:ea typeface="Barlow"/>
                  <a:cs typeface="Barlow"/>
                  <a:sym typeface="Barlow"/>
                </a:rPr>
                <a:t>The slides can be used to pace the discussion during the focus group, helping the participants understand which are the investigated themes and how the finding will be used</a:t>
              </a:r>
              <a:endParaRPr sz="1100"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336975" y="3440475"/>
            <a:ext cx="7378269" cy="1508175"/>
            <a:chOff x="834099" y="3440475"/>
            <a:chExt cx="10685400" cy="1508175"/>
          </a:xfrm>
        </p:grpSpPr>
        <p:sp>
          <p:nvSpPr>
            <p:cNvPr id="76" name="Google Shape;76;p14"/>
            <p:cNvSpPr txBox="1"/>
            <p:nvPr/>
          </p:nvSpPr>
          <p:spPr>
            <a:xfrm>
              <a:off x="834099" y="3748050"/>
              <a:ext cx="61332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Focus groups are more productive when participants </a:t>
              </a:r>
              <a:r>
                <a:rPr lang="it" sz="11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contribute to a practical task (e.g., filling in post-its with position statements, completing canvases, composing scenarios, reordering thematic cards) . Whether the focus group is organized in presence or online, a collaborative space should be prepared to host participants' contributions</a:t>
              </a:r>
              <a:endParaRPr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834099" y="3440475"/>
              <a:ext cx="106854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3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Prepare a collaborative space and complementary material  to be used during the meeting</a:t>
              </a:r>
              <a:endParaRPr b="1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78" name="Google Shape;78;p14"/>
          <p:cNvSpPr txBox="1"/>
          <p:nvPr/>
        </p:nvSpPr>
        <p:spPr>
          <a:xfrm>
            <a:off x="8784600" y="428625"/>
            <a:ext cx="359400" cy="428700"/>
          </a:xfrm>
          <a:prstGeom prst="rect">
            <a:avLst/>
          </a:prstGeom>
          <a:solidFill>
            <a:srgbClr val="5C5BB2"/>
          </a:solidFill>
          <a:ln>
            <a:noFill/>
          </a:ln>
          <a:effectLst>
            <a:outerShdw blurRad="63500" dir="5400000" dist="23000">
              <a:srgbClr val="000000">
                <a:alpha val="3451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19225" y="640825"/>
            <a:ext cx="783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Barlow"/>
                <a:ea typeface="Barlow"/>
                <a:cs typeface="Barlow"/>
                <a:sym typeface="Barlow"/>
              </a:rPr>
              <a:t>This template can be used to prepare a presentation to facilitate a focus group investigating a </a:t>
            </a:r>
            <a:r>
              <a:rPr lang="it">
                <a:latin typeface="Barlow"/>
                <a:ea typeface="Barlow"/>
                <a:cs typeface="Barlow"/>
                <a:sym typeface="Barlow"/>
              </a:rPr>
              <a:t>problem</a:t>
            </a:r>
            <a:r>
              <a:rPr lang="it">
                <a:latin typeface="Barlow"/>
                <a:ea typeface="Barlow"/>
                <a:cs typeface="Barlow"/>
                <a:sym typeface="Barlow"/>
              </a:rPr>
              <a:t> to be solved with the aid of digital functionality.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/>
          <p:nvPr/>
        </p:nvSpPr>
        <p:spPr>
          <a:xfrm>
            <a:off x="-9525" y="-28575"/>
            <a:ext cx="2524200" cy="5172000"/>
          </a:xfrm>
          <a:prstGeom prst="rect">
            <a:avLst/>
          </a:prstGeom>
          <a:solidFill>
            <a:srgbClr val="5C5B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"/>
          <p:cNvSpPr txBox="1"/>
          <p:nvPr/>
        </p:nvSpPr>
        <p:spPr>
          <a:xfrm>
            <a:off x="138075" y="47625"/>
            <a:ext cx="22290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Question 7: </a:t>
            </a:r>
            <a:endParaRPr b="1" sz="182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Are there existing candidates for the implementation</a:t>
            </a:r>
            <a:r>
              <a:rPr b="1" lang="it" sz="18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? 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164325" y="2400300"/>
            <a:ext cx="2176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Have existing candidates been selected by developers or by users?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Is there any special reason behind their selection?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-9525" y="1888750"/>
            <a:ext cx="2419500" cy="4488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5C5BB2"/>
                </a:solidFill>
              </a:rPr>
              <a:t>Is it worth (re)implementing the functionality?</a:t>
            </a:r>
            <a:endParaRPr b="1" sz="1100">
              <a:solidFill>
                <a:srgbClr val="5C5BB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/>
          <p:nvPr/>
        </p:nvSpPr>
        <p:spPr>
          <a:xfrm>
            <a:off x="-9525" y="-28575"/>
            <a:ext cx="2524200" cy="5172000"/>
          </a:xfrm>
          <a:prstGeom prst="rect">
            <a:avLst/>
          </a:prstGeom>
          <a:solidFill>
            <a:srgbClr val="5C5B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"/>
          <p:cNvSpPr txBox="1"/>
          <p:nvPr/>
        </p:nvSpPr>
        <p:spPr>
          <a:xfrm>
            <a:off x="138075" y="47625"/>
            <a:ext cx="22290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Question 8: </a:t>
            </a:r>
            <a:endParaRPr b="1" sz="182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Are initial design</a:t>
            </a:r>
            <a:r>
              <a:rPr b="1" lang="it" sz="18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ideas really useful for users</a:t>
            </a:r>
            <a:r>
              <a:rPr b="1" lang="it" sz="18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? 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164325" y="2400300"/>
            <a:ext cx="2176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Are preliminary design idea fitting different types of users</a:t>
            </a: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? 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Is the level of complexity justified?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4" name="Google Shape;274;p33"/>
          <p:cNvSpPr/>
          <p:nvPr/>
        </p:nvSpPr>
        <p:spPr>
          <a:xfrm>
            <a:off x="-9525" y="1831075"/>
            <a:ext cx="2419500" cy="5064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5C5BB2"/>
                </a:solidFill>
              </a:rPr>
              <a:t>Go back and consider design ideas in light of users' needs</a:t>
            </a:r>
            <a:endParaRPr b="1" sz="1100">
              <a:solidFill>
                <a:srgbClr val="5C5BB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4"/>
          <p:cNvPicPr preferRelativeResize="0"/>
          <p:nvPr/>
        </p:nvPicPr>
        <p:blipFill rotWithShape="1">
          <a:blip r:embed="rId3">
            <a:alphaModFix/>
          </a:blip>
          <a:srcRect b="0" l="0" r="9107" t="0"/>
          <a:stretch/>
        </p:blipFill>
        <p:spPr>
          <a:xfrm>
            <a:off x="0" y="0"/>
            <a:ext cx="91440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 txBox="1"/>
          <p:nvPr>
            <p:ph type="title"/>
          </p:nvPr>
        </p:nvSpPr>
        <p:spPr>
          <a:xfrm>
            <a:off x="56125" y="-64625"/>
            <a:ext cx="49254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82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5</a:t>
            </a:r>
            <a:r>
              <a:rPr b="1" lang="it" sz="182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| SUMMARY</a:t>
            </a:r>
            <a:endParaRPr b="1" sz="182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1" name="Google Shape;281;p34"/>
          <p:cNvSpPr txBox="1"/>
          <p:nvPr/>
        </p:nvSpPr>
        <p:spPr>
          <a:xfrm>
            <a:off x="215575" y="851550"/>
            <a:ext cx="8421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7A94E"/>
                </a:solidFill>
                <a:latin typeface="Barlow"/>
                <a:ea typeface="Barlow"/>
                <a:cs typeface="Barlow"/>
                <a:sym typeface="Barlow"/>
              </a:rPr>
              <a:t>What we have discussed today</a:t>
            </a:r>
            <a:endParaRPr b="1" sz="1800">
              <a:solidFill>
                <a:srgbClr val="27A94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we have deepened our understanding of the problem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who are the end-users and other involved stakeholders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critical aspects and desiderata related to the problem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how ICT can play a role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7A94E"/>
                </a:solidFill>
                <a:latin typeface="Barlow"/>
                <a:ea typeface="Barlow"/>
                <a:cs typeface="Barlow"/>
                <a:sym typeface="Barlow"/>
              </a:rPr>
              <a:t>Why this input is important </a:t>
            </a:r>
            <a:endParaRPr b="1" sz="1800">
              <a:solidFill>
                <a:srgbClr val="27A94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it identifies what has to be solved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it sheds light on current practices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it suggests priorities and expected complexity level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5"/>
          <p:cNvPicPr preferRelativeResize="0"/>
          <p:nvPr/>
        </p:nvPicPr>
        <p:blipFill rotWithShape="1">
          <a:blip r:embed="rId3">
            <a:alphaModFix/>
          </a:blip>
          <a:srcRect b="0" l="0" r="9107" t="0"/>
          <a:stretch/>
        </p:blipFill>
        <p:spPr>
          <a:xfrm>
            <a:off x="0" y="0"/>
            <a:ext cx="91440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5"/>
          <p:cNvSpPr txBox="1"/>
          <p:nvPr>
            <p:ph type="title"/>
          </p:nvPr>
        </p:nvSpPr>
        <p:spPr>
          <a:xfrm>
            <a:off x="56125" y="-64625"/>
            <a:ext cx="49254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82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6</a:t>
            </a:r>
            <a:r>
              <a:rPr b="1" lang="it" sz="182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| NEXT STEPS</a:t>
            </a:r>
            <a:endParaRPr b="1" sz="182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8" name="Google Shape;288;p35"/>
          <p:cNvSpPr txBox="1"/>
          <p:nvPr/>
        </p:nvSpPr>
        <p:spPr>
          <a:xfrm>
            <a:off x="215575" y="851550"/>
            <a:ext cx="8421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7A94E"/>
                </a:solidFill>
                <a:latin typeface="Barlow"/>
                <a:ea typeface="Barlow"/>
                <a:cs typeface="Barlow"/>
                <a:sym typeface="Barlow"/>
              </a:rPr>
              <a:t>This input will be </a:t>
            </a:r>
            <a:endParaRPr b="1" sz="1800">
              <a:solidFill>
                <a:srgbClr val="27A94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completed with information from interviews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complemented with a survey of existing digital tools and libraries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summarized and analysed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used to inform the design of the digital functionality addressing the problem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7A94E"/>
                </a:solidFill>
                <a:latin typeface="Barlow"/>
                <a:ea typeface="Barlow"/>
                <a:cs typeface="Barlow"/>
                <a:sym typeface="Barlow"/>
              </a:rPr>
              <a:t>We will come back to you</a:t>
            </a:r>
            <a:endParaRPr b="1" sz="1800">
              <a:solidFill>
                <a:srgbClr val="27A94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to inform you about the results if this investigation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to ask your feedback on early prototypes of the implemented functionality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6"/>
          <p:cNvPicPr preferRelativeResize="0"/>
          <p:nvPr/>
        </p:nvPicPr>
        <p:blipFill rotWithShape="1">
          <a:blip r:embed="rId3">
            <a:alphaModFix/>
          </a:blip>
          <a:srcRect b="0" l="15871" r="4889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6"/>
          <p:cNvSpPr txBox="1"/>
          <p:nvPr>
            <p:ph type="ctrTitle"/>
          </p:nvPr>
        </p:nvSpPr>
        <p:spPr>
          <a:xfrm>
            <a:off x="949925" y="1196150"/>
            <a:ext cx="72285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THANK YOU ! </a:t>
            </a:r>
            <a:endParaRPr sz="3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5" name="Google Shape;295;p36"/>
          <p:cNvSpPr txBox="1"/>
          <p:nvPr>
            <p:ph idx="1" type="subTitle"/>
          </p:nvPr>
        </p:nvSpPr>
        <p:spPr>
          <a:xfrm>
            <a:off x="1813175" y="2963450"/>
            <a:ext cx="5809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t" sz="123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FOCUS GROUP</a:t>
            </a:r>
            <a:endParaRPr sz="123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t" sz="1230">
                <a:solidFill>
                  <a:schemeClr val="lt1"/>
                </a:solidFill>
                <a:highlight>
                  <a:schemeClr val="accent4"/>
                </a:highlight>
                <a:latin typeface="Barlow"/>
                <a:ea typeface="Barlow"/>
                <a:cs typeface="Barlow"/>
                <a:sym typeface="Barlow"/>
              </a:rPr>
              <a:t>&lt;Place&gt;</a:t>
            </a:r>
            <a:r>
              <a:rPr lang="it" sz="123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it" sz="1230">
                <a:solidFill>
                  <a:schemeClr val="lt1"/>
                </a:solidFill>
                <a:highlight>
                  <a:schemeClr val="accent4"/>
                </a:highlight>
                <a:latin typeface="Barlow"/>
                <a:ea typeface="Barlow"/>
                <a:cs typeface="Barlow"/>
                <a:sym typeface="Barlow"/>
              </a:rPr>
              <a:t>&lt;Date dd/mm/yyyy&gt;</a:t>
            </a:r>
            <a:endParaRPr sz="1230">
              <a:solidFill>
                <a:schemeClr val="lt1"/>
              </a:solidFill>
              <a:highlight>
                <a:schemeClr val="accent4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3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t" sz="123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For any further information, please contact: </a:t>
            </a:r>
            <a:r>
              <a:rPr lang="it" sz="1230">
                <a:solidFill>
                  <a:schemeClr val="lt1"/>
                </a:solidFill>
                <a:highlight>
                  <a:schemeClr val="accent4"/>
                </a:highlight>
                <a:latin typeface="Barlow"/>
                <a:ea typeface="Barlow"/>
                <a:cs typeface="Barlow"/>
                <a:sym typeface="Barlow"/>
              </a:rPr>
              <a:t>&lt;contact address&gt;</a:t>
            </a:r>
            <a:endParaRPr sz="1230">
              <a:solidFill>
                <a:schemeClr val="lt1"/>
              </a:solidFill>
              <a:highlight>
                <a:schemeClr val="accent4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96" name="Google Shape;296;p36"/>
          <p:cNvPicPr preferRelativeResize="0"/>
          <p:nvPr/>
        </p:nvPicPr>
        <p:blipFill rotWithShape="1">
          <a:blip r:embed="rId4">
            <a:alphaModFix/>
          </a:blip>
          <a:srcRect b="0" l="0" r="9107" t="0"/>
          <a:stretch/>
        </p:blipFill>
        <p:spPr>
          <a:xfrm>
            <a:off x="3807375" y="0"/>
            <a:ext cx="1306500" cy="15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6"/>
          <p:cNvSpPr txBox="1"/>
          <p:nvPr/>
        </p:nvSpPr>
        <p:spPr>
          <a:xfrm>
            <a:off x="6353175" y="4717400"/>
            <a:ext cx="26574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3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&lt; YOUR LOGO &gt;</a:t>
            </a:r>
            <a:endParaRPr b="1" sz="153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29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7"/>
          <p:cNvPicPr preferRelativeResize="0"/>
          <p:nvPr/>
        </p:nvPicPr>
        <p:blipFill rotWithShape="1">
          <a:blip r:embed="rId3">
            <a:alphaModFix/>
          </a:blip>
          <a:srcRect b="0" l="15871" r="4889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7"/>
          <p:cNvSpPr txBox="1"/>
          <p:nvPr>
            <p:ph idx="1" type="subTitle"/>
          </p:nvPr>
        </p:nvSpPr>
        <p:spPr>
          <a:xfrm>
            <a:off x="1952400" y="2887250"/>
            <a:ext cx="5538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t" sz="1430">
                <a:solidFill>
                  <a:schemeClr val="lt1"/>
                </a:solidFill>
              </a:rPr>
              <a:t>This document, prepared by the </a:t>
            </a:r>
            <a:r>
              <a:rPr lang="it" sz="143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INTERLINK </a:t>
            </a:r>
            <a:r>
              <a:rPr lang="it" sz="1430">
                <a:solidFill>
                  <a:schemeClr val="lt1"/>
                </a:solidFill>
              </a:rPr>
              <a:t>European project,  is licensed under a Creative Commons Attribution-ShareAlike 4.0 International license (</a:t>
            </a:r>
            <a:r>
              <a:rPr lang="it" sz="143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 4.0</a:t>
            </a:r>
            <a:r>
              <a:rPr lang="it" sz="1430">
                <a:solidFill>
                  <a:schemeClr val="lt1"/>
                </a:solidFill>
              </a:rPr>
              <a:t>).</a:t>
            </a:r>
            <a:endParaRPr sz="1430">
              <a:solidFill>
                <a:schemeClr val="lt1"/>
              </a:solidFill>
            </a:endParaRPr>
          </a:p>
        </p:txBody>
      </p:sp>
      <p:pic>
        <p:nvPicPr>
          <p:cNvPr id="304" name="Google Shape;304;p37"/>
          <p:cNvPicPr preferRelativeResize="0"/>
          <p:nvPr/>
        </p:nvPicPr>
        <p:blipFill rotWithShape="1">
          <a:blip r:embed="rId6">
            <a:alphaModFix/>
          </a:blip>
          <a:srcRect b="0" l="0" r="9107" t="0"/>
          <a:stretch/>
        </p:blipFill>
        <p:spPr>
          <a:xfrm>
            <a:off x="3711150" y="0"/>
            <a:ext cx="1548425" cy="17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4188" y="4669425"/>
            <a:ext cx="2002625" cy="3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3819525" y="1023225"/>
            <a:ext cx="5167800" cy="3816600"/>
          </a:xfrm>
          <a:prstGeom prst="rect">
            <a:avLst/>
          </a:prstGeom>
          <a:noFill/>
          <a:ln cap="flat" cmpd="sng" w="9525">
            <a:solidFill>
              <a:srgbClr val="5C5B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0" r="9107" t="0"/>
          <a:stretch/>
        </p:blipFill>
        <p:spPr>
          <a:xfrm>
            <a:off x="0" y="0"/>
            <a:ext cx="9144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>
          <a:xfrm>
            <a:off x="56125" y="4175"/>
            <a:ext cx="81306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82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 TO MODERATE THE DISCUSSION </a:t>
            </a:r>
            <a:endParaRPr b="1" sz="182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28700" y="718425"/>
            <a:ext cx="28356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1075" y="870825"/>
            <a:ext cx="32532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Barlow"/>
              <a:buChar char="●"/>
            </a:pPr>
            <a:r>
              <a:rPr lang="it" sz="1100">
                <a:latin typeface="Barlow"/>
                <a:ea typeface="Barlow"/>
                <a:cs typeface="Barlow"/>
                <a:sym typeface="Barlow"/>
              </a:rPr>
              <a:t>show additional detailed sub-questions that explain what it is intended 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Barlow"/>
              <a:buChar char="●"/>
            </a:pPr>
            <a:r>
              <a:rPr lang="it" sz="1100">
                <a:latin typeface="Barlow"/>
                <a:ea typeface="Barlow"/>
                <a:cs typeface="Barlow"/>
                <a:sym typeface="Barlow"/>
              </a:rPr>
              <a:t>allow some time (few minutes) for reflection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Barlow"/>
              <a:buChar char="●"/>
            </a:pPr>
            <a:r>
              <a:rPr lang="it" sz="1100">
                <a:latin typeface="Barlow"/>
                <a:ea typeface="Barlow"/>
                <a:cs typeface="Barlow"/>
                <a:sym typeface="Barlow"/>
              </a:rPr>
              <a:t>encourage everyone to contribute with their opinions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25475" y="846325"/>
            <a:ext cx="3344400" cy="225600"/>
          </a:xfrm>
          <a:prstGeom prst="homePlate">
            <a:avLst>
              <a:gd fmla="val 32325" name="adj"/>
            </a:avLst>
          </a:prstGeom>
          <a:solidFill>
            <a:srgbClr val="27A9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  <a:highlight>
                  <a:srgbClr val="27A94E"/>
                </a:highlight>
                <a:latin typeface="Barlow"/>
                <a:ea typeface="Barlow"/>
                <a:cs typeface="Barlow"/>
                <a:sym typeface="Barlow"/>
              </a:rPr>
              <a:t>For each theme / question to investigate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7576147" y="2565544"/>
            <a:ext cx="777339" cy="774417"/>
          </a:xfrm>
          <a:prstGeom prst="flowChartPunchedCard">
            <a:avLst/>
          </a:prstGeom>
          <a:solidFill>
            <a:srgbClr val="F5FF91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…….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7816395" y="3202732"/>
            <a:ext cx="777339" cy="774417"/>
          </a:xfrm>
          <a:prstGeom prst="flowChartPunchedCard">
            <a:avLst/>
          </a:prstGeom>
          <a:solidFill>
            <a:srgbClr val="F5FF91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……….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5729113" y="1633575"/>
            <a:ext cx="909950" cy="888800"/>
          </a:xfrm>
          <a:prstGeom prst="flowChartPunchedCard">
            <a:avLst/>
          </a:prstGeom>
          <a:solidFill>
            <a:srgbClr val="F5FF91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communication mainly via telephone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29700" y="2897925"/>
            <a:ext cx="2130600" cy="225600"/>
          </a:xfrm>
          <a:prstGeom prst="homePlate">
            <a:avLst>
              <a:gd fmla="val 32325" name="adj"/>
            </a:avLst>
          </a:prstGeom>
          <a:solidFill>
            <a:srgbClr val="27A9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How to collect responses?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0" y="3165250"/>
            <a:ext cx="3344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</a:pPr>
            <a:r>
              <a:rPr lang="it" sz="1100">
                <a:latin typeface="Barlow"/>
                <a:ea typeface="Barlow"/>
                <a:cs typeface="Barlow"/>
                <a:sym typeface="Barlow"/>
              </a:rPr>
              <a:t>In physical meetings, prepare paper posters or appropriate surfaces where to collect post-its. You can print out the slides with the questions for this purpose.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it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For remote meetings, you can use</a:t>
            </a:r>
            <a:r>
              <a:rPr lang="it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online tools such as: </a:t>
            </a:r>
            <a:r>
              <a:rPr lang="it" sz="11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4"/>
              </a:rPr>
              <a:t>Google Jamboard</a:t>
            </a:r>
            <a:r>
              <a:rPr lang="it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it" sz="11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5"/>
              </a:rPr>
              <a:t>Miro</a:t>
            </a:r>
            <a:r>
              <a:rPr lang="it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it" sz="11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6"/>
              </a:rPr>
              <a:t>Mural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014758" y="3014044"/>
            <a:ext cx="777339" cy="774417"/>
          </a:xfrm>
          <a:prstGeom prst="flowChartPunchedCard">
            <a:avLst/>
          </a:prstGeom>
          <a:solidFill>
            <a:srgbClr val="F5FF91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documents exchange via email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3824250" y="1023225"/>
            <a:ext cx="1495500" cy="3816600"/>
          </a:xfrm>
          <a:prstGeom prst="rect">
            <a:avLst/>
          </a:prstGeom>
          <a:solidFill>
            <a:srgbClr val="5C5B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7" name="Google Shape;97;p15"/>
          <p:cNvSpPr txBox="1"/>
          <p:nvPr/>
        </p:nvSpPr>
        <p:spPr>
          <a:xfrm>
            <a:off x="3900450" y="1151125"/>
            <a:ext cx="12525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2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2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How is multi-party collaboration normally managed?</a:t>
            </a:r>
            <a:endParaRPr b="1" sz="122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3972000" y="2771775"/>
            <a:ext cx="13476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●"/>
            </a:pPr>
            <a:r>
              <a:rPr lang="it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Which communication channels are used?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79400" lvl="0" marL="269999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●"/>
            </a:pPr>
            <a:r>
              <a:rPr lang="it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Which other digital tools are used to support collaboration?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743325" y="704075"/>
            <a:ext cx="54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5C5BB2"/>
                </a:solidFill>
              </a:rPr>
              <a:t>EXAMPLE</a:t>
            </a:r>
            <a:endParaRPr b="1" sz="1200">
              <a:solidFill>
                <a:srgbClr val="5C5BB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9107" t="0"/>
          <a:stretch/>
        </p:blipFill>
        <p:spPr>
          <a:xfrm>
            <a:off x="0" y="0"/>
            <a:ext cx="9144000" cy="42862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type="title"/>
          </p:nvPr>
        </p:nvSpPr>
        <p:spPr>
          <a:xfrm>
            <a:off x="197092" y="4171"/>
            <a:ext cx="6898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82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INDICATIVE SCHEDULE FOR THE FOCUS GROUP</a:t>
            </a:r>
            <a:endParaRPr b="1" sz="182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8784600" y="428625"/>
            <a:ext cx="359400" cy="428700"/>
          </a:xfrm>
          <a:prstGeom prst="rect">
            <a:avLst/>
          </a:prstGeom>
          <a:solidFill>
            <a:srgbClr val="5C5BB2"/>
          </a:solidFill>
          <a:ln>
            <a:noFill/>
          </a:ln>
          <a:effectLst>
            <a:outerShdw blurRad="63500" dir="5400000" dist="23000">
              <a:srgbClr val="000000">
                <a:alpha val="3451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594150" y="81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{94F74B48-E68A-4D45-8103-963FDDF43BD9}</a:tableStyleId>
              </a:tblPr>
              <a:tblGrid>
                <a:gridCol w="6727800"/>
                <a:gridCol w="869550"/>
              </a:tblGrid>
              <a:tr h="41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Introduction (Context of focus group, objectives, presentation of participants)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15 mins.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Question 1: Which is the general statement of the problem to be solved?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 mins.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Question 2: Who are the different classes of users?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 mins.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7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Question 3: Why have users an interest in the functionality?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 mins.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Question 4: At what time would users use this functionality?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 mins.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Question 5: How is this task currently performed by users?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 mins.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Question 6: What benefit is expected?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 mins.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Question 7: </a:t>
                      </a:r>
                      <a:r>
                        <a:rPr lang="it" sz="12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Are there existing digital candidates for the implementation/integration?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 mins.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Question 8: </a:t>
                      </a:r>
                      <a:r>
                        <a:rPr lang="it" sz="12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Are initial design ideas really useful for users</a:t>
                      </a:r>
                      <a:r>
                        <a:rPr lang="it" sz="12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?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 mins.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Summary</a:t>
                      </a: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and next steps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15 mins.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" name="Google Shape;108;p16"/>
          <p:cNvSpPr txBox="1"/>
          <p:nvPr/>
        </p:nvSpPr>
        <p:spPr>
          <a:xfrm>
            <a:off x="6864575" y="4660800"/>
            <a:ext cx="139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Barlow"/>
                <a:ea typeface="Barlow"/>
                <a:cs typeface="Barlow"/>
                <a:sym typeface="Barlow"/>
              </a:rPr>
              <a:t>Total  </a:t>
            </a:r>
            <a:r>
              <a:rPr lang="it" sz="1200">
                <a:latin typeface="Barlow"/>
                <a:ea typeface="Barlow"/>
                <a:cs typeface="Barlow"/>
                <a:sym typeface="Barlow"/>
              </a:rPr>
              <a:t>110 mins.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15871" r="4889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type="ctrTitle"/>
          </p:nvPr>
        </p:nvSpPr>
        <p:spPr>
          <a:xfrm>
            <a:off x="949925" y="1196150"/>
            <a:ext cx="72285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PROBLEM</a:t>
            </a:r>
            <a:r>
              <a:rPr lang="it" sz="3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INVESTIGATION</a:t>
            </a:r>
            <a:endParaRPr sz="3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1813175" y="2963450"/>
            <a:ext cx="5809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t" sz="123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FOCUS GROUP</a:t>
            </a:r>
            <a:endParaRPr sz="123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t" sz="123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</a:t>
            </a:r>
            <a:r>
              <a:rPr lang="it" sz="1230">
                <a:solidFill>
                  <a:schemeClr val="lt1"/>
                </a:solidFill>
                <a:highlight>
                  <a:schemeClr val="accent4"/>
                </a:highlight>
                <a:latin typeface="Barlow"/>
                <a:ea typeface="Barlow"/>
                <a:cs typeface="Barlow"/>
                <a:sym typeface="Barlow"/>
              </a:rPr>
              <a:t>Place</a:t>
            </a:r>
            <a:r>
              <a:rPr lang="it" sz="123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&gt;, &lt;</a:t>
            </a:r>
            <a:r>
              <a:rPr lang="it" sz="1230">
                <a:solidFill>
                  <a:schemeClr val="lt1"/>
                </a:solidFill>
                <a:highlight>
                  <a:schemeClr val="accent4"/>
                </a:highlight>
                <a:latin typeface="Barlow"/>
                <a:ea typeface="Barlow"/>
                <a:cs typeface="Barlow"/>
                <a:sym typeface="Barlow"/>
              </a:rPr>
              <a:t>Date dd/mm/yyyy</a:t>
            </a:r>
            <a:r>
              <a:rPr lang="it" sz="123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&gt;</a:t>
            </a:r>
            <a:endParaRPr sz="123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0" r="9107" t="0"/>
          <a:stretch/>
        </p:blipFill>
        <p:spPr>
          <a:xfrm>
            <a:off x="3807375" y="0"/>
            <a:ext cx="1306500" cy="15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6353175" y="4717400"/>
            <a:ext cx="26574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3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&lt; </a:t>
            </a:r>
            <a:r>
              <a:rPr b="1" lang="it" sz="1530">
                <a:solidFill>
                  <a:srgbClr val="FFFFFF"/>
                </a:solidFill>
                <a:highlight>
                  <a:schemeClr val="accent4"/>
                </a:highlight>
                <a:latin typeface="Barlow"/>
                <a:ea typeface="Barlow"/>
                <a:cs typeface="Barlow"/>
                <a:sym typeface="Barlow"/>
              </a:rPr>
              <a:t>YOUR LOGO</a:t>
            </a:r>
            <a:r>
              <a:rPr b="1" lang="it" sz="153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&gt;</a:t>
            </a:r>
            <a:endParaRPr b="1" sz="153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29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76225" y="314325"/>
            <a:ext cx="25338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Template for the slides to facilitate the meeting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9107" t="0"/>
          <a:stretch/>
        </p:blipFill>
        <p:spPr>
          <a:xfrm>
            <a:off x="0" y="0"/>
            <a:ext cx="91440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type="title"/>
          </p:nvPr>
        </p:nvSpPr>
        <p:spPr>
          <a:xfrm>
            <a:off x="56125" y="-64625"/>
            <a:ext cx="49254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82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AGENDA OF</a:t>
            </a:r>
            <a:r>
              <a:rPr b="1" lang="it" sz="182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THE FOCUS GROUP</a:t>
            </a:r>
            <a:endParaRPr b="1" sz="182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215575" y="851550"/>
            <a:ext cx="8421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Barlow"/>
                <a:ea typeface="Barlow"/>
                <a:cs typeface="Barlow"/>
                <a:sym typeface="Barlow"/>
              </a:rPr>
              <a:t>1 | Context 		</a:t>
            </a:r>
            <a:r>
              <a:rPr lang="it" sz="1800">
                <a:latin typeface="Barlow"/>
                <a:ea typeface="Barlow"/>
                <a:cs typeface="Barlow"/>
                <a:sym typeface="Barlow"/>
              </a:rPr>
              <a:t>- Explanation of the context of this meeting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Barlow"/>
                <a:ea typeface="Barlow"/>
                <a:cs typeface="Barlow"/>
                <a:sym typeface="Barlow"/>
              </a:rPr>
              <a:t>2 | Objectives 	</a:t>
            </a:r>
            <a:r>
              <a:rPr lang="it" sz="1800">
                <a:latin typeface="Barlow"/>
                <a:ea typeface="Barlow"/>
                <a:cs typeface="Barlow"/>
                <a:sym typeface="Barlow"/>
              </a:rPr>
              <a:t>- Presentation of main objectives of the focus group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Barlow"/>
                <a:ea typeface="Barlow"/>
                <a:cs typeface="Barlow"/>
                <a:sym typeface="Barlow"/>
              </a:rPr>
              <a:t>3 | Participants 	</a:t>
            </a:r>
            <a:r>
              <a:rPr lang="it" sz="1800">
                <a:latin typeface="Barlow"/>
                <a:ea typeface="Barlow"/>
                <a:cs typeface="Barlow"/>
                <a:sym typeface="Barlow"/>
              </a:rPr>
              <a:t>- Round of participants' self-presentation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                                 	   Signing of consent forms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Barlow"/>
                <a:ea typeface="Barlow"/>
                <a:cs typeface="Barlow"/>
                <a:sym typeface="Barlow"/>
              </a:rPr>
              <a:t>4 | Discussion</a:t>
            </a:r>
            <a:r>
              <a:rPr lang="it" sz="1800">
                <a:latin typeface="Barlow"/>
                <a:ea typeface="Barlow"/>
                <a:cs typeface="Barlow"/>
                <a:sym typeface="Barlow"/>
              </a:rPr>
              <a:t> 	- Exploration of themes/questions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   	   Everybody records their ideas on post-its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   	   ~10 minutes for each question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Barlow"/>
                <a:ea typeface="Barlow"/>
                <a:cs typeface="Barlow"/>
                <a:sym typeface="Barlow"/>
              </a:rPr>
              <a:t>5 | </a:t>
            </a:r>
            <a:r>
              <a:rPr b="1" lang="it" sz="1800">
                <a:latin typeface="Barlow"/>
                <a:ea typeface="Barlow"/>
                <a:cs typeface="Barlow"/>
                <a:sym typeface="Barlow"/>
              </a:rPr>
              <a:t>Summary</a:t>
            </a:r>
            <a:r>
              <a:rPr lang="it" sz="1800">
                <a:latin typeface="Barlow"/>
                <a:ea typeface="Barlow"/>
                <a:cs typeface="Barlow"/>
                <a:sym typeface="Barlow"/>
              </a:rPr>
              <a:t> 		- Summary of what has emerged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Barlow"/>
                <a:ea typeface="Barlow"/>
                <a:cs typeface="Barlow"/>
                <a:sym typeface="Barlow"/>
              </a:rPr>
              <a:t>6 | </a:t>
            </a:r>
            <a:r>
              <a:rPr b="1" lang="it" sz="1800">
                <a:latin typeface="Barlow"/>
                <a:ea typeface="Barlow"/>
                <a:cs typeface="Barlow"/>
                <a:sym typeface="Barlow"/>
              </a:rPr>
              <a:t>Next steps</a:t>
            </a:r>
            <a:r>
              <a:rPr lang="it" sz="1800">
                <a:latin typeface="Barlow"/>
                <a:ea typeface="Barlow"/>
                <a:cs typeface="Barlow"/>
                <a:sym typeface="Barlow"/>
              </a:rPr>
              <a:t> 	- What comes after this focus group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9107" t="0"/>
          <a:stretch/>
        </p:blipFill>
        <p:spPr>
          <a:xfrm>
            <a:off x="0" y="0"/>
            <a:ext cx="91440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type="title"/>
          </p:nvPr>
        </p:nvSpPr>
        <p:spPr>
          <a:xfrm>
            <a:off x="56125" y="-64625"/>
            <a:ext cx="49254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82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1 | THE CONTEXT OF THIS RESEARCH</a:t>
            </a:r>
            <a:endParaRPr b="1" sz="182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215575" y="851550"/>
            <a:ext cx="8421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highlight>
                  <a:schemeClr val="accent4"/>
                </a:highlight>
                <a:latin typeface="Barlow"/>
                <a:ea typeface="Barlow"/>
                <a:cs typeface="Barlow"/>
                <a:sym typeface="Barlow"/>
              </a:rPr>
              <a:t>&lt; One or two slides presenting the wider context of research for the focus group &gt;</a:t>
            </a:r>
            <a:endParaRPr sz="1800">
              <a:highlight>
                <a:schemeClr val="accent4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-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presentation of the project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-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workplan of the project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-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which </a:t>
            </a:r>
            <a:r>
              <a:rPr lang="it" sz="1800">
                <a:latin typeface="Barlow"/>
                <a:ea typeface="Barlow"/>
                <a:cs typeface="Barlow"/>
                <a:sym typeface="Barlow"/>
              </a:rPr>
              <a:t>phase of the project provides the context for this focus group 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9107" t="0"/>
          <a:stretch/>
        </p:blipFill>
        <p:spPr>
          <a:xfrm>
            <a:off x="0" y="0"/>
            <a:ext cx="91440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>
            <p:ph type="title"/>
          </p:nvPr>
        </p:nvSpPr>
        <p:spPr>
          <a:xfrm>
            <a:off x="56125" y="-64625"/>
            <a:ext cx="49254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82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2 | OBJECTIVES OF THE FOCUS GROUP</a:t>
            </a:r>
            <a:endParaRPr b="1" sz="182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182825" y="1528650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sz="300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05425" y="1544100"/>
            <a:ext cx="424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Provide a clear description of the problem to be solved</a:t>
            </a:r>
            <a:endParaRPr b="1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182825" y="2268958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sz="300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505425" y="2284400"/>
            <a:ext cx="447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Understand by whom, why and when the expected functionality is to be used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215575" y="851550"/>
            <a:ext cx="842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Let's explore challenges and digital opportunities for a new functionality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215575" y="3146133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1" sz="300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38175" y="3193083"/>
            <a:ext cx="478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Understand current practices related </a:t>
            </a:r>
            <a:r>
              <a:rPr b="1" lang="it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 to the problem to solve digitally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15575" y="3982625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b="1" sz="300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538175" y="3998075"/>
            <a:ext cx="478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Investigate preliminary ideas for design and implementation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9107" t="0"/>
          <a:stretch/>
        </p:blipFill>
        <p:spPr>
          <a:xfrm>
            <a:off x="0" y="0"/>
            <a:ext cx="91440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>
            <p:ph type="title"/>
          </p:nvPr>
        </p:nvSpPr>
        <p:spPr>
          <a:xfrm>
            <a:off x="56125" y="-64625"/>
            <a:ext cx="49254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82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3 | PARTICIPANTS</a:t>
            </a:r>
            <a:endParaRPr b="1" sz="182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215575" y="851550"/>
            <a:ext cx="8421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Let's know each other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Provide your consent to data collection by signing the consent forms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