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Titillium Web"/>
      <p:regular r:id="rId12"/>
      <p:bold r:id="rId13"/>
      <p:italic r:id="rId14"/>
      <p:boldItalic r:id="rId15"/>
    </p:embeddedFont>
    <p:embeddedFont>
      <p:font typeface="Tahoma"/>
      <p:regular r:id="rId16"/>
      <p:bold r:id="rId17"/>
    </p:embeddedFont>
    <p:embeddedFont>
      <p:font typeface="Barl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BC935D-2B68-4928-8296-9A1C64A33A0C}">
  <a:tblStyle styleId="{92BC935D-2B68-4928-8296-9A1C64A33A0C}"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Barlow-boldItalic.fntdata"/><Relationship Id="rId13" Type="http://schemas.openxmlformats.org/officeDocument/2006/relationships/font" Target="fonts/TitilliumWeb-bold.fntdata"/><Relationship Id="rId12" Type="http://schemas.openxmlformats.org/officeDocument/2006/relationships/font" Target="fonts/TitilliumWe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TitilliumWeb-boldItalic.fntdata"/><Relationship Id="rId14" Type="http://schemas.openxmlformats.org/officeDocument/2006/relationships/font" Target="fonts/TitilliumWeb-italic.fntdata"/><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slideMaster" Target="slideMasters/slideMaster1.xml"/><Relationship Id="rId19" Type="http://schemas.openxmlformats.org/officeDocument/2006/relationships/font" Target="fonts/Barlow-bold.fntdata"/><Relationship Id="rId6" Type="http://schemas.openxmlformats.org/officeDocument/2006/relationships/notesMaster" Target="notesMasters/notesMaster1.xml"/><Relationship Id="rId18" Type="http://schemas.openxmlformats.org/officeDocument/2006/relationships/font" Target="fonts/Barl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b2ae4af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b2ae4af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43cbed2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43cbed2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b2ae4afb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b2ae4afb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2ae4af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b2ae4af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hyperlink" Target="https://diytoolkit.org/tools/business-model-canvas/" TargetMode="External"/><Relationship Id="rId7" Type="http://schemas.openxmlformats.org/officeDocument/2006/relationships/hyperlink" Target="https://www.imperial.ac.uk/media/imperial-college/administration-and-support-services/staff-development/public/impex/Stakeholder-management-21jun1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iytoolkit.org/tools/business-model-canvas/" TargetMode="External"/><Relationship Id="rId4" Type="http://schemas.openxmlformats.org/officeDocument/2006/relationships/hyperlink" Target="https://en.wikipedia.org/wiki/Stakeholder_analysis#cite_ref-OGCArch06_14-0" TargetMode="External"/><Relationship Id="rId5" Type="http://schemas.openxmlformats.org/officeDocument/2006/relationships/hyperlink" Target="http://www.businessmodelgeneration.com/"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interlink-project.eu/" TargetMode="External"/><Relationship Id="rId9" Type="http://schemas.openxmlformats.org/officeDocument/2006/relationships/hyperlink" Target="https://www.imperial.ac.uk/media/imperial-college/administration-and-support-services/staff-development/public/impex/Stakeholder-management-21jun17.pdf" TargetMode="External"/><Relationship Id="rId5" Type="http://schemas.openxmlformats.org/officeDocument/2006/relationships/hyperlink" Target="https://creativecommons.org/licenses/by-sa/4.0/" TargetMode="External"/><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hyperlink" Target="https://diytoolkit.org/tools/business-model-canva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15871" r="4889" t="0"/>
          <a:stretch/>
        </p:blipFill>
        <p:spPr>
          <a:xfrm>
            <a:off x="0" y="0"/>
            <a:ext cx="9144000" cy="5143500"/>
          </a:xfrm>
          <a:prstGeom prst="rect">
            <a:avLst/>
          </a:prstGeom>
          <a:noFill/>
          <a:ln>
            <a:noFill/>
          </a:ln>
        </p:spPr>
      </p:pic>
      <p:sp>
        <p:nvSpPr>
          <p:cNvPr id="55" name="Google Shape;55;p13"/>
          <p:cNvSpPr txBox="1"/>
          <p:nvPr>
            <p:ph type="ctrTitle"/>
          </p:nvPr>
        </p:nvSpPr>
        <p:spPr>
          <a:xfrm>
            <a:off x="1315650" y="959875"/>
            <a:ext cx="6512700" cy="169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3500">
                <a:solidFill>
                  <a:schemeClr val="lt1"/>
                </a:solidFill>
                <a:latin typeface="Titillium Web"/>
                <a:ea typeface="Titillium Web"/>
                <a:cs typeface="Titillium Web"/>
                <a:sym typeface="Titillium Web"/>
              </a:rPr>
              <a:t>BUSINESS MODEL</a:t>
            </a:r>
            <a:endParaRPr sz="3500">
              <a:solidFill>
                <a:schemeClr val="lt1"/>
              </a:solidFill>
              <a:latin typeface="Titillium Web"/>
              <a:ea typeface="Titillium Web"/>
              <a:cs typeface="Titillium Web"/>
              <a:sym typeface="Titillium Web"/>
            </a:endParaRPr>
          </a:p>
          <a:p>
            <a:pPr indent="0" lvl="0" marL="0" rtl="0" algn="ctr">
              <a:spcBef>
                <a:spcPts val="0"/>
              </a:spcBef>
              <a:spcAft>
                <a:spcPts val="0"/>
              </a:spcAft>
              <a:buNone/>
            </a:pPr>
            <a:r>
              <a:rPr lang="it" sz="3300">
                <a:solidFill>
                  <a:schemeClr val="lt1"/>
                </a:solidFill>
                <a:latin typeface="Titillium Web"/>
                <a:ea typeface="Titillium Web"/>
                <a:cs typeface="Titillium Web"/>
                <a:sym typeface="Titillium Web"/>
              </a:rPr>
              <a:t>CANVAS</a:t>
            </a:r>
            <a:endParaRPr sz="3300">
              <a:solidFill>
                <a:schemeClr val="lt1"/>
              </a:solidFill>
              <a:latin typeface="Titillium Web"/>
              <a:ea typeface="Titillium Web"/>
              <a:cs typeface="Titillium Web"/>
              <a:sym typeface="Titillium Web"/>
            </a:endParaRPr>
          </a:p>
        </p:txBody>
      </p:sp>
      <p:sp>
        <p:nvSpPr>
          <p:cNvPr id="56" name="Google Shape;56;p13"/>
          <p:cNvSpPr txBox="1"/>
          <p:nvPr>
            <p:ph idx="1" type="subTitle"/>
          </p:nvPr>
        </p:nvSpPr>
        <p:spPr>
          <a:xfrm>
            <a:off x="1284825" y="2820100"/>
            <a:ext cx="70263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3"/>
              <a:buNone/>
            </a:pPr>
            <a:r>
              <a:rPr lang="it" sz="1230">
                <a:solidFill>
                  <a:schemeClr val="lt1"/>
                </a:solidFill>
                <a:latin typeface="Barlow"/>
                <a:ea typeface="Barlow"/>
                <a:cs typeface="Barlow"/>
                <a:sym typeface="Barlow"/>
              </a:rPr>
              <a:t>The </a:t>
            </a:r>
            <a:r>
              <a:rPr b="1" lang="it" sz="1230">
                <a:solidFill>
                  <a:schemeClr val="lt1"/>
                </a:solidFill>
                <a:latin typeface="Barlow"/>
                <a:ea typeface="Barlow"/>
                <a:cs typeface="Barlow"/>
                <a:sym typeface="Barlow"/>
              </a:rPr>
              <a:t>Business Model Canvas</a:t>
            </a:r>
            <a:r>
              <a:rPr lang="it" sz="1230">
                <a:solidFill>
                  <a:schemeClr val="lt1"/>
                </a:solidFill>
                <a:latin typeface="Barlow"/>
                <a:ea typeface="Barlow"/>
                <a:cs typeface="Barlow"/>
                <a:sym typeface="Barlow"/>
              </a:rPr>
              <a:t> is a one page overview that lays out both what you do (or want to do), and how you go about doing it; enabling structured conversations around management and strategy by laying out the crucial activities and challenges involved with your initiative and how they relate to each other. This visual format, first introduced by Osterwalder and Pigneur, is useful for both existing and new organisations and businesses. Existing programmes can develop new initiatives and identify opportunities while becoming more efficient by illustrating potential trade-offs and aligning activities. New programmes can use it to plan and work out how to make their offering real.</a:t>
            </a:r>
            <a:endParaRPr sz="1230">
              <a:solidFill>
                <a:schemeClr val="lt1"/>
              </a:solidFill>
              <a:latin typeface="Barlow"/>
              <a:ea typeface="Barlow"/>
              <a:cs typeface="Barlow"/>
              <a:sym typeface="Barlow"/>
            </a:endParaRPr>
          </a:p>
        </p:txBody>
      </p:sp>
      <p:pic>
        <p:nvPicPr>
          <p:cNvPr id="57" name="Google Shape;57;p13"/>
          <p:cNvPicPr preferRelativeResize="0"/>
          <p:nvPr/>
        </p:nvPicPr>
        <p:blipFill rotWithShape="1">
          <a:blip r:embed="rId4">
            <a:alphaModFix/>
          </a:blip>
          <a:srcRect b="0" l="0" r="9107" t="0"/>
          <a:stretch/>
        </p:blipFill>
        <p:spPr>
          <a:xfrm>
            <a:off x="3807375" y="0"/>
            <a:ext cx="1306550" cy="1500950"/>
          </a:xfrm>
          <a:prstGeom prst="rect">
            <a:avLst/>
          </a:prstGeom>
          <a:noFill/>
          <a:ln>
            <a:noFill/>
          </a:ln>
        </p:spPr>
      </p:pic>
      <p:pic>
        <p:nvPicPr>
          <p:cNvPr id="58" name="Google Shape;58;p13"/>
          <p:cNvPicPr preferRelativeResize="0"/>
          <p:nvPr/>
        </p:nvPicPr>
        <p:blipFill>
          <a:blip r:embed="rId5">
            <a:alphaModFix/>
          </a:blip>
          <a:stretch>
            <a:fillRect/>
          </a:stretch>
        </p:blipFill>
        <p:spPr>
          <a:xfrm>
            <a:off x="7049000" y="4750100"/>
            <a:ext cx="2002625" cy="356200"/>
          </a:xfrm>
          <a:prstGeom prst="rect">
            <a:avLst/>
          </a:prstGeom>
          <a:noFill/>
          <a:ln>
            <a:noFill/>
          </a:ln>
        </p:spPr>
      </p:pic>
      <p:sp>
        <p:nvSpPr>
          <p:cNvPr id="59" name="Google Shape;59;p13"/>
          <p:cNvSpPr txBox="1"/>
          <p:nvPr/>
        </p:nvSpPr>
        <p:spPr>
          <a:xfrm>
            <a:off x="2169000" y="4608900"/>
            <a:ext cx="4806000" cy="26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t" sz="1130">
                <a:solidFill>
                  <a:srgbClr val="FFFFFF"/>
                </a:solidFill>
                <a:latin typeface="Barlow"/>
                <a:ea typeface="Barlow"/>
                <a:cs typeface="Barlow"/>
                <a:sym typeface="Barlow"/>
              </a:rPr>
              <a:t>INSPIRED BY</a:t>
            </a:r>
            <a:endParaRPr b="1" sz="1130">
              <a:solidFill>
                <a:srgbClr val="FFFFFF"/>
              </a:solidFill>
              <a:latin typeface="Barlow"/>
              <a:ea typeface="Barlow"/>
              <a:cs typeface="Barlow"/>
              <a:sym typeface="Barlow"/>
            </a:endParaRPr>
          </a:p>
          <a:p>
            <a:pPr indent="0" lvl="0" marL="0" rtl="0" algn="ctr">
              <a:lnSpc>
                <a:spcPct val="115000"/>
              </a:lnSpc>
              <a:spcBef>
                <a:spcPts val="1200"/>
              </a:spcBef>
              <a:spcAft>
                <a:spcPts val="1200"/>
              </a:spcAft>
              <a:buNone/>
            </a:pPr>
            <a:r>
              <a:t/>
            </a:r>
            <a:endParaRPr sz="1530">
              <a:solidFill>
                <a:srgbClr val="FFFFFF"/>
              </a:solidFill>
              <a:latin typeface="Barlow"/>
              <a:ea typeface="Barlow"/>
              <a:cs typeface="Barlow"/>
              <a:sym typeface="Barlow"/>
            </a:endParaRPr>
          </a:p>
        </p:txBody>
      </p:sp>
      <p:sp>
        <p:nvSpPr>
          <p:cNvPr id="60" name="Google Shape;60;p13"/>
          <p:cNvSpPr txBox="1"/>
          <p:nvPr/>
        </p:nvSpPr>
        <p:spPr>
          <a:xfrm>
            <a:off x="2169000" y="4790900"/>
            <a:ext cx="4806000" cy="26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it">
                <a:solidFill>
                  <a:schemeClr val="lt1"/>
                </a:solidFill>
              </a:rPr>
              <a:t>“</a:t>
            </a:r>
            <a:r>
              <a:rPr b="1" lang="it" sz="950" u="sng">
                <a:solidFill>
                  <a:schemeClr val="hlink"/>
                </a:solidFill>
                <a:latin typeface="Barlow"/>
                <a:ea typeface="Barlow"/>
                <a:cs typeface="Barlow"/>
                <a:sym typeface="Barlow"/>
                <a:hlinkClick r:id="rId6"/>
              </a:rPr>
              <a:t>Business Model Canvas</a:t>
            </a:r>
            <a:r>
              <a:rPr b="1" lang="it" sz="950" u="sng">
                <a:solidFill>
                  <a:schemeClr val="lt1"/>
                </a:solidFill>
                <a:latin typeface="Barlow"/>
                <a:ea typeface="Barlow"/>
                <a:cs typeface="Barlow"/>
                <a:sym typeface="Barlow"/>
                <a:hlinkClick r:id="rId7">
                  <a:extLst>
                    <a:ext uri="{A12FA001-AC4F-418D-AE19-62706E023703}">
                      <ahyp:hlinkClr val="tx"/>
                    </a:ext>
                  </a:extLst>
                </a:hlinkClick>
              </a:rPr>
              <a:t>"</a:t>
            </a:r>
            <a:r>
              <a:rPr b="1" lang="it" sz="950">
                <a:solidFill>
                  <a:schemeClr val="lt1"/>
                </a:solidFill>
                <a:latin typeface="Barlow"/>
                <a:ea typeface="Barlow"/>
                <a:cs typeface="Barlow"/>
                <a:sym typeface="Barlow"/>
              </a:rPr>
              <a:t> </a:t>
            </a:r>
            <a:r>
              <a:rPr b="1" lang="it" sz="900">
                <a:solidFill>
                  <a:schemeClr val="lt1"/>
                </a:solidFill>
                <a:latin typeface="Barlow"/>
                <a:ea typeface="Barlow"/>
                <a:cs typeface="Barlow"/>
                <a:sym typeface="Barlow"/>
              </a:rPr>
              <a:t>by </a:t>
            </a:r>
            <a:r>
              <a:rPr b="1" lang="it" sz="950">
                <a:solidFill>
                  <a:schemeClr val="lt1"/>
                </a:solidFill>
                <a:latin typeface="Barlow"/>
                <a:ea typeface="Barlow"/>
                <a:cs typeface="Barlow"/>
                <a:sym typeface="Barlow"/>
              </a:rPr>
              <a:t>Development Impact and You by Nesta</a:t>
            </a:r>
            <a:endParaRPr b="1" sz="1530">
              <a:solidFill>
                <a:schemeClr val="lt1"/>
              </a:solidFill>
              <a:latin typeface="Barlow"/>
              <a:ea typeface="Barlow"/>
              <a:cs typeface="Barlow"/>
              <a:sym typeface="Barlow"/>
            </a:endParaRPr>
          </a:p>
        </p:txBody>
      </p:sp>
      <p:sp>
        <p:nvSpPr>
          <p:cNvPr id="61" name="Google Shape;61;p13"/>
          <p:cNvSpPr/>
          <p:nvPr/>
        </p:nvSpPr>
        <p:spPr>
          <a:xfrm>
            <a:off x="66600" y="4766075"/>
            <a:ext cx="10104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latin typeface="Barlow"/>
                <a:ea typeface="Barlow"/>
                <a:cs typeface="Barlow"/>
                <a:sym typeface="Barlow"/>
              </a:rPr>
              <a:t>CC BY-SA 4.0</a:t>
            </a:r>
            <a:endParaRPr sz="900">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0" l="0" r="9107" t="0"/>
          <a:stretch/>
        </p:blipFill>
        <p:spPr>
          <a:xfrm>
            <a:off x="0" y="0"/>
            <a:ext cx="9144000" cy="369300"/>
          </a:xfrm>
          <a:prstGeom prst="rect">
            <a:avLst/>
          </a:prstGeom>
          <a:noFill/>
          <a:ln>
            <a:noFill/>
          </a:ln>
        </p:spPr>
      </p:pic>
      <p:sp>
        <p:nvSpPr>
          <p:cNvPr id="67" name="Google Shape;67;p14"/>
          <p:cNvSpPr txBox="1"/>
          <p:nvPr>
            <p:ph type="title"/>
          </p:nvPr>
        </p:nvSpPr>
        <p:spPr>
          <a:xfrm>
            <a:off x="56125" y="-64628"/>
            <a:ext cx="19644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1820">
                <a:solidFill>
                  <a:schemeClr val="lt1"/>
                </a:solidFill>
                <a:latin typeface="Titillium Web"/>
                <a:ea typeface="Titillium Web"/>
                <a:cs typeface="Titillium Web"/>
                <a:sym typeface="Titillium Web"/>
              </a:rPr>
              <a:t>INSTRUCTIONS</a:t>
            </a:r>
            <a:endParaRPr b="1" sz="1820">
              <a:solidFill>
                <a:schemeClr val="lt1"/>
              </a:solidFill>
              <a:latin typeface="Titillium Web"/>
              <a:ea typeface="Titillium Web"/>
              <a:cs typeface="Titillium Web"/>
              <a:sym typeface="Titillium Web"/>
            </a:endParaRPr>
          </a:p>
        </p:txBody>
      </p:sp>
      <p:sp>
        <p:nvSpPr>
          <p:cNvPr id="68" name="Google Shape;68;p14"/>
          <p:cNvSpPr txBox="1"/>
          <p:nvPr/>
        </p:nvSpPr>
        <p:spPr>
          <a:xfrm>
            <a:off x="215575" y="626600"/>
            <a:ext cx="842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latin typeface="Barlow"/>
                <a:ea typeface="Barlow"/>
                <a:cs typeface="Barlow"/>
                <a:sym typeface="Barlow"/>
              </a:rPr>
              <a:t>To make a Business Model Canvas, the easiest way to start is by filling out what you do. This helps keep the focus on your main goal as you fill out the other building blocks of the canvas. From there you can build on that goal and see how it can be achieved by adding details about the other activities and resources you have.  </a:t>
            </a:r>
            <a:endParaRPr sz="1200">
              <a:latin typeface="Barlow"/>
              <a:ea typeface="Barlow"/>
              <a:cs typeface="Barlow"/>
              <a:sym typeface="Barlow"/>
            </a:endParaRPr>
          </a:p>
        </p:txBody>
      </p:sp>
      <p:pic>
        <p:nvPicPr>
          <p:cNvPr id="69" name="Google Shape;69;p14"/>
          <p:cNvPicPr preferRelativeResize="0"/>
          <p:nvPr/>
        </p:nvPicPr>
        <p:blipFill>
          <a:blip r:embed="rId4">
            <a:alphaModFix/>
          </a:blip>
          <a:stretch>
            <a:fillRect/>
          </a:stretch>
        </p:blipFill>
        <p:spPr>
          <a:xfrm>
            <a:off x="1451900" y="1508825"/>
            <a:ext cx="6047147" cy="347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0" l="0" r="9107" t="0"/>
          <a:stretch/>
        </p:blipFill>
        <p:spPr>
          <a:xfrm>
            <a:off x="0" y="0"/>
            <a:ext cx="9144000" cy="369300"/>
          </a:xfrm>
          <a:prstGeom prst="rect">
            <a:avLst/>
          </a:prstGeom>
          <a:noFill/>
          <a:ln>
            <a:noFill/>
          </a:ln>
        </p:spPr>
      </p:pic>
      <p:sp>
        <p:nvSpPr>
          <p:cNvPr id="75" name="Google Shape;75;p15"/>
          <p:cNvSpPr txBox="1"/>
          <p:nvPr>
            <p:ph type="title"/>
          </p:nvPr>
        </p:nvSpPr>
        <p:spPr>
          <a:xfrm>
            <a:off x="56125" y="-64625"/>
            <a:ext cx="9004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1820">
                <a:solidFill>
                  <a:schemeClr val="lt1"/>
                </a:solidFill>
                <a:latin typeface="Titillium Web"/>
                <a:ea typeface="Titillium Web"/>
                <a:cs typeface="Titillium Web"/>
                <a:sym typeface="Titillium Web"/>
              </a:rPr>
              <a:t>TEMPLATE: </a:t>
            </a:r>
            <a:r>
              <a:rPr b="1" lang="it" sz="1420">
                <a:solidFill>
                  <a:schemeClr val="lt1"/>
                </a:solidFill>
                <a:latin typeface="Titillium Web"/>
                <a:ea typeface="Titillium Web"/>
                <a:cs typeface="Titillium Web"/>
                <a:sym typeface="Titillium Web"/>
              </a:rPr>
              <a:t>I want to develop a clear plan on how to grow my idea into something bigger</a:t>
            </a:r>
            <a:endParaRPr b="1" sz="1820">
              <a:solidFill>
                <a:schemeClr val="lt1"/>
              </a:solidFill>
              <a:latin typeface="Titillium Web"/>
              <a:ea typeface="Titillium Web"/>
              <a:cs typeface="Titillium Web"/>
              <a:sym typeface="Titillium Web"/>
            </a:endParaRPr>
          </a:p>
          <a:p>
            <a:pPr indent="0" lvl="0" marL="0" rtl="0" algn="l">
              <a:spcBef>
                <a:spcPts val="0"/>
              </a:spcBef>
              <a:spcAft>
                <a:spcPts val="0"/>
              </a:spcAft>
              <a:buSzPts val="990"/>
              <a:buNone/>
            </a:pPr>
            <a:r>
              <a:t/>
            </a:r>
            <a:endParaRPr b="1" sz="1820">
              <a:solidFill>
                <a:schemeClr val="lt1"/>
              </a:solidFill>
              <a:latin typeface="Titillium Web"/>
              <a:ea typeface="Titillium Web"/>
              <a:cs typeface="Titillium Web"/>
              <a:sym typeface="Titillium Web"/>
            </a:endParaRPr>
          </a:p>
        </p:txBody>
      </p:sp>
      <p:sp>
        <p:nvSpPr>
          <p:cNvPr id="76" name="Google Shape;76;p15"/>
          <p:cNvSpPr/>
          <p:nvPr/>
        </p:nvSpPr>
        <p:spPr>
          <a:xfrm>
            <a:off x="-20075" y="-581592"/>
            <a:ext cx="0" cy="7560309"/>
          </a:xfrm>
          <a:custGeom>
            <a:rect b="b" l="l" r="r" t="t"/>
            <a:pathLst>
              <a:path extrusionOk="0" h="7560309" w="120000">
                <a:moveTo>
                  <a:pt x="0" y="0"/>
                </a:moveTo>
                <a:lnTo>
                  <a:pt x="0" y="7559992"/>
                </a:lnTo>
              </a:path>
            </a:pathLst>
          </a:custGeom>
          <a:solidFill>
            <a:srgbClr val="E6E7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aphicFrame>
        <p:nvGraphicFramePr>
          <p:cNvPr id="77" name="Google Shape;77;p15"/>
          <p:cNvGraphicFramePr/>
          <p:nvPr/>
        </p:nvGraphicFramePr>
        <p:xfrm>
          <a:off x="66060" y="451205"/>
          <a:ext cx="3000000" cy="3000000"/>
        </p:xfrm>
        <a:graphic>
          <a:graphicData uri="http://schemas.openxmlformats.org/drawingml/2006/table">
            <a:tbl>
              <a:tblPr bandRow="1" firstRow="1">
                <a:noFill/>
                <a:tableStyleId>{92BC935D-2B68-4928-8296-9A1C64A33A0C}</a:tableStyleId>
              </a:tblPr>
              <a:tblGrid>
                <a:gridCol w="1497350"/>
                <a:gridCol w="382850"/>
                <a:gridCol w="1497350"/>
                <a:gridCol w="382850"/>
                <a:gridCol w="1497350"/>
                <a:gridCol w="382850"/>
                <a:gridCol w="1497350"/>
                <a:gridCol w="382850"/>
                <a:gridCol w="1497350"/>
              </a:tblGrid>
              <a:tr h="209850">
                <a:tc>
                  <a:txBody>
                    <a:bodyPr/>
                    <a:lstStyle/>
                    <a:p>
                      <a:pPr indent="0" lvl="0" marL="91440" marR="0" rtl="0" algn="l">
                        <a:lnSpc>
                          <a:spcPct val="100000"/>
                        </a:lnSpc>
                        <a:spcBef>
                          <a:spcPts val="0"/>
                        </a:spcBef>
                        <a:spcAft>
                          <a:spcPts val="0"/>
                        </a:spcAft>
                        <a:buNone/>
                      </a:pPr>
                      <a:r>
                        <a:rPr lang="it" sz="900" u="none" cap="none" strike="noStrike">
                          <a:latin typeface="Georgia"/>
                          <a:ea typeface="Georgia"/>
                          <a:cs typeface="Georgia"/>
                          <a:sym typeface="Georgia"/>
                        </a:rPr>
                        <a:t>who will help you?</a:t>
                      </a:r>
                      <a:endParaRPr sz="900" u="none" cap="none" strike="noStrike">
                        <a:latin typeface="Georgia"/>
                        <a:ea typeface="Georgia"/>
                        <a:cs typeface="Georgia"/>
                        <a:sym typeface="Georgia"/>
                      </a:endParaRPr>
                    </a:p>
                  </a:txBody>
                  <a:tcPr marT="9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it" sz="900" u="none" cap="none" strike="noStrike">
                          <a:latin typeface="Georgia"/>
                          <a:ea typeface="Georgia"/>
                          <a:cs typeface="Georgia"/>
                          <a:sym typeface="Georgia"/>
                        </a:rPr>
                        <a:t>How do you do it?</a:t>
                      </a:r>
                      <a:endParaRPr sz="900" u="none" cap="none" strike="noStrike">
                        <a:latin typeface="Georgia"/>
                        <a:ea typeface="Georgia"/>
                        <a:cs typeface="Georgia"/>
                        <a:sym typeface="Georgia"/>
                      </a:endParaRPr>
                    </a:p>
                  </a:txBody>
                  <a:tcPr marT="9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it" sz="900" u="none" cap="none" strike="noStrike">
                          <a:latin typeface="Georgia"/>
                          <a:ea typeface="Georgia"/>
                          <a:cs typeface="Georgia"/>
                          <a:sym typeface="Georgia"/>
                        </a:rPr>
                        <a:t>what do you do?</a:t>
                      </a:r>
                      <a:endParaRPr sz="900" u="none" cap="none" strike="noStrike">
                        <a:latin typeface="Georgia"/>
                        <a:ea typeface="Georgia"/>
                        <a:cs typeface="Georgia"/>
                        <a:sym typeface="Georgia"/>
                      </a:endParaRPr>
                    </a:p>
                  </a:txBody>
                  <a:tcPr marT="9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it" sz="900" u="none" cap="none" strike="noStrike">
                          <a:latin typeface="Georgia"/>
                          <a:ea typeface="Georgia"/>
                          <a:cs typeface="Georgia"/>
                          <a:sym typeface="Georgia"/>
                        </a:rPr>
                        <a:t>How do you interact?</a:t>
                      </a:r>
                      <a:endParaRPr sz="900" u="none" cap="none" strike="noStrike">
                        <a:latin typeface="Georgia"/>
                        <a:ea typeface="Georgia"/>
                        <a:cs typeface="Georgia"/>
                        <a:sym typeface="Georgia"/>
                      </a:endParaRPr>
                    </a:p>
                  </a:txBody>
                  <a:tcPr marT="9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it" sz="900" u="none" cap="none" strike="noStrike">
                          <a:latin typeface="Georgia"/>
                          <a:ea typeface="Georgia"/>
                          <a:cs typeface="Georgia"/>
                          <a:sym typeface="Georgia"/>
                        </a:rPr>
                        <a:t>who do you help?</a:t>
                      </a:r>
                      <a:endParaRPr sz="900" u="none" cap="none" strike="noStrike">
                        <a:latin typeface="Georgia"/>
                        <a:ea typeface="Georgia"/>
                        <a:cs typeface="Georgia"/>
                        <a:sym typeface="Georgia"/>
                      </a:endParaRPr>
                    </a:p>
                  </a:txBody>
                  <a:tcPr marT="9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89525">
                <a:tc>
                  <a:txBody>
                    <a:bodyPr/>
                    <a:lstStyle/>
                    <a:p>
                      <a:pPr indent="0" lvl="0" marL="91440" marR="0" rtl="0" algn="l">
                        <a:lnSpc>
                          <a:spcPct val="100000"/>
                        </a:lnSpc>
                        <a:spcBef>
                          <a:spcPts val="0"/>
                        </a:spcBef>
                        <a:spcAft>
                          <a:spcPts val="0"/>
                        </a:spcAft>
                        <a:buNone/>
                      </a:pPr>
                      <a:r>
                        <a:rPr lang="it" sz="600" u="none" cap="none" strike="noStrike">
                          <a:latin typeface="Georgia"/>
                          <a:ea typeface="Georgia"/>
                          <a:cs typeface="Georgia"/>
                          <a:sym typeface="Georgia"/>
                        </a:rPr>
                        <a:t>KEY PARTNERS</a:t>
                      </a:r>
                      <a:endParaRPr sz="600" u="none" cap="none" strike="noStrike">
                        <a:latin typeface="Georgia"/>
                        <a:ea typeface="Georgia"/>
                        <a:cs typeface="Georgia"/>
                        <a:sym typeface="Georg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0" rtl="0" algn="l">
                        <a:lnSpc>
                          <a:spcPct val="100000"/>
                        </a:lnSpc>
                        <a:spcBef>
                          <a:spcPts val="0"/>
                        </a:spcBef>
                        <a:spcAft>
                          <a:spcPts val="0"/>
                        </a:spcAft>
                        <a:buNone/>
                      </a:pPr>
                      <a:r>
                        <a:rPr lang="it" sz="600" u="none" cap="none" strike="noStrike">
                          <a:latin typeface="Georgia"/>
                          <a:ea typeface="Georgia"/>
                          <a:cs typeface="Georgia"/>
                          <a:sym typeface="Georgia"/>
                        </a:rPr>
                        <a:t>KEY ACTIVITIES</a:t>
                      </a:r>
                      <a:endParaRPr sz="600" u="none" cap="none" strike="noStrike">
                        <a:latin typeface="Georgia"/>
                        <a:ea typeface="Georgia"/>
                        <a:cs typeface="Georgia"/>
                        <a:sym typeface="Georg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0" rtl="0" algn="l">
                        <a:lnSpc>
                          <a:spcPct val="100000"/>
                        </a:lnSpc>
                        <a:spcBef>
                          <a:spcPts val="0"/>
                        </a:spcBef>
                        <a:spcAft>
                          <a:spcPts val="0"/>
                        </a:spcAft>
                        <a:buNone/>
                      </a:pPr>
                      <a:r>
                        <a:rPr lang="it" sz="600" u="none" cap="none" strike="noStrike">
                          <a:latin typeface="Georgia"/>
                          <a:ea typeface="Georgia"/>
                          <a:cs typeface="Georgia"/>
                          <a:sym typeface="Georgia"/>
                        </a:rPr>
                        <a:t>VALUE PROPOSITION</a:t>
                      </a:r>
                      <a:endParaRPr sz="600" u="none" cap="none" strike="noStrike">
                        <a:latin typeface="Georgia"/>
                        <a:ea typeface="Georgia"/>
                        <a:cs typeface="Georgia"/>
                        <a:sym typeface="Georg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0" rtl="0" algn="l">
                        <a:lnSpc>
                          <a:spcPct val="100000"/>
                        </a:lnSpc>
                        <a:spcBef>
                          <a:spcPts val="0"/>
                        </a:spcBef>
                        <a:spcAft>
                          <a:spcPts val="0"/>
                        </a:spcAft>
                        <a:buNone/>
                      </a:pPr>
                      <a:r>
                        <a:rPr lang="it" sz="600" u="none" cap="none" strike="noStrike">
                          <a:latin typeface="Georgia"/>
                          <a:ea typeface="Georgia"/>
                          <a:cs typeface="Georgia"/>
                          <a:sym typeface="Georgia"/>
                        </a:rPr>
                        <a:t>AUDIENCE RELATIONSHIPS</a:t>
                      </a:r>
                      <a:endParaRPr sz="600" u="none" cap="none" strike="noStrike">
                        <a:latin typeface="Georgia"/>
                        <a:ea typeface="Georgia"/>
                        <a:cs typeface="Georgia"/>
                        <a:sym typeface="Georg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0" rtl="0" algn="l">
                        <a:lnSpc>
                          <a:spcPct val="100000"/>
                        </a:lnSpc>
                        <a:spcBef>
                          <a:spcPts val="0"/>
                        </a:spcBef>
                        <a:spcAft>
                          <a:spcPts val="0"/>
                        </a:spcAft>
                        <a:buNone/>
                      </a:pPr>
                      <a:r>
                        <a:rPr lang="it" sz="600" u="none" cap="none" strike="noStrike">
                          <a:latin typeface="Georgia"/>
                          <a:ea typeface="Georgia"/>
                          <a:cs typeface="Georgia"/>
                          <a:sym typeface="Georgia"/>
                        </a:rPr>
                        <a:t>AUDIENCE SEGMENTS</a:t>
                      </a:r>
                      <a:endParaRPr sz="600" u="none" cap="none" strike="noStrike">
                        <a:latin typeface="Georgia"/>
                        <a:ea typeface="Georgia"/>
                        <a:cs typeface="Georgia"/>
                        <a:sym typeface="Georg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r>
              <a:tr h="1075425">
                <a:tc>
                  <a:txBody>
                    <a:bodyPr/>
                    <a:lstStyle/>
                    <a:p>
                      <a:pPr indent="0" lvl="0" marL="91440" marR="480694" rtl="0" algn="l">
                        <a:lnSpc>
                          <a:spcPct val="114285"/>
                        </a:lnSpc>
                        <a:spcBef>
                          <a:spcPts val="0"/>
                        </a:spcBef>
                        <a:spcAft>
                          <a:spcPts val="0"/>
                        </a:spcAft>
                        <a:buNone/>
                      </a:pPr>
                      <a:r>
                        <a:rPr lang="it" sz="600" u="none" cap="none" strike="noStrike">
                          <a:solidFill>
                            <a:srgbClr val="808285"/>
                          </a:solidFill>
                          <a:latin typeface="Tahoma"/>
                          <a:ea typeface="Tahoma"/>
                          <a:cs typeface="Tahoma"/>
                          <a:sym typeface="Tahoma"/>
                        </a:rPr>
                        <a:t>Who are your key partners/suppliers?  What are the most important motivations  for the partnerships?</a:t>
                      </a:r>
                      <a:endParaRPr sz="600" u="none" cap="none" strike="noStrike">
                        <a:latin typeface="Tahoma"/>
                        <a:ea typeface="Tahoma"/>
                        <a:cs typeface="Tahoma"/>
                        <a:sym typeface="Tahoma"/>
                      </a:endParaRPr>
                    </a:p>
                  </a:txBody>
                  <a:tcPr marT="57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480694" rtl="0" algn="l">
                        <a:lnSpc>
                          <a:spcPct val="114285"/>
                        </a:lnSpc>
                        <a:spcBef>
                          <a:spcPts val="0"/>
                        </a:spcBef>
                        <a:spcAft>
                          <a:spcPts val="0"/>
                        </a:spcAft>
                        <a:buNone/>
                      </a:pPr>
                      <a:r>
                        <a:rPr lang="it" sz="600">
                          <a:solidFill>
                            <a:srgbClr val="808285"/>
                          </a:solidFill>
                          <a:latin typeface="Tahoma"/>
                          <a:ea typeface="Tahoma"/>
                          <a:cs typeface="Tahoma"/>
                          <a:sym typeface="Tahoma"/>
                        </a:rPr>
                        <a:t>What key activities does your value  proposition require?</a:t>
                      </a:r>
                      <a:endParaRPr sz="600">
                        <a:solidFill>
                          <a:srgbClr val="808285"/>
                        </a:solidFill>
                        <a:latin typeface="Tahoma"/>
                        <a:ea typeface="Tahoma"/>
                        <a:cs typeface="Tahoma"/>
                        <a:sym typeface="Tahoma"/>
                      </a:endParaRPr>
                    </a:p>
                    <a:p>
                      <a:pPr indent="0" lvl="0" marL="91440" marR="480694" rtl="0" algn="l">
                        <a:lnSpc>
                          <a:spcPct val="114285"/>
                        </a:lnSpc>
                        <a:spcBef>
                          <a:spcPts val="455"/>
                        </a:spcBef>
                        <a:spcAft>
                          <a:spcPts val="0"/>
                        </a:spcAft>
                        <a:buNone/>
                      </a:pPr>
                      <a:r>
                        <a:rPr lang="it" sz="600">
                          <a:solidFill>
                            <a:srgbClr val="808285"/>
                          </a:solidFill>
                          <a:latin typeface="Tahoma"/>
                          <a:ea typeface="Tahoma"/>
                          <a:cs typeface="Tahoma"/>
                          <a:sym typeface="Tahoma"/>
                        </a:rPr>
                        <a:t>What activities are most important for your  distribution channels, customer relationships,  revenue streams etc?</a:t>
                      </a:r>
                      <a:endParaRPr/>
                    </a:p>
                  </a:txBody>
                  <a:tcPr marT="57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480694" rtl="0" algn="l">
                        <a:lnSpc>
                          <a:spcPct val="114285"/>
                        </a:lnSpc>
                        <a:spcBef>
                          <a:spcPts val="0"/>
                        </a:spcBef>
                        <a:spcAft>
                          <a:spcPts val="0"/>
                        </a:spcAft>
                        <a:buNone/>
                      </a:pPr>
                      <a:r>
                        <a:rPr lang="it" sz="600" u="none" cap="none" strike="noStrike">
                          <a:solidFill>
                            <a:srgbClr val="808285"/>
                          </a:solidFill>
                          <a:latin typeface="Tahoma"/>
                          <a:ea typeface="Tahoma"/>
                          <a:cs typeface="Tahoma"/>
                          <a:sym typeface="Tahoma"/>
                        </a:rPr>
                        <a:t>What core value do you deliver to your audience?  Which needs are you satisfying?</a:t>
                      </a:r>
                      <a:endParaRPr sz="600"/>
                    </a:p>
                  </a:txBody>
                  <a:tcPr marT="57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480694" rtl="0" algn="l">
                        <a:lnSpc>
                          <a:spcPct val="114285"/>
                        </a:lnSpc>
                        <a:spcBef>
                          <a:spcPts val="0"/>
                        </a:spcBef>
                        <a:spcAft>
                          <a:spcPts val="0"/>
                        </a:spcAft>
                        <a:buNone/>
                      </a:pPr>
                      <a:r>
                        <a:rPr lang="it" sz="600" u="none" cap="none" strike="noStrike">
                          <a:solidFill>
                            <a:srgbClr val="808285"/>
                          </a:solidFill>
                          <a:latin typeface="Tahoma"/>
                          <a:ea typeface="Tahoma"/>
                          <a:cs typeface="Tahoma"/>
                          <a:sym typeface="Tahoma"/>
                        </a:rPr>
                        <a:t>What relationship does the target audience expect  you to establish?</a:t>
                      </a:r>
                      <a:endParaRPr sz="600"/>
                    </a:p>
                    <a:p>
                      <a:pPr indent="0" lvl="0" marL="91440" marR="480694" rtl="0" algn="l">
                        <a:lnSpc>
                          <a:spcPct val="114285"/>
                        </a:lnSpc>
                        <a:spcBef>
                          <a:spcPts val="455"/>
                        </a:spcBef>
                        <a:spcAft>
                          <a:spcPts val="0"/>
                        </a:spcAft>
                        <a:buNone/>
                      </a:pPr>
                      <a:r>
                        <a:rPr lang="it" sz="600" u="none" cap="none" strike="noStrike">
                          <a:solidFill>
                            <a:srgbClr val="808285"/>
                          </a:solidFill>
                          <a:latin typeface="Tahoma"/>
                          <a:ea typeface="Tahoma"/>
                          <a:cs typeface="Tahoma"/>
                          <a:sym typeface="Tahoma"/>
                        </a:rPr>
                        <a:t>How can you integrate that into your work in terms of  cost and format?</a:t>
                      </a:r>
                      <a:endParaRPr sz="600"/>
                    </a:p>
                  </a:txBody>
                  <a:tcPr marT="57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480694" rtl="0" algn="l">
                        <a:lnSpc>
                          <a:spcPct val="114285"/>
                        </a:lnSpc>
                        <a:spcBef>
                          <a:spcPts val="0"/>
                        </a:spcBef>
                        <a:spcAft>
                          <a:spcPts val="0"/>
                        </a:spcAft>
                        <a:buNone/>
                      </a:pPr>
                      <a:r>
                        <a:rPr lang="it" sz="600" u="none" cap="none" strike="noStrike">
                          <a:solidFill>
                            <a:srgbClr val="808285"/>
                          </a:solidFill>
                          <a:latin typeface="Tahoma"/>
                          <a:ea typeface="Tahoma"/>
                          <a:cs typeface="Tahoma"/>
                          <a:sym typeface="Tahoma"/>
                        </a:rPr>
                        <a:t>Which groups are you creating value for?  Who is your most important audience?</a:t>
                      </a:r>
                      <a:endParaRPr sz="600"/>
                    </a:p>
                  </a:txBody>
                  <a:tcPr marT="8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r>
              <a:tr h="2147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r>
              <a:tr h="100000">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grid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hMerge="1"/>
                <a:tc hMerge="1"/>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grid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hMerge="1"/>
                <a:tc hMerge="1"/>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r>
              <a:tr h="209850">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it" sz="900" u="none" cap="none" strike="noStrike">
                          <a:latin typeface="Georgia"/>
                          <a:ea typeface="Georgia"/>
                          <a:cs typeface="Georgia"/>
                          <a:sym typeface="Georgia"/>
                        </a:rPr>
                        <a:t>w</a:t>
                      </a:r>
                      <a:r>
                        <a:rPr lang="it" sz="900" u="none" cap="none" strike="noStrike">
                          <a:latin typeface="Georgia"/>
                          <a:ea typeface="Georgia"/>
                          <a:cs typeface="Georgia"/>
                          <a:sym typeface="Georgia"/>
                        </a:rPr>
                        <a:t>h</a:t>
                      </a:r>
                      <a:r>
                        <a:rPr lang="it" sz="900" u="none" cap="none" strike="noStrike">
                          <a:latin typeface="Georgia"/>
                          <a:ea typeface="Georgia"/>
                          <a:cs typeface="Georgia"/>
                          <a:sym typeface="Georgia"/>
                        </a:rPr>
                        <a:t>at do you need?</a:t>
                      </a:r>
                      <a:endParaRPr sz="900" u="none" cap="none" strike="noStrike">
                        <a:latin typeface="Georgia"/>
                        <a:ea typeface="Georgia"/>
                        <a:cs typeface="Georgia"/>
                        <a:sym typeface="Georgia"/>
                      </a:endParaRPr>
                    </a:p>
                  </a:txBody>
                  <a:tcPr marT="9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it" sz="900" u="none" cap="none" strike="noStrike">
                          <a:latin typeface="Georgia"/>
                          <a:ea typeface="Georgia"/>
                          <a:cs typeface="Georgia"/>
                          <a:sym typeface="Georgia"/>
                        </a:rPr>
                        <a:t>How do you reach them?</a:t>
                      </a:r>
                      <a:endParaRPr sz="900" u="none" cap="none" strike="noStrike">
                        <a:latin typeface="Georgia"/>
                        <a:ea typeface="Georgia"/>
                        <a:cs typeface="Georgia"/>
                        <a:sym typeface="Georgia"/>
                      </a:endParaRPr>
                    </a:p>
                  </a:txBody>
                  <a:tcPr marT="9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3">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r>
              <a:tr h="95800">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0" rtl="0" algn="l">
                        <a:lnSpc>
                          <a:spcPct val="100000"/>
                        </a:lnSpc>
                        <a:spcBef>
                          <a:spcPts val="0"/>
                        </a:spcBef>
                        <a:spcAft>
                          <a:spcPts val="0"/>
                        </a:spcAft>
                        <a:buNone/>
                      </a:pPr>
                      <a:r>
                        <a:rPr lang="it" sz="600" u="none" cap="none" strike="noStrike">
                          <a:latin typeface="Georgia"/>
                          <a:ea typeface="Georgia"/>
                          <a:cs typeface="Georgia"/>
                          <a:sym typeface="Georgia"/>
                        </a:rPr>
                        <a:t>KEY RESOURCES</a:t>
                      </a:r>
                      <a:endParaRPr sz="600" u="none" cap="none" strike="noStrike">
                        <a:latin typeface="Georgia"/>
                        <a:ea typeface="Georgia"/>
                        <a:cs typeface="Georgia"/>
                        <a:sym typeface="Georg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0" rtl="0" algn="l">
                        <a:lnSpc>
                          <a:spcPct val="100000"/>
                        </a:lnSpc>
                        <a:spcBef>
                          <a:spcPts val="0"/>
                        </a:spcBef>
                        <a:spcAft>
                          <a:spcPts val="0"/>
                        </a:spcAft>
                        <a:buNone/>
                      </a:pPr>
                      <a:r>
                        <a:rPr lang="it" sz="600" u="none" cap="none" strike="noStrike">
                          <a:latin typeface="Georgia"/>
                          <a:ea typeface="Georgia"/>
                          <a:cs typeface="Georgia"/>
                          <a:sym typeface="Georgia"/>
                        </a:rPr>
                        <a:t>DISTRIBUTION CHANNELS</a:t>
                      </a:r>
                      <a:endParaRPr sz="600" u="none" cap="none" strike="noStrike">
                        <a:latin typeface="Georgia"/>
                        <a:ea typeface="Georgia"/>
                        <a:cs typeface="Georgia"/>
                        <a:sym typeface="Georg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r>
              <a:tr h="107542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480694" rtl="0" algn="l">
                        <a:lnSpc>
                          <a:spcPct val="114285"/>
                        </a:lnSpc>
                        <a:spcBef>
                          <a:spcPts val="0"/>
                        </a:spcBef>
                        <a:spcAft>
                          <a:spcPts val="0"/>
                        </a:spcAft>
                        <a:buNone/>
                      </a:pPr>
                      <a:r>
                        <a:rPr lang="it" sz="600" u="none" cap="none" strike="noStrike">
                          <a:solidFill>
                            <a:srgbClr val="808285"/>
                          </a:solidFill>
                          <a:latin typeface="Tahoma"/>
                          <a:ea typeface="Tahoma"/>
                          <a:cs typeface="Tahoma"/>
                          <a:sym typeface="Tahoma"/>
                        </a:rPr>
                        <a:t>What key resources does your value proposition  require?</a:t>
                      </a:r>
                      <a:endParaRPr sz="1300"/>
                    </a:p>
                  </a:txBody>
                  <a:tcPr marT="57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91440" marR="480694" rtl="0" algn="l">
                        <a:lnSpc>
                          <a:spcPct val="114285"/>
                        </a:lnSpc>
                        <a:spcBef>
                          <a:spcPts val="0"/>
                        </a:spcBef>
                        <a:spcAft>
                          <a:spcPts val="0"/>
                        </a:spcAft>
                        <a:buNone/>
                      </a:pPr>
                      <a:r>
                        <a:rPr lang="it" sz="600" u="none" cap="none" strike="noStrike">
                          <a:solidFill>
                            <a:srgbClr val="808285"/>
                          </a:solidFill>
                          <a:latin typeface="Tahoma"/>
                          <a:ea typeface="Tahoma"/>
                          <a:cs typeface="Tahoma"/>
                          <a:sym typeface="Tahoma"/>
                        </a:rPr>
                        <a:t>Through which channel does your audience want to  be reached?</a:t>
                      </a:r>
                      <a:endParaRPr sz="600"/>
                    </a:p>
                    <a:p>
                      <a:pPr indent="0" lvl="0" marL="91440" marR="480694" rtl="0" algn="l">
                        <a:lnSpc>
                          <a:spcPct val="114285"/>
                        </a:lnSpc>
                        <a:spcBef>
                          <a:spcPts val="455"/>
                        </a:spcBef>
                        <a:spcAft>
                          <a:spcPts val="0"/>
                        </a:spcAft>
                        <a:buNone/>
                      </a:pPr>
                      <a:r>
                        <a:rPr lang="it" sz="600" u="none" cap="none" strike="noStrike">
                          <a:solidFill>
                            <a:srgbClr val="808285"/>
                          </a:solidFill>
                          <a:latin typeface="Tahoma"/>
                          <a:ea typeface="Tahoma"/>
                          <a:cs typeface="Tahoma"/>
                          <a:sym typeface="Tahoma"/>
                        </a:rPr>
                        <a:t>Which channels work best? How much do they cost?  How can they be integrated into your and your  audiences routines?</a:t>
                      </a:r>
                      <a:endParaRPr sz="600"/>
                    </a:p>
                  </a:txBody>
                  <a:tcPr marT="57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vMerge="1"/>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r>
              <a:tr h="17292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bl>
          </a:graphicData>
        </a:graphic>
      </p:graphicFrame>
      <p:sp>
        <p:nvSpPr>
          <p:cNvPr id="78" name="Google Shape;78;p15"/>
          <p:cNvSpPr txBox="1"/>
          <p:nvPr/>
        </p:nvSpPr>
        <p:spPr>
          <a:xfrm>
            <a:off x="132720" y="3852905"/>
            <a:ext cx="894600" cy="314100"/>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lang="it" sz="900">
                <a:solidFill>
                  <a:srgbClr val="000000"/>
                </a:solidFill>
                <a:latin typeface="Barlow"/>
                <a:ea typeface="Barlow"/>
                <a:cs typeface="Barlow"/>
                <a:sym typeface="Barlow"/>
              </a:rPr>
              <a:t>what will it cost?</a:t>
            </a:r>
            <a:endParaRPr sz="900">
              <a:solidFill>
                <a:srgbClr val="000000"/>
              </a:solidFill>
              <a:latin typeface="Barlow"/>
              <a:ea typeface="Barlow"/>
              <a:cs typeface="Barlow"/>
              <a:sym typeface="Barlow"/>
            </a:endParaRPr>
          </a:p>
          <a:p>
            <a:pPr indent="0" lvl="0" marL="12700" marR="0" rtl="0" algn="l">
              <a:lnSpc>
                <a:spcPct val="100000"/>
              </a:lnSpc>
              <a:spcBef>
                <a:spcPts val="219"/>
              </a:spcBef>
              <a:spcAft>
                <a:spcPts val="0"/>
              </a:spcAft>
              <a:buNone/>
            </a:pPr>
            <a:r>
              <a:rPr lang="it" sz="600">
                <a:solidFill>
                  <a:srgbClr val="000000"/>
                </a:solidFill>
                <a:latin typeface="Barlow"/>
                <a:ea typeface="Barlow"/>
                <a:cs typeface="Barlow"/>
                <a:sym typeface="Barlow"/>
              </a:rPr>
              <a:t>COST STRUCTURE</a:t>
            </a:r>
            <a:endParaRPr sz="600">
              <a:solidFill>
                <a:srgbClr val="000000"/>
              </a:solidFill>
              <a:latin typeface="Barlow"/>
              <a:ea typeface="Barlow"/>
              <a:cs typeface="Barlow"/>
              <a:sym typeface="Barlow"/>
            </a:endParaRPr>
          </a:p>
        </p:txBody>
      </p:sp>
      <p:sp>
        <p:nvSpPr>
          <p:cNvPr id="79" name="Google Shape;79;p15"/>
          <p:cNvSpPr txBox="1"/>
          <p:nvPr/>
        </p:nvSpPr>
        <p:spPr>
          <a:xfrm>
            <a:off x="132720" y="4250419"/>
            <a:ext cx="1462200" cy="534900"/>
          </a:xfrm>
          <a:prstGeom prst="rect">
            <a:avLst/>
          </a:prstGeom>
          <a:noFill/>
          <a:ln>
            <a:noFill/>
          </a:ln>
        </p:spPr>
        <p:txBody>
          <a:bodyPr anchorCtr="0" anchor="t" bIns="0" lIns="0" spcFirstLastPara="1" rIns="0" wrap="square" tIns="20300">
            <a:spAutoFit/>
          </a:bodyPr>
          <a:lstStyle/>
          <a:p>
            <a:pPr indent="0" lvl="0" marL="91440" marR="480694" rtl="0" algn="l">
              <a:lnSpc>
                <a:spcPct val="114285"/>
              </a:lnSpc>
              <a:spcBef>
                <a:spcPts val="0"/>
              </a:spcBef>
              <a:spcAft>
                <a:spcPts val="0"/>
              </a:spcAft>
              <a:buNone/>
            </a:pPr>
            <a:r>
              <a:rPr lang="it" sz="600">
                <a:solidFill>
                  <a:srgbClr val="808285"/>
                </a:solidFill>
                <a:latin typeface="Tahoma"/>
                <a:ea typeface="Tahoma"/>
                <a:cs typeface="Tahoma"/>
                <a:sym typeface="Tahoma"/>
              </a:rPr>
              <a:t>What are the most important costs in your work?  Which key resources/ activities are most expensive?</a:t>
            </a:r>
            <a:endParaRPr sz="600"/>
          </a:p>
        </p:txBody>
      </p:sp>
      <p:sp>
        <p:nvSpPr>
          <p:cNvPr id="80" name="Google Shape;80;p15"/>
          <p:cNvSpPr txBox="1"/>
          <p:nvPr/>
        </p:nvSpPr>
        <p:spPr>
          <a:xfrm>
            <a:off x="4698200" y="3852905"/>
            <a:ext cx="1380300" cy="314100"/>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lang="it" sz="900">
                <a:solidFill>
                  <a:srgbClr val="000000"/>
                </a:solidFill>
                <a:latin typeface="Barlow"/>
                <a:ea typeface="Barlow"/>
                <a:cs typeface="Barlow"/>
                <a:sym typeface="Barlow"/>
              </a:rPr>
              <a:t>How much will you make?</a:t>
            </a:r>
            <a:endParaRPr sz="900">
              <a:solidFill>
                <a:srgbClr val="000000"/>
              </a:solidFill>
              <a:latin typeface="Barlow"/>
              <a:ea typeface="Barlow"/>
              <a:cs typeface="Barlow"/>
              <a:sym typeface="Barlow"/>
            </a:endParaRPr>
          </a:p>
          <a:p>
            <a:pPr indent="0" lvl="0" marL="12700" marR="0" rtl="0" algn="l">
              <a:lnSpc>
                <a:spcPct val="100000"/>
              </a:lnSpc>
              <a:spcBef>
                <a:spcPts val="219"/>
              </a:spcBef>
              <a:spcAft>
                <a:spcPts val="0"/>
              </a:spcAft>
              <a:buNone/>
            </a:pPr>
            <a:r>
              <a:rPr lang="it" sz="600">
                <a:solidFill>
                  <a:srgbClr val="000000"/>
                </a:solidFill>
                <a:latin typeface="Barlow"/>
                <a:ea typeface="Barlow"/>
                <a:cs typeface="Barlow"/>
                <a:sym typeface="Barlow"/>
              </a:rPr>
              <a:t>REVENUE STREAM</a:t>
            </a:r>
            <a:endParaRPr sz="600">
              <a:solidFill>
                <a:srgbClr val="000000"/>
              </a:solidFill>
              <a:latin typeface="Barlow"/>
              <a:ea typeface="Barlow"/>
              <a:cs typeface="Barlow"/>
              <a:sym typeface="Barlow"/>
            </a:endParaRPr>
          </a:p>
        </p:txBody>
      </p:sp>
      <p:sp>
        <p:nvSpPr>
          <p:cNvPr id="81" name="Google Shape;81;p15"/>
          <p:cNvSpPr txBox="1"/>
          <p:nvPr/>
        </p:nvSpPr>
        <p:spPr>
          <a:xfrm>
            <a:off x="4698200" y="4250419"/>
            <a:ext cx="2059500" cy="749700"/>
          </a:xfrm>
          <a:prstGeom prst="rect">
            <a:avLst/>
          </a:prstGeom>
          <a:noFill/>
          <a:ln>
            <a:noFill/>
          </a:ln>
        </p:spPr>
        <p:txBody>
          <a:bodyPr anchorCtr="0" anchor="t" bIns="0" lIns="0" spcFirstLastPara="1" rIns="0" wrap="square" tIns="12700">
            <a:spAutoFit/>
          </a:bodyPr>
          <a:lstStyle/>
          <a:p>
            <a:pPr indent="0" lvl="0" marL="91440" marR="480694" rtl="0" algn="l">
              <a:lnSpc>
                <a:spcPct val="114285"/>
              </a:lnSpc>
              <a:spcBef>
                <a:spcPts val="0"/>
              </a:spcBef>
              <a:spcAft>
                <a:spcPts val="0"/>
              </a:spcAft>
              <a:buNone/>
            </a:pPr>
            <a:r>
              <a:rPr lang="it" sz="600">
                <a:solidFill>
                  <a:srgbClr val="808285"/>
                </a:solidFill>
                <a:latin typeface="Tahoma"/>
                <a:ea typeface="Tahoma"/>
                <a:cs typeface="Tahoma"/>
                <a:sym typeface="Tahoma"/>
              </a:rPr>
              <a:t>For what value are your audiences willing to pay?</a:t>
            </a:r>
            <a:endParaRPr sz="600"/>
          </a:p>
          <a:p>
            <a:pPr indent="0" lvl="0" marL="91440" marR="480694" rtl="0" algn="l">
              <a:lnSpc>
                <a:spcPct val="114285"/>
              </a:lnSpc>
              <a:spcBef>
                <a:spcPts val="455"/>
              </a:spcBef>
              <a:spcAft>
                <a:spcPts val="0"/>
              </a:spcAft>
              <a:buNone/>
            </a:pPr>
            <a:r>
              <a:rPr lang="it" sz="600">
                <a:solidFill>
                  <a:srgbClr val="808285"/>
                </a:solidFill>
                <a:latin typeface="Tahoma"/>
                <a:ea typeface="Tahoma"/>
                <a:cs typeface="Tahoma"/>
                <a:sym typeface="Tahoma"/>
              </a:rPr>
              <a:t>What and how do they recently pay? How would they prefer to pay?</a:t>
            </a:r>
            <a:endParaRPr sz="600"/>
          </a:p>
          <a:p>
            <a:pPr indent="0" lvl="0" marL="91440" marR="480694" rtl="0" algn="l">
              <a:lnSpc>
                <a:spcPct val="114285"/>
              </a:lnSpc>
              <a:spcBef>
                <a:spcPts val="455"/>
              </a:spcBef>
              <a:spcAft>
                <a:spcPts val="0"/>
              </a:spcAft>
              <a:buNone/>
            </a:pPr>
            <a:r>
              <a:rPr lang="it" sz="600">
                <a:solidFill>
                  <a:srgbClr val="808285"/>
                </a:solidFill>
                <a:latin typeface="Tahoma"/>
                <a:ea typeface="Tahoma"/>
                <a:cs typeface="Tahoma"/>
                <a:sym typeface="Tahoma"/>
              </a:rPr>
              <a:t>How much does every revenue stream contribute to the overall revenues?</a:t>
            </a:r>
            <a:endParaRPr sz="600"/>
          </a:p>
        </p:txBody>
      </p:sp>
      <p:grpSp>
        <p:nvGrpSpPr>
          <p:cNvPr id="82" name="Google Shape;82;p15"/>
          <p:cNvGrpSpPr/>
          <p:nvPr/>
        </p:nvGrpSpPr>
        <p:grpSpPr>
          <a:xfrm>
            <a:off x="54855" y="3745216"/>
            <a:ext cx="4481156" cy="1271688"/>
            <a:chOff x="332994" y="5553011"/>
            <a:chExt cx="4950460" cy="1465585"/>
          </a:xfrm>
        </p:grpSpPr>
        <p:sp>
          <p:nvSpPr>
            <p:cNvPr id="83" name="Google Shape;83;p15"/>
            <p:cNvSpPr/>
            <p:nvPr/>
          </p:nvSpPr>
          <p:spPr>
            <a:xfrm>
              <a:off x="361588" y="5581592"/>
              <a:ext cx="4893310" cy="1437004"/>
            </a:xfrm>
            <a:custGeom>
              <a:rect b="b" l="l" r="r" t="t"/>
              <a:pathLst>
                <a:path extrusionOk="0" h="1437004" w="4893310">
                  <a:moveTo>
                    <a:pt x="0" y="0"/>
                  </a:moveTo>
                  <a:lnTo>
                    <a:pt x="0" y="1436827"/>
                  </a:lnTo>
                  <a:lnTo>
                    <a:pt x="4892827" y="1436827"/>
                  </a:lnTo>
                  <a:lnTo>
                    <a:pt x="489282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Barlow"/>
                <a:ea typeface="Barlow"/>
                <a:cs typeface="Barlow"/>
                <a:sym typeface="Barlow"/>
              </a:endParaRPr>
            </a:p>
          </p:txBody>
        </p:sp>
        <p:sp>
          <p:nvSpPr>
            <p:cNvPr id="84" name="Google Shape;84;p15"/>
            <p:cNvSpPr/>
            <p:nvPr/>
          </p:nvSpPr>
          <p:spPr>
            <a:xfrm>
              <a:off x="332994" y="5553011"/>
              <a:ext cx="4950460" cy="54610"/>
            </a:xfrm>
            <a:custGeom>
              <a:rect b="b" l="l" r="r" t="t"/>
              <a:pathLst>
                <a:path extrusionOk="0" h="54610" w="4950460">
                  <a:moveTo>
                    <a:pt x="54000" y="27000"/>
                  </a:moveTo>
                  <a:lnTo>
                    <a:pt x="51879" y="16497"/>
                  </a:lnTo>
                  <a:lnTo>
                    <a:pt x="46088" y="7912"/>
                  </a:lnTo>
                  <a:lnTo>
                    <a:pt x="37503" y="2120"/>
                  </a:lnTo>
                  <a:lnTo>
                    <a:pt x="27000" y="0"/>
                  </a:lnTo>
                  <a:lnTo>
                    <a:pt x="16497" y="2120"/>
                  </a:lnTo>
                  <a:lnTo>
                    <a:pt x="7912" y="7912"/>
                  </a:lnTo>
                  <a:lnTo>
                    <a:pt x="2120" y="16497"/>
                  </a:lnTo>
                  <a:lnTo>
                    <a:pt x="0" y="27000"/>
                  </a:lnTo>
                  <a:lnTo>
                    <a:pt x="2120" y="37503"/>
                  </a:lnTo>
                  <a:lnTo>
                    <a:pt x="7912" y="46088"/>
                  </a:lnTo>
                  <a:lnTo>
                    <a:pt x="16497" y="51879"/>
                  </a:lnTo>
                  <a:lnTo>
                    <a:pt x="27000" y="54000"/>
                  </a:lnTo>
                  <a:lnTo>
                    <a:pt x="37503" y="51879"/>
                  </a:lnTo>
                  <a:lnTo>
                    <a:pt x="46088" y="46088"/>
                  </a:lnTo>
                  <a:lnTo>
                    <a:pt x="51879" y="37503"/>
                  </a:lnTo>
                  <a:lnTo>
                    <a:pt x="54000" y="27000"/>
                  </a:lnTo>
                  <a:close/>
                </a:path>
                <a:path extrusionOk="0" h="54610" w="4950460">
                  <a:moveTo>
                    <a:pt x="4950003" y="27000"/>
                  </a:moveTo>
                  <a:lnTo>
                    <a:pt x="4947882" y="16497"/>
                  </a:lnTo>
                  <a:lnTo>
                    <a:pt x="4942090" y="7912"/>
                  </a:lnTo>
                  <a:lnTo>
                    <a:pt x="4933505" y="2120"/>
                  </a:lnTo>
                  <a:lnTo>
                    <a:pt x="4923002" y="0"/>
                  </a:lnTo>
                  <a:lnTo>
                    <a:pt x="4912487" y="2120"/>
                  </a:lnTo>
                  <a:lnTo>
                    <a:pt x="4903902" y="7912"/>
                  </a:lnTo>
                  <a:lnTo>
                    <a:pt x="4898123" y="16497"/>
                  </a:lnTo>
                  <a:lnTo>
                    <a:pt x="4896002" y="27000"/>
                  </a:lnTo>
                  <a:lnTo>
                    <a:pt x="4898123" y="37503"/>
                  </a:lnTo>
                  <a:lnTo>
                    <a:pt x="4903902" y="46088"/>
                  </a:lnTo>
                  <a:lnTo>
                    <a:pt x="4912487" y="51879"/>
                  </a:lnTo>
                  <a:lnTo>
                    <a:pt x="4923002" y="54000"/>
                  </a:lnTo>
                  <a:lnTo>
                    <a:pt x="4933505" y="51879"/>
                  </a:lnTo>
                  <a:lnTo>
                    <a:pt x="4942090" y="46088"/>
                  </a:lnTo>
                  <a:lnTo>
                    <a:pt x="4947882" y="37503"/>
                  </a:lnTo>
                  <a:lnTo>
                    <a:pt x="4950003" y="270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Barlow"/>
                <a:ea typeface="Barlow"/>
                <a:cs typeface="Barlow"/>
                <a:sym typeface="Barlow"/>
              </a:endParaRPr>
            </a:p>
          </p:txBody>
        </p:sp>
      </p:grpSp>
      <p:grpSp>
        <p:nvGrpSpPr>
          <p:cNvPr id="85" name="Google Shape;85;p15"/>
          <p:cNvGrpSpPr/>
          <p:nvPr/>
        </p:nvGrpSpPr>
        <p:grpSpPr>
          <a:xfrm>
            <a:off x="4611100" y="3747416"/>
            <a:ext cx="4473109" cy="1271688"/>
            <a:chOff x="5417998" y="5553011"/>
            <a:chExt cx="4941570" cy="1465585"/>
          </a:xfrm>
        </p:grpSpPr>
        <p:sp>
          <p:nvSpPr>
            <p:cNvPr id="86" name="Google Shape;86;p15"/>
            <p:cNvSpPr/>
            <p:nvPr/>
          </p:nvSpPr>
          <p:spPr>
            <a:xfrm>
              <a:off x="5437587" y="5581592"/>
              <a:ext cx="4893309" cy="1437004"/>
            </a:xfrm>
            <a:custGeom>
              <a:rect b="b" l="l" r="r" t="t"/>
              <a:pathLst>
                <a:path extrusionOk="0" h="1437004" w="4893309">
                  <a:moveTo>
                    <a:pt x="0" y="0"/>
                  </a:moveTo>
                  <a:lnTo>
                    <a:pt x="0" y="1436827"/>
                  </a:lnTo>
                  <a:lnTo>
                    <a:pt x="4892827" y="1436827"/>
                  </a:lnTo>
                  <a:lnTo>
                    <a:pt x="489282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Barlow"/>
                <a:ea typeface="Barlow"/>
                <a:cs typeface="Barlow"/>
                <a:sym typeface="Barlow"/>
              </a:endParaRPr>
            </a:p>
          </p:txBody>
        </p:sp>
        <p:sp>
          <p:nvSpPr>
            <p:cNvPr id="87" name="Google Shape;87;p15"/>
            <p:cNvSpPr/>
            <p:nvPr/>
          </p:nvSpPr>
          <p:spPr>
            <a:xfrm>
              <a:off x="5417998" y="5553011"/>
              <a:ext cx="4941570" cy="54610"/>
            </a:xfrm>
            <a:custGeom>
              <a:rect b="b" l="l" r="r" t="t"/>
              <a:pathLst>
                <a:path extrusionOk="0" h="54610" w="4941570">
                  <a:moveTo>
                    <a:pt x="54000" y="27000"/>
                  </a:moveTo>
                  <a:lnTo>
                    <a:pt x="51879" y="16497"/>
                  </a:lnTo>
                  <a:lnTo>
                    <a:pt x="46088" y="7912"/>
                  </a:lnTo>
                  <a:lnTo>
                    <a:pt x="37503" y="2120"/>
                  </a:lnTo>
                  <a:lnTo>
                    <a:pt x="27000" y="0"/>
                  </a:lnTo>
                  <a:lnTo>
                    <a:pt x="16484" y="2120"/>
                  </a:lnTo>
                  <a:lnTo>
                    <a:pt x="7899" y="7912"/>
                  </a:lnTo>
                  <a:lnTo>
                    <a:pt x="2120" y="16497"/>
                  </a:lnTo>
                  <a:lnTo>
                    <a:pt x="0" y="27000"/>
                  </a:lnTo>
                  <a:lnTo>
                    <a:pt x="2120" y="37503"/>
                  </a:lnTo>
                  <a:lnTo>
                    <a:pt x="7899" y="46088"/>
                  </a:lnTo>
                  <a:lnTo>
                    <a:pt x="16484" y="51879"/>
                  </a:lnTo>
                  <a:lnTo>
                    <a:pt x="27000" y="54000"/>
                  </a:lnTo>
                  <a:lnTo>
                    <a:pt x="37503" y="51879"/>
                  </a:lnTo>
                  <a:lnTo>
                    <a:pt x="46088" y="46088"/>
                  </a:lnTo>
                  <a:lnTo>
                    <a:pt x="51879" y="37503"/>
                  </a:lnTo>
                  <a:lnTo>
                    <a:pt x="54000" y="27000"/>
                  </a:lnTo>
                  <a:close/>
                </a:path>
                <a:path extrusionOk="0" h="54610" w="4941570">
                  <a:moveTo>
                    <a:pt x="4940998" y="27000"/>
                  </a:moveTo>
                  <a:lnTo>
                    <a:pt x="4938877" y="16497"/>
                  </a:lnTo>
                  <a:lnTo>
                    <a:pt x="4933086" y="7912"/>
                  </a:lnTo>
                  <a:lnTo>
                    <a:pt x="4924501" y="2120"/>
                  </a:lnTo>
                  <a:lnTo>
                    <a:pt x="4913998" y="0"/>
                  </a:lnTo>
                  <a:lnTo>
                    <a:pt x="4903482" y="2120"/>
                  </a:lnTo>
                  <a:lnTo>
                    <a:pt x="4894910" y="7912"/>
                  </a:lnTo>
                  <a:lnTo>
                    <a:pt x="4889119" y="16497"/>
                  </a:lnTo>
                  <a:lnTo>
                    <a:pt x="4886998" y="27000"/>
                  </a:lnTo>
                  <a:lnTo>
                    <a:pt x="4889119" y="37503"/>
                  </a:lnTo>
                  <a:lnTo>
                    <a:pt x="4894910" y="46088"/>
                  </a:lnTo>
                  <a:lnTo>
                    <a:pt x="4903482" y="51879"/>
                  </a:lnTo>
                  <a:lnTo>
                    <a:pt x="4913998" y="54000"/>
                  </a:lnTo>
                  <a:lnTo>
                    <a:pt x="4924501" y="51879"/>
                  </a:lnTo>
                  <a:lnTo>
                    <a:pt x="4933086" y="46088"/>
                  </a:lnTo>
                  <a:lnTo>
                    <a:pt x="4938877" y="37503"/>
                  </a:lnTo>
                  <a:lnTo>
                    <a:pt x="4940998" y="270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Barlow"/>
                <a:ea typeface="Barlow"/>
                <a:cs typeface="Barlow"/>
                <a:sym typeface="Barlow"/>
              </a:endParaRPr>
            </a:p>
          </p:txBody>
        </p:sp>
      </p:grpSp>
      <p:cxnSp>
        <p:nvCxnSpPr>
          <p:cNvPr id="88" name="Google Shape;88;p15"/>
          <p:cNvCxnSpPr/>
          <p:nvPr/>
        </p:nvCxnSpPr>
        <p:spPr>
          <a:xfrm flipH="1" rot="10800000">
            <a:off x="1944725" y="2069475"/>
            <a:ext cx="1490400" cy="90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5"/>
          <p:cNvCxnSpPr/>
          <p:nvPr/>
        </p:nvCxnSpPr>
        <p:spPr>
          <a:xfrm flipH="1" rot="10800000">
            <a:off x="5696725" y="2069475"/>
            <a:ext cx="1490400" cy="9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 type="body"/>
          </p:nvPr>
        </p:nvSpPr>
        <p:spPr>
          <a:xfrm>
            <a:off x="2818225" y="305950"/>
            <a:ext cx="6075900" cy="42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200">
                <a:solidFill>
                  <a:srgbClr val="202122"/>
                </a:solidFill>
                <a:highlight>
                  <a:srgbClr val="FFFFFF"/>
                </a:highlight>
                <a:latin typeface="Barlow"/>
                <a:ea typeface="Barlow"/>
                <a:cs typeface="Barlow"/>
                <a:sym typeface="Barlow"/>
              </a:rPr>
              <a:t>DIY Development Impact &amp; You. PRACTICAL TOOLS TO TRIGGER &amp; SUPPORT SOCIAL INNOVATION. </a:t>
            </a:r>
            <a:r>
              <a:rPr lang="it" sz="1200" u="sng">
                <a:solidFill>
                  <a:schemeClr val="hlink"/>
                </a:solidFill>
                <a:highlight>
                  <a:srgbClr val="FFFFFF"/>
                </a:highlight>
                <a:latin typeface="Barlow"/>
                <a:ea typeface="Barlow"/>
                <a:cs typeface="Barlow"/>
                <a:sym typeface="Barlow"/>
                <a:hlinkClick r:id="rId3"/>
              </a:rPr>
              <a:t>Business Model Canvas</a:t>
            </a:r>
            <a:r>
              <a:rPr lang="it" sz="1200">
                <a:solidFill>
                  <a:srgbClr val="202122"/>
                </a:solidFill>
                <a:highlight>
                  <a:srgbClr val="FFFFFF"/>
                </a:highlight>
                <a:latin typeface="Barlow"/>
                <a:ea typeface="Barlow"/>
                <a:cs typeface="Barlow"/>
                <a:sym typeface="Barlow"/>
              </a:rPr>
              <a:t>. Retrieved on 14th February 2022. </a:t>
            </a:r>
            <a:endParaRPr sz="1200">
              <a:solidFill>
                <a:srgbClr val="0645AD"/>
              </a:solidFill>
              <a:highlight>
                <a:srgbClr val="FFFFFF"/>
              </a:highlight>
              <a:uFill>
                <a:noFill/>
              </a:uFill>
              <a:latin typeface="Barlow"/>
              <a:ea typeface="Barlow"/>
              <a:cs typeface="Barlow"/>
              <a:sym typeface="Barlow"/>
              <a:hlinkClick r:id="rId4">
                <a:extLst>
                  <a:ext uri="{A12FA001-AC4F-418D-AE19-62706E023703}">
                    <ahyp:hlinkClr val="tx"/>
                  </a:ext>
                </a:extLst>
              </a:hlinkClick>
            </a:endParaRPr>
          </a:p>
          <a:p>
            <a:pPr indent="0" lvl="0" marL="0" rtl="0" algn="l">
              <a:spcBef>
                <a:spcPts val="1200"/>
              </a:spcBef>
              <a:spcAft>
                <a:spcPts val="0"/>
              </a:spcAft>
              <a:buNone/>
            </a:pPr>
            <a:r>
              <a:rPr lang="it" sz="1200">
                <a:solidFill>
                  <a:srgbClr val="202122"/>
                </a:solidFill>
                <a:highlight>
                  <a:srgbClr val="FFFFFF"/>
                </a:highlight>
                <a:latin typeface="Barlow"/>
                <a:ea typeface="Barlow"/>
                <a:cs typeface="Barlow"/>
                <a:sym typeface="Barlow"/>
              </a:rPr>
              <a:t>Osterwalder, Alexander; Pigneur, Yves; Clark, Tim (2010). </a:t>
            </a:r>
            <a:r>
              <a:rPr lang="it" sz="1200" u="sng">
                <a:solidFill>
                  <a:schemeClr val="hlink"/>
                </a:solidFill>
                <a:highlight>
                  <a:srgbClr val="FFFFFF"/>
                </a:highlight>
                <a:latin typeface="Barlow"/>
                <a:ea typeface="Barlow"/>
                <a:cs typeface="Barlow"/>
                <a:sym typeface="Barlow"/>
                <a:hlinkClick r:id="rId5"/>
              </a:rPr>
              <a:t>Business Model Generation: A Handbook For Visionaries, Game Changers, and Challengers</a:t>
            </a:r>
            <a:r>
              <a:rPr lang="it" sz="1200">
                <a:solidFill>
                  <a:srgbClr val="202122"/>
                </a:solidFill>
                <a:highlight>
                  <a:srgbClr val="FFFFFF"/>
                </a:highlight>
                <a:latin typeface="Barlow"/>
                <a:ea typeface="Barlow"/>
                <a:cs typeface="Barlow"/>
                <a:sym typeface="Barlow"/>
              </a:rPr>
              <a:t>. Strategyzer series. Hoboken, NJ: John Wiley &amp; Sons. ISBN 9780470876411. OCLC 648031756. With contributions from 470 practitioners from 45 countries.</a:t>
            </a:r>
            <a:endParaRPr sz="1200">
              <a:solidFill>
                <a:srgbClr val="202122"/>
              </a:solidFill>
              <a:highlight>
                <a:srgbClr val="FFFFFF"/>
              </a:highlight>
              <a:latin typeface="Barlow"/>
              <a:ea typeface="Barlow"/>
              <a:cs typeface="Barlow"/>
              <a:sym typeface="Barlow"/>
            </a:endParaRPr>
          </a:p>
          <a:p>
            <a:pPr indent="0" lvl="0" marL="0" rtl="0" algn="l">
              <a:lnSpc>
                <a:spcPct val="100000"/>
              </a:lnSpc>
              <a:spcBef>
                <a:spcPts val="1200"/>
              </a:spcBef>
              <a:spcAft>
                <a:spcPts val="0"/>
              </a:spcAft>
              <a:buClr>
                <a:schemeClr val="dk1"/>
              </a:buClr>
              <a:buSzPts val="1100"/>
              <a:buFont typeface="Arial"/>
              <a:buNone/>
            </a:pPr>
            <a:r>
              <a:t/>
            </a:r>
            <a:endParaRPr b="1" sz="1400">
              <a:solidFill>
                <a:srgbClr val="223C50"/>
              </a:solidFill>
              <a:latin typeface="Titillium Web"/>
              <a:ea typeface="Titillium Web"/>
              <a:cs typeface="Titillium Web"/>
              <a:sym typeface="Titillium Web"/>
            </a:endParaRPr>
          </a:p>
        </p:txBody>
      </p:sp>
      <p:pic>
        <p:nvPicPr>
          <p:cNvPr id="95" name="Google Shape;95;p16"/>
          <p:cNvPicPr preferRelativeResize="0"/>
          <p:nvPr/>
        </p:nvPicPr>
        <p:blipFill rotWithShape="1">
          <a:blip r:embed="rId6">
            <a:alphaModFix/>
          </a:blip>
          <a:srcRect b="0" l="0" r="9107" t="0"/>
          <a:stretch/>
        </p:blipFill>
        <p:spPr>
          <a:xfrm>
            <a:off x="0" y="0"/>
            <a:ext cx="942100" cy="5143500"/>
          </a:xfrm>
          <a:prstGeom prst="rect">
            <a:avLst/>
          </a:prstGeom>
          <a:noFill/>
          <a:ln>
            <a:noFill/>
          </a:ln>
        </p:spPr>
      </p:pic>
      <p:pic>
        <p:nvPicPr>
          <p:cNvPr id="96" name="Google Shape;96;p16"/>
          <p:cNvPicPr preferRelativeResize="0"/>
          <p:nvPr/>
        </p:nvPicPr>
        <p:blipFill rotWithShape="1">
          <a:blip r:embed="rId6">
            <a:alphaModFix/>
          </a:blip>
          <a:srcRect b="0" l="0" r="9107" t="0"/>
          <a:stretch/>
        </p:blipFill>
        <p:spPr>
          <a:xfrm>
            <a:off x="0" y="0"/>
            <a:ext cx="2603900" cy="5143500"/>
          </a:xfrm>
          <a:prstGeom prst="rect">
            <a:avLst/>
          </a:prstGeom>
          <a:noFill/>
          <a:ln>
            <a:noFill/>
          </a:ln>
        </p:spPr>
      </p:pic>
      <p:sp>
        <p:nvSpPr>
          <p:cNvPr id="97" name="Google Shape;97;p16"/>
          <p:cNvSpPr txBox="1"/>
          <p:nvPr>
            <p:ph type="title"/>
          </p:nvPr>
        </p:nvSpPr>
        <p:spPr>
          <a:xfrm>
            <a:off x="85725" y="352425"/>
            <a:ext cx="23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120">
                <a:solidFill>
                  <a:schemeClr val="lt1"/>
                </a:solidFill>
                <a:latin typeface="Titillium Web"/>
                <a:ea typeface="Titillium Web"/>
                <a:cs typeface="Titillium Web"/>
                <a:sym typeface="Titillium Web"/>
              </a:rPr>
              <a:t>References and useful links</a:t>
            </a:r>
            <a:endParaRPr b="1" sz="2120">
              <a:solidFill>
                <a:schemeClr val="lt1"/>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7"/>
          <p:cNvPicPr preferRelativeResize="0"/>
          <p:nvPr/>
        </p:nvPicPr>
        <p:blipFill rotWithShape="1">
          <a:blip r:embed="rId3">
            <a:alphaModFix/>
          </a:blip>
          <a:srcRect b="0" l="15871" r="4889" t="0"/>
          <a:stretch/>
        </p:blipFill>
        <p:spPr>
          <a:xfrm>
            <a:off x="0" y="0"/>
            <a:ext cx="9144000" cy="5143500"/>
          </a:xfrm>
          <a:prstGeom prst="rect">
            <a:avLst/>
          </a:prstGeom>
          <a:noFill/>
          <a:ln>
            <a:noFill/>
          </a:ln>
        </p:spPr>
      </p:pic>
      <p:sp>
        <p:nvSpPr>
          <p:cNvPr id="103" name="Google Shape;103;p17"/>
          <p:cNvSpPr txBox="1"/>
          <p:nvPr>
            <p:ph idx="1" type="subTitle"/>
          </p:nvPr>
        </p:nvSpPr>
        <p:spPr>
          <a:xfrm>
            <a:off x="1943575" y="2419650"/>
            <a:ext cx="55380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523"/>
              <a:buNone/>
            </a:pPr>
            <a:r>
              <a:rPr lang="it" sz="1430">
                <a:solidFill>
                  <a:schemeClr val="lt1"/>
                </a:solidFill>
              </a:rPr>
              <a:t>This document, prepared by the </a:t>
            </a:r>
            <a:r>
              <a:rPr lang="it" sz="1430" u="sng">
                <a:solidFill>
                  <a:schemeClr val="lt1"/>
                </a:solidFill>
                <a:hlinkClick r:id="rId4">
                  <a:extLst>
                    <a:ext uri="{A12FA001-AC4F-418D-AE19-62706E023703}">
                      <ahyp:hlinkClr val="tx"/>
                    </a:ext>
                  </a:extLst>
                </a:hlinkClick>
              </a:rPr>
              <a:t>INTERLINK</a:t>
            </a:r>
            <a:r>
              <a:rPr lang="it" sz="1430">
                <a:solidFill>
                  <a:schemeClr val="lt1"/>
                </a:solidFill>
              </a:rPr>
              <a:t> European project,  is licensed under a Creative Commons Attribution-ShareAlike 4.0 International license (</a:t>
            </a:r>
            <a:r>
              <a:rPr lang="it" sz="1430" u="sng">
                <a:solidFill>
                  <a:schemeClr val="lt1"/>
                </a:solidFill>
                <a:hlinkClick r:id="rId5">
                  <a:extLst>
                    <a:ext uri="{A12FA001-AC4F-418D-AE19-62706E023703}">
                      <ahyp:hlinkClr val="tx"/>
                    </a:ext>
                  </a:extLst>
                </a:hlinkClick>
              </a:rPr>
              <a:t>CC BY-SA 4.0</a:t>
            </a:r>
            <a:r>
              <a:rPr lang="it" sz="1430">
                <a:solidFill>
                  <a:schemeClr val="lt1"/>
                </a:solidFill>
              </a:rPr>
              <a:t>).</a:t>
            </a:r>
            <a:endParaRPr sz="1430">
              <a:solidFill>
                <a:schemeClr val="lt1"/>
              </a:solidFill>
            </a:endParaRPr>
          </a:p>
        </p:txBody>
      </p:sp>
      <p:pic>
        <p:nvPicPr>
          <p:cNvPr id="104" name="Google Shape;104;p17"/>
          <p:cNvPicPr preferRelativeResize="0"/>
          <p:nvPr/>
        </p:nvPicPr>
        <p:blipFill rotWithShape="1">
          <a:blip r:embed="rId6">
            <a:alphaModFix/>
          </a:blip>
          <a:srcRect b="0" l="0" r="9107" t="0"/>
          <a:stretch/>
        </p:blipFill>
        <p:spPr>
          <a:xfrm>
            <a:off x="3711150" y="0"/>
            <a:ext cx="1548425" cy="1778800"/>
          </a:xfrm>
          <a:prstGeom prst="rect">
            <a:avLst/>
          </a:prstGeom>
          <a:noFill/>
          <a:ln>
            <a:noFill/>
          </a:ln>
        </p:spPr>
      </p:pic>
      <p:sp>
        <p:nvSpPr>
          <p:cNvPr id="105" name="Google Shape;105;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pic>
        <p:nvPicPr>
          <p:cNvPr id="106" name="Google Shape;106;p17"/>
          <p:cNvPicPr preferRelativeResize="0"/>
          <p:nvPr/>
        </p:nvPicPr>
        <p:blipFill>
          <a:blip r:embed="rId7">
            <a:alphaModFix/>
          </a:blip>
          <a:stretch>
            <a:fillRect/>
          </a:stretch>
        </p:blipFill>
        <p:spPr>
          <a:xfrm>
            <a:off x="3624188" y="4669425"/>
            <a:ext cx="2002625" cy="356200"/>
          </a:xfrm>
          <a:prstGeom prst="rect">
            <a:avLst/>
          </a:prstGeom>
          <a:noFill/>
          <a:ln>
            <a:noFill/>
          </a:ln>
        </p:spPr>
      </p:pic>
      <p:sp>
        <p:nvSpPr>
          <p:cNvPr id="107" name="Google Shape;107;p17"/>
          <p:cNvSpPr txBox="1"/>
          <p:nvPr>
            <p:ph idx="1" type="subTitle"/>
          </p:nvPr>
        </p:nvSpPr>
        <p:spPr>
          <a:xfrm>
            <a:off x="1943575" y="3471925"/>
            <a:ext cx="55380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523"/>
              <a:buNone/>
            </a:pPr>
            <a:r>
              <a:rPr lang="it" sz="1100">
                <a:solidFill>
                  <a:schemeClr val="lt1"/>
                </a:solidFill>
              </a:rPr>
              <a:t>This document remixes and builds upon material </a:t>
            </a:r>
            <a:r>
              <a:rPr b="1" lang="it" sz="1100">
                <a:solidFill>
                  <a:schemeClr val="lt1"/>
                </a:solidFill>
              </a:rPr>
              <a:t>“</a:t>
            </a:r>
            <a:r>
              <a:rPr b="1" lang="it" sz="1100" u="sng">
                <a:solidFill>
                  <a:schemeClr val="accent5"/>
                </a:solidFill>
                <a:latin typeface="Barlow"/>
                <a:ea typeface="Barlow"/>
                <a:cs typeface="Barlow"/>
                <a:sym typeface="Barlow"/>
                <a:hlinkClick r:id="rId8">
                  <a:extLst>
                    <a:ext uri="{A12FA001-AC4F-418D-AE19-62706E023703}">
                      <ahyp:hlinkClr val="tx"/>
                    </a:ext>
                  </a:extLst>
                </a:hlinkClick>
              </a:rPr>
              <a:t>Business Model Canvas</a:t>
            </a:r>
            <a:r>
              <a:rPr b="1" lang="it" sz="1100" u="sng">
                <a:solidFill>
                  <a:schemeClr val="lt1"/>
                </a:solidFill>
                <a:latin typeface="Barlow"/>
                <a:ea typeface="Barlow"/>
                <a:cs typeface="Barlow"/>
                <a:sym typeface="Barlow"/>
                <a:hlinkClick r:id="rId9">
                  <a:extLst>
                    <a:ext uri="{A12FA001-AC4F-418D-AE19-62706E023703}">
                      <ahyp:hlinkClr val="tx"/>
                    </a:ext>
                  </a:extLst>
                </a:hlinkClick>
              </a:rPr>
              <a:t>"</a:t>
            </a:r>
            <a:r>
              <a:rPr b="1" lang="it" sz="1100">
                <a:solidFill>
                  <a:schemeClr val="lt1"/>
                </a:solidFill>
                <a:latin typeface="Barlow"/>
                <a:ea typeface="Barlow"/>
                <a:cs typeface="Barlow"/>
                <a:sym typeface="Barlow"/>
              </a:rPr>
              <a:t> by Development Impact and You by Nesta</a:t>
            </a:r>
            <a:r>
              <a:rPr lang="it" sz="1100">
                <a:solidFill>
                  <a:schemeClr val="lt1"/>
                </a:solidFill>
              </a:rPr>
              <a:t>. Retrieved 14 February 2022 </a:t>
            </a:r>
            <a:endParaRPr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