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itillium Web"/>
      <p:regular r:id="rId14"/>
      <p:bold r:id="rId15"/>
      <p:italic r:id="rId16"/>
      <p:boldItalic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.fntdata"/><Relationship Id="rId6" Type="http://schemas.openxmlformats.org/officeDocument/2006/relationships/slide" Target="slides/slide1.xml"/><Relationship Id="rId18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2ae4a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2ae4a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137560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137560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137560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137560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351d37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351d37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137560f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137560f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2ae4af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2ae4af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2ae4af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b2ae4af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www.imperial.ac.uk/media/imperial-college/administration-and-support-services/staff-development/public/impex/Stakeholder-management-21jun1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mperial.ac.uk/media/imperial-college/administration-and-support-services/staff-development/public/impex/Stakeholder-management-21jun17.pdf" TargetMode="External"/><Relationship Id="rId4" Type="http://schemas.openxmlformats.org/officeDocument/2006/relationships/hyperlink" Target="https://en.wikipedia.org/wiki/Stakeholder_analysis#cite_ref-OGCArch06_14-0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web.archive.org/web/20080620102145/https://www.ogc.gov.uk/documents/Stakeholder_Management_Plan.pdf" TargetMode="External"/><Relationship Id="rId6" Type="http://schemas.openxmlformats.org/officeDocument/2006/relationships/hyperlink" Target="https://www.ogc.gov.uk/documents/Stakeholder_Management_Plan.pdf" TargetMode="External"/><Relationship Id="rId7" Type="http://schemas.openxmlformats.org/officeDocument/2006/relationships/hyperlink" Target="https://web.archive.org/web/20150222033454/http://www.pmhut.com/what-is-stakeholder-analysis" TargetMode="External"/><Relationship Id="rId8" Type="http://schemas.openxmlformats.org/officeDocument/2006/relationships/hyperlink" Target="http://www.pmhut.com/what-is-stakeholder-analys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interlink-project.eu/" TargetMode="External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https://www.imperial.ac.uk/media/imperial-college/administration-and-support-services/staff-development/public/impex/Stakeholder-management-21jun1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86350" y="1196150"/>
            <a:ext cx="65127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STAKEHOLDERS MAPPING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CANVAS</a:t>
            </a:r>
            <a:endParaRPr sz="33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This resource will support your team to  identify and select the stakeholders in the co-production team. This canvas can be used 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collaboratively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for instance, during a brainstorming or a focus group, to reflect on the different types of stakeholders that should be involved in the co-production process in order to represent the different target groups.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9107" t="0"/>
          <a:stretch/>
        </p:blipFill>
        <p:spPr>
          <a:xfrm>
            <a:off x="3807375" y="0"/>
            <a:ext cx="1306550" cy="1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169000" y="4608900"/>
            <a:ext cx="4806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3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INSPIRED BY</a:t>
            </a:r>
            <a:endParaRPr b="1" sz="113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3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69000" y="4790900"/>
            <a:ext cx="4806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“</a:t>
            </a:r>
            <a:r>
              <a:rPr b="1" lang="it" sz="95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Stakeholder management"</a:t>
            </a:r>
            <a:r>
              <a:rPr b="1" lang="it" sz="95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it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by </a:t>
            </a:r>
            <a:r>
              <a:rPr b="1" lang="it" sz="95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Imperial College London</a:t>
            </a:r>
            <a:endParaRPr b="1" sz="15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6600" y="4766075"/>
            <a:ext cx="10104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CC BY-SA 4.0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56125" y="-64628"/>
            <a:ext cx="1964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INSTRUCTIONS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5425" y="1583250"/>
            <a:ext cx="53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Identify the type of stakeholders that should be involved in the service co-design and co-delivery</a:t>
            </a:r>
            <a:endParaRPr b="1" sz="12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82825" y="32697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0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5425" y="3352850"/>
            <a:ext cx="47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Analyse stakeholders Influence and interest </a:t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4025" y="2058500"/>
            <a:ext cx="546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Identify all the stakeholders, both internal and external to an organization, both public and private and the place them on the map.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Don’t forget to reason about the </a:t>
            </a:r>
            <a:r>
              <a:rPr b="1" lang="it" sz="1000">
                <a:latin typeface="Barlow"/>
                <a:ea typeface="Barlow"/>
                <a:cs typeface="Barlow"/>
                <a:sym typeface="Barlow"/>
              </a:rPr>
              <a:t>beneficiaries</a:t>
            </a:r>
            <a:r>
              <a:rPr b="1" lang="it" sz="1000">
                <a:latin typeface="Barlow"/>
                <a:ea typeface="Barlow"/>
                <a:cs typeface="Barlow"/>
                <a:sym typeface="Barlow"/>
              </a:rPr>
              <a:t> and end-users </a:t>
            </a:r>
            <a:r>
              <a:rPr lang="it" sz="1000">
                <a:latin typeface="Barlow"/>
                <a:ea typeface="Barlow"/>
                <a:cs typeface="Barlow"/>
                <a:sym typeface="Barlow"/>
              </a:rPr>
              <a:t>of the service and how they might be involved in the co-design and co-delivery of the service.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this canvas to identify the different stakeholders you want to involve according to the different target groups</a:t>
            </a:r>
            <a:r>
              <a:rPr lang="it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04025" y="3642800"/>
            <a:ext cx="542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Stakeholders could play different role in the co-</a:t>
            </a:r>
            <a:r>
              <a:rPr lang="it" sz="1000">
                <a:latin typeface="Barlow"/>
                <a:ea typeface="Barlow"/>
                <a:cs typeface="Barlow"/>
                <a:sym typeface="Barlow"/>
              </a:rPr>
              <a:t>production</a:t>
            </a:r>
            <a:r>
              <a:rPr lang="it" sz="1000">
                <a:latin typeface="Barlow"/>
                <a:ea typeface="Barlow"/>
                <a:cs typeface="Barlow"/>
                <a:sym typeface="Barlow"/>
              </a:rPr>
              <a:t> process, they can have different levels of interest and power.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●"/>
            </a:pPr>
            <a:r>
              <a:rPr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common stakeholder management tool is the stakeholder analysis grid. This involves plotting stakeholders on a graph in terms of their </a:t>
            </a:r>
            <a:r>
              <a:rPr b="1"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influence over the project </a:t>
            </a:r>
            <a:r>
              <a:rPr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their </a:t>
            </a:r>
            <a:r>
              <a:rPr b="1"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interest in the project</a:t>
            </a:r>
            <a:r>
              <a:rPr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●"/>
            </a:pPr>
            <a:r>
              <a:rPr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then identify what kind of action you should take with them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5575" y="62660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arlow"/>
                <a:ea typeface="Barlow"/>
                <a:cs typeface="Barlow"/>
                <a:sym typeface="Barlow"/>
              </a:rPr>
              <a:t>You can use the following two canvas to refine your understanding about the stakeholders groups to be involved in the co-production process and analyse their level and interest to participate according to the interest-power matrix.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arlow"/>
                <a:ea typeface="Barlow"/>
                <a:cs typeface="Barlow"/>
                <a:sym typeface="Barlow"/>
              </a:rPr>
              <a:t>You can use these canvas during a </a:t>
            </a:r>
            <a:r>
              <a:rPr lang="it" sz="1200">
                <a:latin typeface="Barlow"/>
                <a:ea typeface="Barlow"/>
                <a:cs typeface="Barlow"/>
                <a:sym typeface="Barlow"/>
              </a:rPr>
              <a:t>brainstorming</a:t>
            </a:r>
            <a:r>
              <a:rPr lang="it" sz="1200">
                <a:latin typeface="Barlow"/>
                <a:ea typeface="Barlow"/>
                <a:cs typeface="Barlow"/>
                <a:sym typeface="Barlow"/>
              </a:rPr>
              <a:t> or a focus group. 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38" y="1285850"/>
            <a:ext cx="2162351" cy="16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150" y="3270866"/>
            <a:ext cx="2162351" cy="178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5829255" y="2865417"/>
            <a:ext cx="2801400" cy="22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17998" y="2865417"/>
            <a:ext cx="2754300" cy="22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876308" y="541575"/>
            <a:ext cx="2754300" cy="22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917998" y="541575"/>
            <a:ext cx="2754300" cy="22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 | Map stakeholders groups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957603" y="554416"/>
            <a:ext cx="24582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Government and public bodies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5916863" y="543261"/>
            <a:ext cx="2629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Industry / business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004527" y="2808502"/>
            <a:ext cx="2629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Civil society / citizens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5955132" y="2811226"/>
            <a:ext cx="2629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Academia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8700" y="794625"/>
            <a:ext cx="283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2842025" y="541575"/>
            <a:ext cx="85065" cy="22229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2842025" y="2865417"/>
            <a:ext cx="85065" cy="22229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5791256" y="541575"/>
            <a:ext cx="85065" cy="22229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5791243" y="2865417"/>
            <a:ext cx="85065" cy="22229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5"/>
          <p:cNvSpPr txBox="1"/>
          <p:nvPr/>
        </p:nvSpPr>
        <p:spPr>
          <a:xfrm>
            <a:off x="-83593" y="870825"/>
            <a:ext cx="208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"/>
              <a:buChar char="●"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Who would participate to the definition of the service?</a:t>
            </a:r>
            <a:endParaRPr sz="900"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"/>
              <a:buChar char="●"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Who will use the service we want to develop?</a:t>
            </a:r>
            <a:endParaRPr sz="900"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"/>
              <a:buChar char="●"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Who would provide the service?</a:t>
            </a:r>
            <a:endParaRPr sz="900"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"/>
              <a:buChar char="●"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Who will be affected by the service? </a:t>
            </a:r>
            <a:endParaRPr sz="900"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"/>
              <a:buChar char="●"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…..</a:t>
            </a:r>
            <a:endParaRPr b="1" sz="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455200" y="1915601"/>
            <a:ext cx="833625" cy="772725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Department ICT of Zaragoza  Municipality 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882834" y="975807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Department of Smart City of Trento Municipality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839382" y="1617144"/>
            <a:ext cx="731860" cy="733095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Employees of CCS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995199" y="949802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SME XXXX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7252766" y="1445284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136977" y="3670740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XYZ local association of citizens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288817" y="3226708"/>
            <a:ext cx="927305" cy="953130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Representatives of citizens that will use the final service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074310" y="3345577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University of Trento - Department of Economic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309850" y="3659013"/>
            <a:ext cx="833611" cy="830473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-20075" y="750850"/>
            <a:ext cx="2130600" cy="225600"/>
          </a:xfrm>
          <a:prstGeom prst="homePlate">
            <a:avLst>
              <a:gd fmla="val 32325" name="adj"/>
            </a:avLst>
          </a:prstGeom>
          <a:solidFill>
            <a:srgbClr val="35B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Start from these questions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2611350"/>
            <a:ext cx="2130600" cy="225600"/>
          </a:xfrm>
          <a:prstGeom prst="homePlate">
            <a:avLst>
              <a:gd fmla="val 32325" name="adj"/>
            </a:avLst>
          </a:prstGeom>
          <a:solidFill>
            <a:srgbClr val="35B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to use this canvas?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-29700" y="2878675"/>
            <a:ext cx="20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edit the canvas that you can find in this page, print the blank canvas in the next page or use an online tool such as: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Google Jamboard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Miro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Mural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542451" y="2850505"/>
            <a:ext cx="2839500" cy="225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591679" y="2850505"/>
            <a:ext cx="2791800" cy="225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590143" y="495125"/>
            <a:ext cx="2791800" cy="225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591679" y="495125"/>
            <a:ext cx="2791800" cy="225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 | Map stakeholders groups - printable canvas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631821" y="508140"/>
            <a:ext cx="24915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Government and public bodies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631248" y="496834"/>
            <a:ext cx="26652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Industry / business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1679383" y="2792818"/>
            <a:ext cx="26652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Civil society / citizens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670037" y="2795579"/>
            <a:ext cx="26652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20">
                <a:solidFill>
                  <a:srgbClr val="35BA50"/>
                </a:solidFill>
                <a:latin typeface="Titillium Web"/>
                <a:ea typeface="Titillium Web"/>
                <a:cs typeface="Titillium Web"/>
                <a:sym typeface="Titillium Web"/>
              </a:rPr>
              <a:t>Academia</a:t>
            </a:r>
            <a:endParaRPr b="1" sz="1320">
              <a:solidFill>
                <a:srgbClr val="35BA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1514675" y="495125"/>
            <a:ext cx="86220" cy="22531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1514675" y="2850505"/>
            <a:ext cx="86220" cy="22531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4503936" y="495125"/>
            <a:ext cx="86220" cy="22531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4503923" y="2850505"/>
            <a:ext cx="86220" cy="22531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 | Influence-interest matrix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28700" y="794625"/>
            <a:ext cx="283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1075" y="947025"/>
            <a:ext cx="3023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really counts for them?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are their major preoccupations?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are their worries? 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are their aspirations?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do they want or need?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How do they measure success?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●"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What is their public attitude? How do they present themselves? How do they behave towards others?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776125" y="557975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6283575" y="583425"/>
            <a:ext cx="83425" cy="4228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 rot="5400000">
            <a:off x="6299725" y="139075"/>
            <a:ext cx="83425" cy="5116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7"/>
          <p:cNvSpPr/>
          <p:nvPr/>
        </p:nvSpPr>
        <p:spPr>
          <a:xfrm>
            <a:off x="6458701" y="557975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776125" y="2766270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458701" y="2842470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-5400000">
            <a:off x="1916025" y="2698100"/>
            <a:ext cx="3351900" cy="2418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32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  interest </a:t>
            </a:r>
            <a:endParaRPr b="1" sz="132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-20075" y="749525"/>
            <a:ext cx="2984400" cy="329400"/>
          </a:xfrm>
          <a:prstGeom prst="homePlate">
            <a:avLst>
              <a:gd fmla="val 32325" name="adj"/>
            </a:avLst>
          </a:prstGeom>
          <a:solidFill>
            <a:srgbClr val="35B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 fill the map try to understand the issues from the perspective of your stakeholders: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667150" y="4856000"/>
            <a:ext cx="3351900" cy="2418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2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 influence </a:t>
            </a:r>
            <a:endParaRPr b="1" sz="132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150350" y="506025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KEEP INFORMED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833250" y="498375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MANAGE CLOSELY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114425" y="4360250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MINIMAL CONTACT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833250" y="4360250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KEEP SATISFIED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9700" y="2974125"/>
            <a:ext cx="2130600" cy="225600"/>
          </a:xfrm>
          <a:prstGeom prst="homePlate">
            <a:avLst>
              <a:gd fmla="val 32325" name="adj"/>
            </a:avLst>
          </a:prstGeom>
          <a:solidFill>
            <a:srgbClr val="35B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to use this canvas?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3241450"/>
            <a:ext cx="20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edit the canvas that you can find in this page, print the blank canvas in the next page or use an online tool such as: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Google Jamboard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Miro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it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Mural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833250" y="1103200"/>
            <a:ext cx="238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Barlow"/>
                <a:ea typeface="Barlow"/>
                <a:cs typeface="Barlow"/>
                <a:sym typeface="Barlow"/>
              </a:rPr>
              <a:t>High influence, less interested: </a:t>
            </a:r>
            <a:r>
              <a:rPr lang="it" sz="1000">
                <a:latin typeface="Barlow"/>
                <a:ea typeface="Barlow"/>
                <a:cs typeface="Barlow"/>
                <a:sym typeface="Barlow"/>
              </a:rPr>
              <a:t>Provide sufficient information to these stakeholders to ensure that they are up to date but not overwhelmed with data.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490250" y="1105800"/>
            <a:ext cx="234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Barlow"/>
                <a:ea typeface="Barlow"/>
                <a:cs typeface="Barlow"/>
                <a:sym typeface="Barlow"/>
              </a:rPr>
              <a:t>High influence, highly interested:</a:t>
            </a:r>
            <a:endParaRPr b="1"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Barlow"/>
                <a:ea typeface="Barlow"/>
                <a:cs typeface="Barlow"/>
                <a:sym typeface="Barlow"/>
              </a:rPr>
              <a:t>These are the stakeholders you must engage and make the greatest efforts with</a:t>
            </a:r>
            <a:r>
              <a:rPr lang="it"/>
              <a:t> 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983175" y="2911025"/>
            <a:ext cx="230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Barlow"/>
                <a:ea typeface="Barlow"/>
                <a:cs typeface="Barlow"/>
                <a:sym typeface="Barlow"/>
              </a:rPr>
              <a:t>Low influence, less interested:</a:t>
            </a:r>
            <a:r>
              <a:rPr lang="it"/>
              <a:t> </a:t>
            </a:r>
            <a:r>
              <a:rPr lang="it" sz="1000">
                <a:latin typeface="Barlow"/>
                <a:ea typeface="Barlow"/>
                <a:cs typeface="Barlow"/>
                <a:sym typeface="Barlow"/>
              </a:rPr>
              <a:t>Provide these stakeholders with minimal communication. 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6490250" y="2894925"/>
            <a:ext cx="230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Low influence, highly interested</a:t>
            </a:r>
            <a:r>
              <a:rPr lang="it">
                <a:solidFill>
                  <a:schemeClr val="dk1"/>
                </a:solidFill>
              </a:rPr>
              <a:t>: </a:t>
            </a:r>
            <a:r>
              <a:rPr lang="it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Keep these stakeholders adequately informed, talk to them to ensure that no major issues arise.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9107" t="0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 | Influence-interest matrix</a:t>
            </a:r>
            <a:r>
              <a:rPr b="1" lang="it" sz="18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printable canvas</a:t>
            </a:r>
            <a:endParaRPr b="1" sz="18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28700" y="642225"/>
            <a:ext cx="2835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261475" y="550950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>
            <a:off x="4768925" y="576400"/>
            <a:ext cx="83425" cy="4228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15871" r="4889" t="0"/>
          <a:stretch/>
        </p:blipFill>
        <p:spPr>
          <a:xfrm flipH="1" rot="5400000">
            <a:off x="4785075" y="132050"/>
            <a:ext cx="83425" cy="5116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8"/>
          <p:cNvSpPr/>
          <p:nvPr/>
        </p:nvSpPr>
        <p:spPr>
          <a:xfrm>
            <a:off x="4944051" y="550950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261475" y="2759245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944051" y="2759245"/>
            <a:ext cx="2444100" cy="204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-5400000">
            <a:off x="401375" y="2691075"/>
            <a:ext cx="3351900" cy="2418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2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  interest </a:t>
            </a:r>
            <a:endParaRPr b="1" sz="132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152500" y="4848975"/>
            <a:ext cx="3351900" cy="2418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2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Stakeholder influence </a:t>
            </a:r>
            <a:endParaRPr b="1" sz="132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635700" y="499000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KEEP INFORMED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318600" y="491350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MANAGE CLOSELY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599775" y="4353225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MINIMAL CONTACT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318600" y="4353225"/>
            <a:ext cx="176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KEEP SATISFIED</a:t>
            </a:r>
            <a:endParaRPr b="1" sz="1500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818225" y="305950"/>
            <a:ext cx="6075900" cy="4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366BB"/>
                </a:solidFill>
                <a:highlight>
                  <a:srgbClr val="EAF3FF"/>
                </a:highlight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"Stakeholder management"</a:t>
            </a:r>
            <a:r>
              <a:rPr lang="it" sz="1200">
                <a:solidFill>
                  <a:srgbClr val="202122"/>
                </a:solidFill>
                <a:highlight>
                  <a:srgbClr val="EAF3FF"/>
                </a:highlight>
                <a:latin typeface="Barlow"/>
                <a:ea typeface="Barlow"/>
                <a:cs typeface="Barlow"/>
                <a:sym typeface="Barlow"/>
              </a:rPr>
              <a:t> (PDF). Imperial College London. 21 June 2017. Retrieved 6 July 2018.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rgbClr val="0645AD"/>
              </a:solidFill>
              <a:highlight>
                <a:srgbClr val="FFFFFF"/>
              </a:highlight>
              <a:uFill>
                <a:noFill/>
              </a:uFill>
              <a:latin typeface="Barlow"/>
              <a:ea typeface="Barlow"/>
              <a:cs typeface="Barlow"/>
              <a:sym typeface="Barlow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366BB"/>
                </a:solidFill>
                <a:highlight>
                  <a:srgbClr val="FFFFFF"/>
                </a:highlight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"Stakeholder Management Plan"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(PDF). Office of Government Commerce. 2006. Archived from </a:t>
            </a:r>
            <a:r>
              <a:rPr lang="it" sz="1200">
                <a:solidFill>
                  <a:srgbClr val="3366BB"/>
                </a:solidFill>
                <a:highlight>
                  <a:srgbClr val="FFFFFF"/>
                </a:highlight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original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(PDF) on 20 June 2008. Retrieved 6 July 2018.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Babou, S. (12 March 2008). </a:t>
            </a:r>
            <a:r>
              <a:rPr lang="it" sz="1200">
                <a:solidFill>
                  <a:srgbClr val="3366BB"/>
                </a:solidFill>
                <a:highlight>
                  <a:srgbClr val="FFFFFF"/>
                </a:highlight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"What Is Stakeholder Analysis?"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i="1"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The Project Management Hut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. PM Hut. Archived from </a:t>
            </a:r>
            <a:r>
              <a:rPr lang="it" sz="1200">
                <a:solidFill>
                  <a:srgbClr val="3366BB"/>
                </a:solidFill>
                <a:highlight>
                  <a:srgbClr val="FFFFFF"/>
                </a:highlight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original</a:t>
            </a:r>
            <a:r>
              <a:rPr lang="it" sz="1200">
                <a:solidFill>
                  <a:srgbClr val="20212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on 22 February 2015. Retrieved 6 July 2018.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23C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9">
            <a:alphaModFix/>
          </a:blip>
          <a:srcRect b="0" l="0" r="9107" t="0"/>
          <a:stretch/>
        </p:blipFill>
        <p:spPr>
          <a:xfrm>
            <a:off x="0" y="0"/>
            <a:ext cx="942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9">
            <a:alphaModFix/>
          </a:blip>
          <a:srcRect b="0" l="0" r="9107" t="0"/>
          <a:stretch/>
        </p:blipFill>
        <p:spPr>
          <a:xfrm>
            <a:off x="0" y="0"/>
            <a:ext cx="260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85725" y="352425"/>
            <a:ext cx="23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12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References and useful links</a:t>
            </a:r>
            <a:endParaRPr b="1" sz="212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15871" r="488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1943575" y="2419650"/>
            <a:ext cx="553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430">
                <a:solidFill>
                  <a:schemeClr val="lt1"/>
                </a:solidFill>
              </a:rPr>
              <a:t>This document, prepared by the </a:t>
            </a:r>
            <a:r>
              <a:rPr lang="it" sz="143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INTERLINK</a:t>
            </a:r>
            <a:r>
              <a:rPr lang="it" sz="1430">
                <a:solidFill>
                  <a:schemeClr val="lt1"/>
                </a:solidFill>
              </a:rPr>
              <a:t> European project,  is licensed under a Creative Commons Attribution-ShareAlike 4.0 International license (</a:t>
            </a:r>
            <a:r>
              <a:rPr lang="it" sz="143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r>
              <a:rPr lang="it" sz="1430">
                <a:solidFill>
                  <a:schemeClr val="lt1"/>
                </a:solidFill>
              </a:rPr>
              <a:t>).</a:t>
            </a:r>
            <a:endParaRPr sz="1430">
              <a:solidFill>
                <a:schemeClr val="lt1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6">
            <a:alphaModFix/>
          </a:blip>
          <a:srcRect b="0" l="0" r="9107" t="0"/>
          <a:stretch/>
        </p:blipFill>
        <p:spPr>
          <a:xfrm>
            <a:off x="3711150" y="0"/>
            <a:ext cx="1548425" cy="17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188" y="4669425"/>
            <a:ext cx="2002625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subTitle"/>
          </p:nvPr>
        </p:nvSpPr>
        <p:spPr>
          <a:xfrm>
            <a:off x="1943575" y="3471925"/>
            <a:ext cx="553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130">
                <a:solidFill>
                  <a:schemeClr val="lt1"/>
                </a:solidFill>
              </a:rPr>
              <a:t>This document remixes and builds upon material in "</a:t>
            </a:r>
            <a:r>
              <a:rPr lang="it" sz="113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Stakeholder management</a:t>
            </a:r>
            <a:r>
              <a:rPr lang="it" sz="1130">
                <a:solidFill>
                  <a:schemeClr val="lt1"/>
                </a:solidFill>
              </a:rPr>
              <a:t>" by Imperial College London. 21 June 2017. Retrieved 4 February 2022 </a:t>
            </a:r>
            <a:endParaRPr sz="113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