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Lst>
  <p:sldSz cy="5143500" cx="9144000"/>
  <p:notesSz cx="6858000" cy="9144000"/>
  <p:embeddedFontLst>
    <p:embeddedFont>
      <p:font typeface="Titillium Web"/>
      <p:regular r:id="rId15"/>
      <p:bold r:id="rId16"/>
      <p:italic r:id="rId17"/>
      <p:boldItalic r:id="rId18"/>
    </p:embeddedFont>
    <p:embeddedFont>
      <p:font typeface="Barlow"/>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Chiara Leonard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72261C-63A6-401D-8665-47D46B5BD43A}">
  <a:tblStyle styleId="{1F72261C-63A6-401D-8665-47D46B5BD43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bold.fntdata"/><Relationship Id="rId11" Type="http://schemas.openxmlformats.org/officeDocument/2006/relationships/slide" Target="slides/slide4.xml"/><Relationship Id="rId22" Type="http://schemas.openxmlformats.org/officeDocument/2006/relationships/font" Target="fonts/Barlow-boldItalic.fntdata"/><Relationship Id="rId10" Type="http://schemas.openxmlformats.org/officeDocument/2006/relationships/slide" Target="slides/slide3.xml"/><Relationship Id="rId21" Type="http://schemas.openxmlformats.org/officeDocument/2006/relationships/font" Target="fonts/Barlow-italic.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font" Target="fonts/TitilliumWeb-regular.fntdata"/><Relationship Id="rId14" Type="http://schemas.openxmlformats.org/officeDocument/2006/relationships/slide" Target="slides/slide7.xml"/><Relationship Id="rId17" Type="http://schemas.openxmlformats.org/officeDocument/2006/relationships/font" Target="fonts/TitilliumWeb-italic.fntdata"/><Relationship Id="rId16" Type="http://schemas.openxmlformats.org/officeDocument/2006/relationships/font" Target="fonts/TitilliumWeb-bold.fntdata"/><Relationship Id="rId5" Type="http://schemas.openxmlformats.org/officeDocument/2006/relationships/commentAuthors" Target="commentAuthors.xml"/><Relationship Id="rId19" Type="http://schemas.openxmlformats.org/officeDocument/2006/relationships/font" Target="fonts/Barlow-regular.fntdata"/><Relationship Id="rId6" Type="http://schemas.openxmlformats.org/officeDocument/2006/relationships/slideMaster" Target="slideMasters/slideMaster1.xml"/><Relationship Id="rId18" Type="http://schemas.openxmlformats.org/officeDocument/2006/relationships/font" Target="fonts/TitilliumWeb-boldItalic.fntdata"/><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8-24T10:20:52.997">
    <p:pos x="1229" y="1818"/>
    <p:text>See example Designers Italia: Quest'opera, realizzata per il progetto Designers Italia, è distribuita con Licenza Creative Commons Attribuzione - Condividi allo stesso modo 4.0 Internazionale. Copyright (c) 2021 Presidenza del Consiglio dei Ministri - Dipartimento per la trasformazione digitale. Per rispettare i termini della licenza lascia questo testo/questa slide nella tua versione.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d1c72db0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d1c72db0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d1c72db0a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d1c72db0a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6e413b5e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6e413b5e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6e413b5e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6e413b5e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b2ae4afb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b2ae4afb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b2ae4afb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b2ae4afb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du.google.com/products/jamboard/" TargetMode="External"/><Relationship Id="rId4" Type="http://schemas.openxmlformats.org/officeDocument/2006/relationships/hyperlink" Target="https://miro.com/" TargetMode="External"/><Relationship Id="rId10" Type="http://schemas.openxmlformats.org/officeDocument/2006/relationships/hyperlink" Target="https://unsplash.com/s/photos/team-session?utm_source=unsplash&amp;utm_medium=referral&amp;utm_content=creditCopyText" TargetMode="External"/><Relationship Id="rId9" Type="http://schemas.openxmlformats.org/officeDocument/2006/relationships/hyperlink" Target="https://unsplash.com/s/photos/team-session?utm_source=unsplash&amp;utm_medium=referral&amp;utm_content=creditCopyText" TargetMode="External"/><Relationship Id="rId5" Type="http://schemas.openxmlformats.org/officeDocument/2006/relationships/hyperlink" Target="https://www.mural.co/" TargetMode="External"/><Relationship Id="rId6" Type="http://schemas.openxmlformats.org/officeDocument/2006/relationships/image" Target="../media/image7.jpg"/><Relationship Id="rId7" Type="http://schemas.openxmlformats.org/officeDocument/2006/relationships/hyperlink" Target="https://unsplash.com/@jasongoodman_youxventures?utm_source=unsplash&amp;utm_medium=referral&amp;utm_content=creditCopyText" TargetMode="External"/><Relationship Id="rId8" Type="http://schemas.openxmlformats.org/officeDocument/2006/relationships/hyperlink" Target="https://unsplash.com/@jasongoodman_youxventures?utm_source=unsplash&amp;utm_medium=referral&amp;utm_content=creditCopyTex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ideo.com/post/design-thinking-for-educators" TargetMode="External"/><Relationship Id="rId4" Type="http://schemas.openxmlformats.org/officeDocument/2006/relationships/hyperlink" Target="https://www.silearning.eu/tools-archive/checking-your-challenge/" TargetMode="External"/><Relationship Id="rId5" Type="http://schemas.openxmlformats.org/officeDocument/2006/relationships/hyperlink" Target="https://www.nngroup.com/articles/design-thinking/" TargetMode="External"/><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comments" Target="../comments/comment1.xml"/><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15871" r="4889" t="0"/>
          <a:stretch/>
        </p:blipFill>
        <p:spPr>
          <a:xfrm>
            <a:off x="0" y="0"/>
            <a:ext cx="9144000" cy="5143500"/>
          </a:xfrm>
          <a:prstGeom prst="rect">
            <a:avLst/>
          </a:prstGeom>
          <a:noFill/>
          <a:ln>
            <a:noFill/>
          </a:ln>
        </p:spPr>
      </p:pic>
      <p:sp>
        <p:nvSpPr>
          <p:cNvPr id="55" name="Google Shape;55;p13"/>
          <p:cNvSpPr txBox="1"/>
          <p:nvPr>
            <p:ph type="ctrTitle"/>
          </p:nvPr>
        </p:nvSpPr>
        <p:spPr>
          <a:xfrm>
            <a:off x="643775" y="667950"/>
            <a:ext cx="8156700" cy="2298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sz="3500">
                <a:solidFill>
                  <a:schemeClr val="lt1"/>
                </a:solidFill>
                <a:latin typeface="Titillium Web"/>
                <a:ea typeface="Titillium Web"/>
                <a:cs typeface="Titillium Web"/>
                <a:sym typeface="Titillium Web"/>
              </a:rPr>
              <a:t>COLLABORATIVE PROBLEM REFINEMENT</a:t>
            </a:r>
            <a:endParaRPr sz="3500">
              <a:solidFill>
                <a:schemeClr val="lt1"/>
              </a:solidFill>
              <a:latin typeface="Titillium Web"/>
              <a:ea typeface="Titillium Web"/>
              <a:cs typeface="Titillium Web"/>
              <a:sym typeface="Titillium Web"/>
            </a:endParaRPr>
          </a:p>
          <a:p>
            <a:pPr indent="0" lvl="0" marL="0" rtl="0" algn="ctr">
              <a:spcBef>
                <a:spcPts val="0"/>
              </a:spcBef>
              <a:spcAft>
                <a:spcPts val="0"/>
              </a:spcAft>
              <a:buNone/>
            </a:pPr>
            <a:r>
              <a:rPr lang="it" sz="3500">
                <a:solidFill>
                  <a:schemeClr val="lt1"/>
                </a:solidFill>
                <a:latin typeface="Titillium Web"/>
                <a:ea typeface="Titillium Web"/>
                <a:cs typeface="Titillium Web"/>
                <a:sym typeface="Titillium Web"/>
              </a:rPr>
              <a:t>“HOW MIGHT WE..?” </a:t>
            </a:r>
            <a:endParaRPr sz="3500">
              <a:solidFill>
                <a:schemeClr val="lt1"/>
              </a:solidFill>
              <a:latin typeface="Titillium Web"/>
              <a:ea typeface="Titillium Web"/>
              <a:cs typeface="Titillium Web"/>
              <a:sym typeface="Titillium Web"/>
            </a:endParaRPr>
          </a:p>
        </p:txBody>
      </p:sp>
      <p:sp>
        <p:nvSpPr>
          <p:cNvPr id="56" name="Google Shape;56;p13"/>
          <p:cNvSpPr txBox="1"/>
          <p:nvPr>
            <p:ph idx="1" type="subTitle"/>
          </p:nvPr>
        </p:nvSpPr>
        <p:spPr>
          <a:xfrm>
            <a:off x="1876200" y="2963450"/>
            <a:ext cx="5593500" cy="1217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523"/>
              <a:buNone/>
            </a:pPr>
            <a:r>
              <a:rPr lang="it" sz="1200">
                <a:solidFill>
                  <a:schemeClr val="lt1"/>
                </a:solidFill>
                <a:latin typeface="Barlow"/>
                <a:ea typeface="Barlow"/>
                <a:cs typeface="Barlow"/>
                <a:sym typeface="Barlow"/>
              </a:rPr>
              <a:t>This resource will support you to refine </a:t>
            </a:r>
            <a:r>
              <a:rPr lang="it" sz="1200">
                <a:solidFill>
                  <a:schemeClr val="lt1"/>
                </a:solidFill>
                <a:latin typeface="Barlow"/>
                <a:ea typeface="Barlow"/>
                <a:cs typeface="Barlow"/>
                <a:sym typeface="Barlow"/>
              </a:rPr>
              <a:t>the problem to be addresses by the co-production team as an important step to creating an effective and </a:t>
            </a:r>
            <a:r>
              <a:rPr lang="it" sz="1200">
                <a:solidFill>
                  <a:schemeClr val="lt1"/>
                </a:solidFill>
                <a:latin typeface="Barlow"/>
                <a:ea typeface="Barlow"/>
                <a:cs typeface="Barlow"/>
                <a:sym typeface="Barlow"/>
              </a:rPr>
              <a:t>efficient</a:t>
            </a:r>
            <a:r>
              <a:rPr lang="it" sz="1200">
                <a:solidFill>
                  <a:schemeClr val="lt1"/>
                </a:solidFill>
                <a:latin typeface="Barlow"/>
                <a:ea typeface="Barlow"/>
                <a:cs typeface="Barlow"/>
                <a:sym typeface="Barlow"/>
              </a:rPr>
              <a:t> solution</a:t>
            </a:r>
            <a:r>
              <a:rPr lang="it" sz="1200">
                <a:solidFill>
                  <a:schemeClr val="lt1"/>
                </a:solidFill>
                <a:latin typeface="Barlow"/>
                <a:ea typeface="Barlow"/>
                <a:cs typeface="Barlow"/>
                <a:sym typeface="Barlow"/>
              </a:rPr>
              <a:t>.  </a:t>
            </a:r>
            <a:endParaRPr sz="1200">
              <a:solidFill>
                <a:schemeClr val="lt1"/>
              </a:solidFill>
              <a:latin typeface="Barlow"/>
              <a:ea typeface="Barlow"/>
              <a:cs typeface="Barlow"/>
              <a:sym typeface="Barlow"/>
            </a:endParaRPr>
          </a:p>
        </p:txBody>
      </p:sp>
      <p:pic>
        <p:nvPicPr>
          <p:cNvPr id="57" name="Google Shape;57;p13"/>
          <p:cNvPicPr preferRelativeResize="0"/>
          <p:nvPr/>
        </p:nvPicPr>
        <p:blipFill rotWithShape="1">
          <a:blip r:embed="rId4">
            <a:alphaModFix/>
          </a:blip>
          <a:srcRect b="0" l="0" r="9107" t="0"/>
          <a:stretch/>
        </p:blipFill>
        <p:spPr>
          <a:xfrm>
            <a:off x="3711150" y="0"/>
            <a:ext cx="1548425" cy="1778800"/>
          </a:xfrm>
          <a:prstGeom prst="rect">
            <a:avLst/>
          </a:prstGeom>
          <a:noFill/>
          <a:ln>
            <a:noFill/>
          </a:ln>
        </p:spPr>
      </p:pic>
      <p:pic>
        <p:nvPicPr>
          <p:cNvPr id="58" name="Google Shape;58;p13"/>
          <p:cNvPicPr preferRelativeResize="0"/>
          <p:nvPr/>
        </p:nvPicPr>
        <p:blipFill>
          <a:blip r:embed="rId5">
            <a:alphaModFix/>
          </a:blip>
          <a:stretch>
            <a:fillRect/>
          </a:stretch>
        </p:blipFill>
        <p:spPr>
          <a:xfrm>
            <a:off x="7049000" y="4750100"/>
            <a:ext cx="2002625" cy="356200"/>
          </a:xfrm>
          <a:prstGeom prst="rect">
            <a:avLst/>
          </a:prstGeom>
          <a:noFill/>
          <a:ln>
            <a:noFill/>
          </a:ln>
        </p:spPr>
      </p:pic>
      <p:sp>
        <p:nvSpPr>
          <p:cNvPr id="59" name="Google Shape;59;p13"/>
          <p:cNvSpPr txBox="1"/>
          <p:nvPr/>
        </p:nvSpPr>
        <p:spPr>
          <a:xfrm>
            <a:off x="2169000" y="4790900"/>
            <a:ext cx="4806000" cy="26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it" sz="1130">
                <a:solidFill>
                  <a:srgbClr val="FFFFFF"/>
                </a:solidFill>
                <a:latin typeface="Barlow"/>
                <a:ea typeface="Barlow"/>
                <a:cs typeface="Barlow"/>
                <a:sym typeface="Barlow"/>
              </a:rPr>
              <a:t>IDEO </a:t>
            </a:r>
            <a:endParaRPr sz="1130">
              <a:solidFill>
                <a:srgbClr val="FFFFFF"/>
              </a:solidFill>
              <a:latin typeface="Barlow"/>
              <a:ea typeface="Barlow"/>
              <a:cs typeface="Barlow"/>
              <a:sym typeface="Barlow"/>
            </a:endParaRPr>
          </a:p>
          <a:p>
            <a:pPr indent="0" lvl="0" marL="0" rtl="0" algn="ctr">
              <a:lnSpc>
                <a:spcPct val="115000"/>
              </a:lnSpc>
              <a:spcBef>
                <a:spcPts val="1200"/>
              </a:spcBef>
              <a:spcAft>
                <a:spcPts val="1200"/>
              </a:spcAft>
              <a:buNone/>
            </a:pPr>
            <a:r>
              <a:t/>
            </a:r>
            <a:endParaRPr sz="1530">
              <a:solidFill>
                <a:srgbClr val="FFFFFF"/>
              </a:solidFill>
              <a:latin typeface="Barlow"/>
              <a:ea typeface="Barlow"/>
              <a:cs typeface="Barlow"/>
              <a:sym typeface="Barlow"/>
            </a:endParaRPr>
          </a:p>
        </p:txBody>
      </p:sp>
      <p:sp>
        <p:nvSpPr>
          <p:cNvPr id="60" name="Google Shape;60;p13"/>
          <p:cNvSpPr/>
          <p:nvPr/>
        </p:nvSpPr>
        <p:spPr>
          <a:xfrm>
            <a:off x="66600" y="4766075"/>
            <a:ext cx="1010400" cy="288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900">
                <a:solidFill>
                  <a:schemeClr val="dk1"/>
                </a:solidFill>
                <a:latin typeface="Barlow"/>
                <a:ea typeface="Barlow"/>
                <a:cs typeface="Barlow"/>
                <a:sym typeface="Barlow"/>
              </a:rPr>
              <a:t>CC BY-SA 4.0</a:t>
            </a:r>
            <a:endParaRPr sz="900">
              <a:latin typeface="Barlow"/>
              <a:ea typeface="Barlow"/>
              <a:cs typeface="Barlow"/>
              <a:sym typeface="Barlow"/>
            </a:endParaRPr>
          </a:p>
        </p:txBody>
      </p:sp>
      <p:sp>
        <p:nvSpPr>
          <p:cNvPr id="61" name="Google Shape;61;p13"/>
          <p:cNvSpPr txBox="1"/>
          <p:nvPr/>
        </p:nvSpPr>
        <p:spPr>
          <a:xfrm>
            <a:off x="2169000" y="4608900"/>
            <a:ext cx="4806000" cy="26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b="1" lang="it" sz="1130">
                <a:solidFill>
                  <a:srgbClr val="FFFFFF"/>
                </a:solidFill>
                <a:latin typeface="Barlow"/>
                <a:ea typeface="Barlow"/>
                <a:cs typeface="Barlow"/>
                <a:sym typeface="Barlow"/>
              </a:rPr>
              <a:t>INSPIRED BY</a:t>
            </a:r>
            <a:endParaRPr sz="1530">
              <a:solidFill>
                <a:srgbClr val="FFFFFF"/>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4"/>
          <p:cNvPicPr preferRelativeResize="0"/>
          <p:nvPr/>
        </p:nvPicPr>
        <p:blipFill rotWithShape="1">
          <a:blip r:embed="rId3">
            <a:alphaModFix/>
          </a:blip>
          <a:srcRect b="0" l="0" r="9107" t="0"/>
          <a:stretch/>
        </p:blipFill>
        <p:spPr>
          <a:xfrm>
            <a:off x="0" y="0"/>
            <a:ext cx="9144000" cy="369300"/>
          </a:xfrm>
          <a:prstGeom prst="rect">
            <a:avLst/>
          </a:prstGeom>
          <a:noFill/>
          <a:ln>
            <a:noFill/>
          </a:ln>
        </p:spPr>
      </p:pic>
      <p:sp>
        <p:nvSpPr>
          <p:cNvPr id="67" name="Google Shape;67;p14"/>
          <p:cNvSpPr txBox="1"/>
          <p:nvPr>
            <p:ph type="title"/>
          </p:nvPr>
        </p:nvSpPr>
        <p:spPr>
          <a:xfrm>
            <a:off x="56125" y="-64628"/>
            <a:ext cx="19644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it" sz="1820">
                <a:solidFill>
                  <a:schemeClr val="lt1"/>
                </a:solidFill>
                <a:latin typeface="Titillium Web"/>
                <a:ea typeface="Titillium Web"/>
                <a:cs typeface="Titillium Web"/>
                <a:sym typeface="Titillium Web"/>
              </a:rPr>
              <a:t>INSTRUCTIONS</a:t>
            </a:r>
            <a:endParaRPr b="1" sz="1820">
              <a:solidFill>
                <a:schemeClr val="lt1"/>
              </a:solidFill>
              <a:latin typeface="Titillium Web"/>
              <a:ea typeface="Titillium Web"/>
              <a:cs typeface="Titillium Web"/>
              <a:sym typeface="Titillium Web"/>
            </a:endParaRPr>
          </a:p>
        </p:txBody>
      </p:sp>
      <p:sp>
        <p:nvSpPr>
          <p:cNvPr id="68" name="Google Shape;68;p14"/>
          <p:cNvSpPr txBox="1"/>
          <p:nvPr/>
        </p:nvSpPr>
        <p:spPr>
          <a:xfrm>
            <a:off x="291775" y="550400"/>
            <a:ext cx="8631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100">
                <a:latin typeface="Barlow"/>
                <a:ea typeface="Barlow"/>
                <a:cs typeface="Barlow"/>
                <a:sym typeface="Barlow"/>
              </a:rPr>
              <a:t>You can use the following canvas to refine a problem, an important step to creating an effective and efficient solution, </a:t>
            </a:r>
            <a:endParaRPr b="1" sz="1100">
              <a:latin typeface="Barlow"/>
              <a:ea typeface="Barlow"/>
              <a:cs typeface="Barlow"/>
              <a:sym typeface="Barlow"/>
            </a:endParaRPr>
          </a:p>
          <a:p>
            <a:pPr indent="0" lvl="0" marL="0" rtl="0" algn="l">
              <a:spcBef>
                <a:spcPts val="0"/>
              </a:spcBef>
              <a:spcAft>
                <a:spcPts val="0"/>
              </a:spcAft>
              <a:buNone/>
            </a:pPr>
            <a:r>
              <a:rPr lang="it" sz="1100">
                <a:latin typeface="Barlow"/>
                <a:ea typeface="Barlow"/>
                <a:cs typeface="Barlow"/>
                <a:sym typeface="Barlow"/>
              </a:rPr>
              <a:t>The tool can be completed individually or in groups. Completing the task in groups however is preferable as the objective of the exercise is to approach the problem from different viewpoints in order to understand and define the problem better. </a:t>
            </a:r>
            <a:endParaRPr sz="1000">
              <a:latin typeface="Barlow"/>
              <a:ea typeface="Barlow"/>
              <a:cs typeface="Barlow"/>
              <a:sym typeface="Barlow"/>
            </a:endParaRPr>
          </a:p>
        </p:txBody>
      </p:sp>
      <p:sp>
        <p:nvSpPr>
          <p:cNvPr id="69" name="Google Shape;69;p14"/>
          <p:cNvSpPr txBox="1"/>
          <p:nvPr/>
        </p:nvSpPr>
        <p:spPr>
          <a:xfrm>
            <a:off x="6371300" y="2907975"/>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latin typeface="Barlow"/>
              <a:ea typeface="Barlow"/>
              <a:cs typeface="Barlow"/>
              <a:sym typeface="Barlow"/>
            </a:endParaRPr>
          </a:p>
        </p:txBody>
      </p:sp>
      <p:sp>
        <p:nvSpPr>
          <p:cNvPr id="70" name="Google Shape;70;p14"/>
          <p:cNvSpPr txBox="1"/>
          <p:nvPr/>
        </p:nvSpPr>
        <p:spPr>
          <a:xfrm>
            <a:off x="6397850" y="47895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latin typeface="Barlow"/>
              <a:ea typeface="Barlow"/>
              <a:cs typeface="Barlow"/>
              <a:sym typeface="Barlow"/>
            </a:endParaRPr>
          </a:p>
        </p:txBody>
      </p:sp>
      <p:sp>
        <p:nvSpPr>
          <p:cNvPr id="71" name="Google Shape;71;p14"/>
          <p:cNvSpPr txBox="1"/>
          <p:nvPr/>
        </p:nvSpPr>
        <p:spPr>
          <a:xfrm>
            <a:off x="689925" y="1376250"/>
            <a:ext cx="5895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200">
              <a:solidFill>
                <a:srgbClr val="35BA50"/>
              </a:solidFill>
              <a:latin typeface="Barlow"/>
              <a:ea typeface="Barlow"/>
              <a:cs typeface="Barlow"/>
              <a:sym typeface="Barlow"/>
            </a:endParaRPr>
          </a:p>
        </p:txBody>
      </p:sp>
      <p:graphicFrame>
        <p:nvGraphicFramePr>
          <p:cNvPr id="72" name="Google Shape;72;p14"/>
          <p:cNvGraphicFramePr/>
          <p:nvPr/>
        </p:nvGraphicFramePr>
        <p:xfrm>
          <a:off x="367975" y="1805195"/>
          <a:ext cx="3000000" cy="3000000"/>
        </p:xfrm>
        <a:graphic>
          <a:graphicData uri="http://schemas.openxmlformats.org/drawingml/2006/table">
            <a:tbl>
              <a:tblPr>
                <a:noFill/>
                <a:tableStyleId>{1F72261C-63A6-401D-8665-47D46B5BD43A}</a:tableStyleId>
              </a:tblPr>
              <a:tblGrid>
                <a:gridCol w="742725"/>
                <a:gridCol w="7213900"/>
              </a:tblGrid>
              <a:tr h="766925">
                <a:tc>
                  <a:txBody>
                    <a:bodyPr/>
                    <a:lstStyle/>
                    <a:p>
                      <a:pPr indent="0" lvl="0" marL="0" rtl="0" algn="l">
                        <a:spcBef>
                          <a:spcPts val="0"/>
                        </a:spcBef>
                        <a:spcAft>
                          <a:spcPts val="0"/>
                        </a:spcAft>
                        <a:buNone/>
                      </a:pPr>
                      <a:r>
                        <a:rPr b="1" lang="it" sz="3000">
                          <a:solidFill>
                            <a:srgbClr val="35BA50"/>
                          </a:solidFill>
                          <a:latin typeface="Barlow"/>
                          <a:ea typeface="Barlow"/>
                          <a:cs typeface="Barlow"/>
                          <a:sym typeface="Barlow"/>
                        </a:rPr>
                        <a:t>1</a:t>
                      </a:r>
                      <a:endParaRPr b="1" sz="3000">
                        <a:solidFill>
                          <a:srgbClr val="35BA50"/>
                        </a:solidFill>
                        <a:latin typeface="Barlow"/>
                        <a:ea typeface="Barlow"/>
                        <a:cs typeface="Barlow"/>
                        <a:sym typeface="Barlow"/>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it" sz="1500">
                          <a:solidFill>
                            <a:schemeClr val="dk1"/>
                          </a:solidFill>
                          <a:latin typeface="Barlow"/>
                          <a:ea typeface="Barlow"/>
                          <a:cs typeface="Barlow"/>
                          <a:sym typeface="Barlow"/>
                        </a:rPr>
                        <a:t>Organize a group work session</a:t>
                      </a:r>
                      <a:endParaRPr b="1" sz="1500">
                        <a:solidFill>
                          <a:schemeClr val="dk1"/>
                        </a:solidFill>
                        <a:latin typeface="Barlow"/>
                        <a:ea typeface="Barlow"/>
                        <a:cs typeface="Barlow"/>
                        <a:sym typeface="Barlow"/>
                      </a:endParaRPr>
                    </a:p>
                    <a:p>
                      <a:pPr indent="0" lvl="0" marL="0" rtl="0" algn="l">
                        <a:spcBef>
                          <a:spcPts val="0"/>
                        </a:spcBef>
                        <a:spcAft>
                          <a:spcPts val="0"/>
                        </a:spcAft>
                        <a:buNone/>
                      </a:pPr>
                      <a:r>
                        <a:rPr lang="it" sz="1100">
                          <a:solidFill>
                            <a:schemeClr val="dk1"/>
                          </a:solidFill>
                          <a:latin typeface="Barlow"/>
                          <a:ea typeface="Barlow"/>
                          <a:cs typeface="Barlow"/>
                          <a:sym typeface="Barlow"/>
                        </a:rPr>
                        <a:t>Try to include people who have a good understanding of the social problem and the context in which the solution is to be created.</a:t>
                      </a:r>
                      <a:endParaRPr b="1" sz="1200">
                        <a:solidFill>
                          <a:srgbClr val="35BA50"/>
                        </a:solidFill>
                        <a:latin typeface="Barlow"/>
                        <a:ea typeface="Barlow"/>
                        <a:cs typeface="Barlow"/>
                        <a:sym typeface="Barlow"/>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766925">
                <a:tc>
                  <a:txBody>
                    <a:bodyPr/>
                    <a:lstStyle/>
                    <a:p>
                      <a:pPr indent="0" lvl="0" marL="0" rtl="0" algn="l">
                        <a:spcBef>
                          <a:spcPts val="0"/>
                        </a:spcBef>
                        <a:spcAft>
                          <a:spcPts val="0"/>
                        </a:spcAft>
                        <a:buNone/>
                      </a:pPr>
                      <a:r>
                        <a:rPr b="1" lang="it" sz="3000">
                          <a:solidFill>
                            <a:srgbClr val="35BA50"/>
                          </a:solidFill>
                          <a:latin typeface="Barlow"/>
                          <a:ea typeface="Barlow"/>
                          <a:cs typeface="Barlow"/>
                          <a:sym typeface="Barlow"/>
                        </a:rPr>
                        <a:t>2</a:t>
                      </a:r>
                      <a:endParaRPr b="1" sz="3000">
                        <a:solidFill>
                          <a:srgbClr val="35BA50"/>
                        </a:solidFill>
                        <a:latin typeface="Barlow"/>
                        <a:ea typeface="Barlow"/>
                        <a:cs typeface="Barlow"/>
                        <a:sym typeface="Barlow"/>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it" sz="1500">
                          <a:solidFill>
                            <a:schemeClr val="dk1"/>
                          </a:solidFill>
                          <a:latin typeface="Barlow"/>
                          <a:ea typeface="Barlow"/>
                          <a:cs typeface="Barlow"/>
                          <a:sym typeface="Barlow"/>
                        </a:rPr>
                        <a:t>Frame your</a:t>
                      </a:r>
                      <a:r>
                        <a:rPr lang="it">
                          <a:solidFill>
                            <a:schemeClr val="dk1"/>
                          </a:solidFill>
                          <a:latin typeface="Barlow"/>
                          <a:ea typeface="Barlow"/>
                          <a:cs typeface="Barlow"/>
                          <a:sym typeface="Barlow"/>
                        </a:rPr>
                        <a:t> </a:t>
                      </a:r>
                      <a:r>
                        <a:rPr b="1" lang="it" sz="1500">
                          <a:solidFill>
                            <a:schemeClr val="dk1"/>
                          </a:solidFill>
                          <a:latin typeface="Barlow"/>
                          <a:ea typeface="Barlow"/>
                          <a:cs typeface="Barlow"/>
                          <a:sym typeface="Barlow"/>
                        </a:rPr>
                        <a:t>challenge: “How might we..?”</a:t>
                      </a:r>
                      <a:endParaRPr>
                        <a:solidFill>
                          <a:schemeClr val="dk1"/>
                        </a:solidFill>
                        <a:latin typeface="Barlow"/>
                        <a:ea typeface="Barlow"/>
                        <a:cs typeface="Barlow"/>
                        <a:sym typeface="Barlow"/>
                      </a:endParaRPr>
                    </a:p>
                    <a:p>
                      <a:pPr indent="0" lvl="0" marL="0" rtl="0" algn="l">
                        <a:spcBef>
                          <a:spcPts val="0"/>
                        </a:spcBef>
                        <a:spcAft>
                          <a:spcPts val="0"/>
                        </a:spcAft>
                        <a:buNone/>
                      </a:pPr>
                      <a:r>
                        <a:rPr lang="it" sz="1100">
                          <a:solidFill>
                            <a:schemeClr val="dk1"/>
                          </a:solidFill>
                          <a:latin typeface="Barlow"/>
                          <a:ea typeface="Barlow"/>
                          <a:cs typeface="Barlow"/>
                          <a:sym typeface="Barlow"/>
                        </a:rPr>
                        <a:t>Challenges that are framed well from the beginning are more likely to bring about impactful solutions!</a:t>
                      </a:r>
                      <a:endParaRPr b="1" sz="1200">
                        <a:solidFill>
                          <a:srgbClr val="35BA50"/>
                        </a:solidFill>
                        <a:latin typeface="Barlow"/>
                        <a:ea typeface="Barlow"/>
                        <a:cs typeface="Barlow"/>
                        <a:sym typeface="Barlow"/>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844575">
                <a:tc>
                  <a:txBody>
                    <a:bodyPr/>
                    <a:lstStyle/>
                    <a:p>
                      <a:pPr indent="0" lvl="0" marL="0" rtl="0" algn="l">
                        <a:spcBef>
                          <a:spcPts val="0"/>
                        </a:spcBef>
                        <a:spcAft>
                          <a:spcPts val="0"/>
                        </a:spcAft>
                        <a:buNone/>
                      </a:pPr>
                      <a:r>
                        <a:rPr b="1" lang="it" sz="3000">
                          <a:solidFill>
                            <a:srgbClr val="35BA50"/>
                          </a:solidFill>
                          <a:latin typeface="Barlow"/>
                          <a:ea typeface="Barlow"/>
                          <a:cs typeface="Barlow"/>
                          <a:sym typeface="Barlow"/>
                        </a:rPr>
                        <a:t>3</a:t>
                      </a:r>
                      <a:endParaRPr b="1" sz="3000">
                        <a:solidFill>
                          <a:srgbClr val="35BA50"/>
                        </a:solidFill>
                        <a:latin typeface="Barlow"/>
                        <a:ea typeface="Barlow"/>
                        <a:cs typeface="Barlow"/>
                        <a:sym typeface="Barlow"/>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it" sz="1500">
                          <a:solidFill>
                            <a:schemeClr val="dk1"/>
                          </a:solidFill>
                          <a:latin typeface="Barlow"/>
                          <a:ea typeface="Barlow"/>
                          <a:cs typeface="Barlow"/>
                          <a:sym typeface="Barlow"/>
                        </a:rPr>
                        <a:t>Brainstorm the team’s ideas</a:t>
                      </a:r>
                      <a:endParaRPr b="1" sz="1500">
                        <a:solidFill>
                          <a:schemeClr val="dk1"/>
                        </a:solidFill>
                        <a:latin typeface="Barlow"/>
                        <a:ea typeface="Barlow"/>
                        <a:cs typeface="Barlow"/>
                        <a:sym typeface="Barlow"/>
                      </a:endParaRPr>
                    </a:p>
                    <a:p>
                      <a:pPr indent="0" lvl="0" marL="0" rtl="0" algn="l">
                        <a:spcBef>
                          <a:spcPts val="0"/>
                        </a:spcBef>
                        <a:spcAft>
                          <a:spcPts val="0"/>
                        </a:spcAft>
                        <a:buNone/>
                      </a:pPr>
                      <a:r>
                        <a:rPr lang="it" sz="1100">
                          <a:solidFill>
                            <a:schemeClr val="dk1"/>
                          </a:solidFill>
                          <a:latin typeface="Barlow"/>
                          <a:ea typeface="Barlow"/>
                          <a:cs typeface="Barlow"/>
                          <a:sym typeface="Barlow"/>
                        </a:rPr>
                        <a:t>Is the challenge feasible? is the challenge widespread? Does the problem affect several people?</a:t>
                      </a:r>
                      <a:endParaRPr b="1" sz="1200">
                        <a:solidFill>
                          <a:srgbClr val="35BA50"/>
                        </a:solidFill>
                        <a:latin typeface="Barlow"/>
                        <a:ea typeface="Barlow"/>
                        <a:cs typeface="Barlow"/>
                        <a:sym typeface="Barlow"/>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it" sz="2820">
                <a:solidFill>
                  <a:srgbClr val="35BA50"/>
                </a:solidFill>
                <a:latin typeface="Barlow"/>
                <a:ea typeface="Barlow"/>
                <a:cs typeface="Barlow"/>
                <a:sym typeface="Barlow"/>
              </a:rPr>
              <a:t>1 | Organize a team session to refine the problem </a:t>
            </a:r>
            <a:endParaRPr b="1" sz="2820">
              <a:solidFill>
                <a:srgbClr val="35BA50"/>
              </a:solidFill>
              <a:latin typeface="Barlow"/>
              <a:ea typeface="Barlow"/>
              <a:cs typeface="Barlow"/>
              <a:sym typeface="Barlow"/>
            </a:endParaRPr>
          </a:p>
        </p:txBody>
      </p:sp>
      <p:sp>
        <p:nvSpPr>
          <p:cNvPr id="78" name="Google Shape;78;p15"/>
          <p:cNvSpPr txBox="1"/>
          <p:nvPr>
            <p:ph idx="1" type="body"/>
          </p:nvPr>
        </p:nvSpPr>
        <p:spPr>
          <a:xfrm>
            <a:off x="311700" y="1307450"/>
            <a:ext cx="4878300" cy="37167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b="1" lang="it" sz="1100">
                <a:solidFill>
                  <a:schemeClr val="dk1"/>
                </a:solidFill>
                <a:latin typeface="Barlow"/>
                <a:ea typeface="Barlow"/>
                <a:cs typeface="Barlow"/>
                <a:sym typeface="Barlow"/>
              </a:rPr>
              <a:t>Time required</a:t>
            </a:r>
            <a:endParaRPr sz="11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rPr lang="it" sz="1100">
                <a:solidFill>
                  <a:schemeClr val="dk1"/>
                </a:solidFill>
                <a:latin typeface="Barlow"/>
                <a:ea typeface="Barlow"/>
                <a:cs typeface="Barlow"/>
                <a:sym typeface="Barlow"/>
              </a:rPr>
              <a:t>1-2 hours</a:t>
            </a:r>
            <a:endParaRPr sz="1100">
              <a:solidFill>
                <a:srgbClr val="3A3A3A"/>
              </a:solidFill>
              <a:highlight>
                <a:srgbClr val="FFFFFF"/>
              </a:highlight>
              <a:latin typeface="Barlow"/>
              <a:ea typeface="Barlow"/>
              <a:cs typeface="Barlow"/>
              <a:sym typeface="Barlow"/>
            </a:endParaRPr>
          </a:p>
          <a:p>
            <a:pPr indent="0" lvl="0" marL="0" rtl="0" algn="l">
              <a:lnSpc>
                <a:spcPct val="115000"/>
              </a:lnSpc>
              <a:spcBef>
                <a:spcPts val="0"/>
              </a:spcBef>
              <a:spcAft>
                <a:spcPts val="0"/>
              </a:spcAft>
              <a:buNone/>
            </a:pPr>
            <a:r>
              <a:t/>
            </a:r>
            <a:endParaRPr b="1" sz="11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rPr b="1" lang="it" sz="1100">
                <a:solidFill>
                  <a:schemeClr val="dk1"/>
                </a:solidFill>
                <a:latin typeface="Barlow"/>
                <a:ea typeface="Barlow"/>
                <a:cs typeface="Barlow"/>
                <a:sym typeface="Barlow"/>
              </a:rPr>
              <a:t>Who to invite? </a:t>
            </a:r>
            <a:r>
              <a:rPr lang="it" sz="1100">
                <a:solidFill>
                  <a:schemeClr val="dk1"/>
                </a:solidFill>
                <a:latin typeface="Barlow"/>
                <a:ea typeface="Barlow"/>
                <a:cs typeface="Barlow"/>
                <a:sym typeface="Barlow"/>
              </a:rPr>
              <a:t> </a:t>
            </a:r>
            <a:endParaRPr sz="11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rPr lang="it" sz="1100">
                <a:solidFill>
                  <a:schemeClr val="dk1"/>
                </a:solidFill>
                <a:latin typeface="Barlow"/>
                <a:ea typeface="Barlow"/>
                <a:cs typeface="Barlow"/>
                <a:sym typeface="Barlow"/>
              </a:rPr>
              <a:t>Try </a:t>
            </a:r>
            <a:r>
              <a:rPr lang="it" sz="1100">
                <a:solidFill>
                  <a:schemeClr val="dk1"/>
                </a:solidFill>
                <a:latin typeface="Barlow"/>
                <a:ea typeface="Barlow"/>
                <a:cs typeface="Barlow"/>
                <a:sym typeface="Barlow"/>
              </a:rPr>
              <a:t> to include people who have a good understanding of the problem to be tackled and the context in which the solution is to be created (stakeholders of the Public Administration and representatives of private companies, end-users, etc)</a:t>
            </a:r>
            <a:endParaRPr sz="11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t/>
            </a:r>
            <a:endParaRPr sz="11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rPr b="1" lang="it" sz="1100">
                <a:solidFill>
                  <a:schemeClr val="dk1"/>
                </a:solidFill>
                <a:latin typeface="Barlow"/>
                <a:ea typeface="Barlow"/>
                <a:cs typeface="Barlow"/>
                <a:sym typeface="Barlow"/>
              </a:rPr>
              <a:t>How to organize the meeting?</a:t>
            </a:r>
            <a:endParaRPr b="1" sz="11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rPr lang="it" sz="1100">
                <a:solidFill>
                  <a:schemeClr val="dk1"/>
                </a:solidFill>
                <a:latin typeface="Barlow"/>
                <a:ea typeface="Barlow"/>
                <a:cs typeface="Barlow"/>
                <a:sym typeface="Barlow"/>
              </a:rPr>
              <a:t>Once you know who will participate, arrange a space (online or offline) and get the necessary supplies (often pens, Post-its, paper, maybe art supplies)</a:t>
            </a:r>
            <a:endParaRPr sz="1100">
              <a:solidFill>
                <a:schemeClr val="dk1"/>
              </a:solidFill>
              <a:latin typeface="Barlow"/>
              <a:ea typeface="Barlow"/>
              <a:cs typeface="Barlow"/>
              <a:sym typeface="Barlow"/>
            </a:endParaRPr>
          </a:p>
          <a:p>
            <a:pPr indent="-298450" lvl="0" marL="457200" rtl="0" algn="l">
              <a:lnSpc>
                <a:spcPct val="115000"/>
              </a:lnSpc>
              <a:spcBef>
                <a:spcPts val="0"/>
              </a:spcBef>
              <a:spcAft>
                <a:spcPts val="0"/>
              </a:spcAft>
              <a:buClr>
                <a:schemeClr val="dk1"/>
              </a:buClr>
              <a:buSzPts val="1100"/>
              <a:buFont typeface="Barlow"/>
              <a:buChar char="●"/>
            </a:pPr>
            <a:r>
              <a:rPr lang="it" sz="1100">
                <a:solidFill>
                  <a:schemeClr val="dk1"/>
                </a:solidFill>
                <a:latin typeface="Barlow"/>
                <a:ea typeface="Barlow"/>
                <a:cs typeface="Barlow"/>
                <a:sym typeface="Barlow"/>
              </a:rPr>
              <a:t>For physical meetings, prepare paper posters or appropriate surfaces where to collect post-its. You can print out the slides with the questions for this purpose.</a:t>
            </a:r>
            <a:endParaRPr sz="1100">
              <a:solidFill>
                <a:schemeClr val="dk1"/>
              </a:solidFill>
              <a:latin typeface="Barlow"/>
              <a:ea typeface="Barlow"/>
              <a:cs typeface="Barlow"/>
              <a:sym typeface="Barlow"/>
            </a:endParaRPr>
          </a:p>
          <a:p>
            <a:pPr indent="-298450" lvl="0" marL="457200" rtl="0" algn="l">
              <a:lnSpc>
                <a:spcPct val="115000"/>
              </a:lnSpc>
              <a:spcBef>
                <a:spcPts val="0"/>
              </a:spcBef>
              <a:spcAft>
                <a:spcPts val="0"/>
              </a:spcAft>
              <a:buClr>
                <a:schemeClr val="dk1"/>
              </a:buClr>
              <a:buSzPts val="1100"/>
              <a:buFont typeface="Barlow"/>
              <a:buChar char="●"/>
            </a:pPr>
            <a:r>
              <a:rPr lang="it" sz="1100">
                <a:solidFill>
                  <a:schemeClr val="dk1"/>
                </a:solidFill>
                <a:latin typeface="Barlow"/>
                <a:ea typeface="Barlow"/>
                <a:cs typeface="Barlow"/>
                <a:sym typeface="Barlow"/>
              </a:rPr>
              <a:t>For remote meetings, you can use online tools such as: </a:t>
            </a:r>
            <a:r>
              <a:rPr lang="it" sz="1100" u="sng">
                <a:solidFill>
                  <a:schemeClr val="accent5"/>
                </a:solidFill>
                <a:latin typeface="Barlow"/>
                <a:ea typeface="Barlow"/>
                <a:cs typeface="Barlow"/>
                <a:sym typeface="Barlow"/>
                <a:hlinkClick r:id="rId3">
                  <a:extLst>
                    <a:ext uri="{A12FA001-AC4F-418D-AE19-62706E023703}">
                      <ahyp:hlinkClr val="tx"/>
                    </a:ext>
                  </a:extLst>
                </a:hlinkClick>
              </a:rPr>
              <a:t>Google Jamboard</a:t>
            </a:r>
            <a:r>
              <a:rPr lang="it" sz="1100">
                <a:solidFill>
                  <a:schemeClr val="dk1"/>
                </a:solidFill>
                <a:latin typeface="Barlow"/>
                <a:ea typeface="Barlow"/>
                <a:cs typeface="Barlow"/>
                <a:sym typeface="Barlow"/>
              </a:rPr>
              <a:t>, </a:t>
            </a:r>
            <a:r>
              <a:rPr lang="it" sz="1100" u="sng">
                <a:solidFill>
                  <a:schemeClr val="accent5"/>
                </a:solidFill>
                <a:latin typeface="Barlow"/>
                <a:ea typeface="Barlow"/>
                <a:cs typeface="Barlow"/>
                <a:sym typeface="Barlow"/>
                <a:hlinkClick r:id="rId4">
                  <a:extLst>
                    <a:ext uri="{A12FA001-AC4F-418D-AE19-62706E023703}">
                      <ahyp:hlinkClr val="tx"/>
                    </a:ext>
                  </a:extLst>
                </a:hlinkClick>
              </a:rPr>
              <a:t>Miro</a:t>
            </a:r>
            <a:r>
              <a:rPr lang="it" sz="1100">
                <a:solidFill>
                  <a:schemeClr val="dk1"/>
                </a:solidFill>
                <a:latin typeface="Barlow"/>
                <a:ea typeface="Barlow"/>
                <a:cs typeface="Barlow"/>
                <a:sym typeface="Barlow"/>
              </a:rPr>
              <a:t>, </a:t>
            </a:r>
            <a:r>
              <a:rPr lang="it" sz="1100" u="sng">
                <a:solidFill>
                  <a:schemeClr val="accent5"/>
                </a:solidFill>
                <a:latin typeface="Barlow"/>
                <a:ea typeface="Barlow"/>
                <a:cs typeface="Barlow"/>
                <a:sym typeface="Barlow"/>
                <a:hlinkClick r:id="rId5">
                  <a:extLst>
                    <a:ext uri="{A12FA001-AC4F-418D-AE19-62706E023703}">
                      <ahyp:hlinkClr val="tx"/>
                    </a:ext>
                  </a:extLst>
                </a:hlinkClick>
              </a:rPr>
              <a:t>Mural</a:t>
            </a:r>
            <a:r>
              <a:rPr lang="it" sz="1100">
                <a:solidFill>
                  <a:schemeClr val="dk1"/>
                </a:solidFill>
                <a:latin typeface="Barlow"/>
                <a:ea typeface="Barlow"/>
                <a:cs typeface="Barlow"/>
                <a:sym typeface="Barlow"/>
              </a:rPr>
              <a:t>, Loomio</a:t>
            </a:r>
            <a:endParaRPr sz="11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t/>
            </a:r>
            <a:endParaRPr sz="11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rPr b="1" lang="it" sz="1100">
                <a:solidFill>
                  <a:schemeClr val="dk1"/>
                </a:solidFill>
                <a:latin typeface="Barlow"/>
                <a:ea typeface="Barlow"/>
                <a:cs typeface="Barlow"/>
                <a:sym typeface="Barlow"/>
              </a:rPr>
              <a:t>How to moderate the team session? </a:t>
            </a:r>
            <a:endParaRPr b="1" sz="11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rPr lang="it" sz="1100">
                <a:solidFill>
                  <a:schemeClr val="dk1"/>
                </a:solidFill>
                <a:latin typeface="Barlow"/>
                <a:ea typeface="Barlow"/>
                <a:cs typeface="Barlow"/>
                <a:sym typeface="Barlow"/>
              </a:rPr>
              <a:t>Encourage everyone to contribute with their opinions</a:t>
            </a:r>
            <a:endParaRPr sz="1100">
              <a:solidFill>
                <a:schemeClr val="dk1"/>
              </a:solidFill>
              <a:latin typeface="Barlow"/>
              <a:ea typeface="Barlow"/>
              <a:cs typeface="Barlow"/>
              <a:sym typeface="Barlow"/>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Barlow"/>
              <a:ea typeface="Barlow"/>
              <a:cs typeface="Barlow"/>
              <a:sym typeface="Barlow"/>
            </a:endParaRPr>
          </a:p>
          <a:p>
            <a:pPr indent="0" lvl="0" marL="0" rtl="0" algn="l">
              <a:lnSpc>
                <a:spcPct val="115000"/>
              </a:lnSpc>
              <a:spcBef>
                <a:spcPts val="0"/>
              </a:spcBef>
              <a:spcAft>
                <a:spcPts val="1200"/>
              </a:spcAft>
              <a:buNone/>
            </a:pPr>
            <a:r>
              <a:t/>
            </a:r>
            <a:endParaRPr sz="1100">
              <a:solidFill>
                <a:schemeClr val="dk1"/>
              </a:solidFill>
              <a:latin typeface="Barlow"/>
              <a:ea typeface="Barlow"/>
              <a:cs typeface="Barlow"/>
              <a:sym typeface="Barlow"/>
            </a:endParaRPr>
          </a:p>
        </p:txBody>
      </p:sp>
      <p:pic>
        <p:nvPicPr>
          <p:cNvPr id="79" name="Google Shape;79;p15"/>
          <p:cNvPicPr preferRelativeResize="0"/>
          <p:nvPr/>
        </p:nvPicPr>
        <p:blipFill>
          <a:blip r:embed="rId6">
            <a:alphaModFix/>
          </a:blip>
          <a:stretch>
            <a:fillRect/>
          </a:stretch>
        </p:blipFill>
        <p:spPr>
          <a:xfrm>
            <a:off x="5222900" y="1599500"/>
            <a:ext cx="3921101" cy="2613426"/>
          </a:xfrm>
          <a:prstGeom prst="rect">
            <a:avLst/>
          </a:prstGeom>
          <a:noFill/>
          <a:ln>
            <a:noFill/>
          </a:ln>
        </p:spPr>
      </p:pic>
      <p:sp>
        <p:nvSpPr>
          <p:cNvPr id="80" name="Google Shape;80;p15"/>
          <p:cNvSpPr txBox="1"/>
          <p:nvPr/>
        </p:nvSpPr>
        <p:spPr>
          <a:xfrm>
            <a:off x="5285875" y="3996625"/>
            <a:ext cx="1806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700">
                <a:solidFill>
                  <a:schemeClr val="dk1"/>
                </a:solidFill>
              </a:rPr>
              <a:t>Photo by</a:t>
            </a:r>
            <a:r>
              <a:rPr lang="it" sz="700">
                <a:solidFill>
                  <a:schemeClr val="dk1"/>
                </a:solidFill>
                <a:uFill>
                  <a:noFill/>
                </a:uFill>
                <a:hlinkClick r:id="rId7">
                  <a:extLst>
                    <a:ext uri="{A12FA001-AC4F-418D-AE19-62706E023703}">
                      <ahyp:hlinkClr val="tx"/>
                    </a:ext>
                  </a:extLst>
                </a:hlinkClick>
              </a:rPr>
              <a:t> </a:t>
            </a:r>
            <a:r>
              <a:rPr lang="it" sz="700" u="sng">
                <a:solidFill>
                  <a:schemeClr val="dk1"/>
                </a:solidFill>
                <a:hlinkClick r:id="rId8">
                  <a:extLst>
                    <a:ext uri="{A12FA001-AC4F-418D-AE19-62706E023703}">
                      <ahyp:hlinkClr val="tx"/>
                    </a:ext>
                  </a:extLst>
                </a:hlinkClick>
              </a:rPr>
              <a:t>Jason Goodman</a:t>
            </a:r>
            <a:r>
              <a:rPr lang="it" sz="700">
                <a:solidFill>
                  <a:schemeClr val="dk1"/>
                </a:solidFill>
              </a:rPr>
              <a:t> on</a:t>
            </a:r>
            <a:r>
              <a:rPr lang="it" sz="700">
                <a:solidFill>
                  <a:schemeClr val="dk1"/>
                </a:solidFill>
                <a:uFill>
                  <a:noFill/>
                </a:uFill>
                <a:hlinkClick r:id="rId9">
                  <a:extLst>
                    <a:ext uri="{A12FA001-AC4F-418D-AE19-62706E023703}">
                      <ahyp:hlinkClr val="tx"/>
                    </a:ext>
                  </a:extLst>
                </a:hlinkClick>
              </a:rPr>
              <a:t> </a:t>
            </a:r>
            <a:r>
              <a:rPr lang="it" sz="700" u="sng">
                <a:solidFill>
                  <a:schemeClr val="dk1"/>
                </a:solidFill>
                <a:hlinkClick r:id="rId10">
                  <a:extLst>
                    <a:ext uri="{A12FA001-AC4F-418D-AE19-62706E023703}">
                      <ahyp:hlinkClr val="tx"/>
                    </a:ext>
                  </a:extLst>
                </a:hlinkClick>
              </a:rPr>
              <a:t>Unsplash</a:t>
            </a:r>
            <a:endParaRPr sz="1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it" sz="2820">
                <a:solidFill>
                  <a:srgbClr val="35BA50"/>
                </a:solidFill>
                <a:latin typeface="Barlow"/>
                <a:ea typeface="Barlow"/>
                <a:cs typeface="Barlow"/>
                <a:sym typeface="Barlow"/>
              </a:rPr>
              <a:t>2</a:t>
            </a:r>
            <a:r>
              <a:rPr b="1" lang="it" sz="2820">
                <a:solidFill>
                  <a:srgbClr val="35BA50"/>
                </a:solidFill>
                <a:latin typeface="Barlow"/>
                <a:ea typeface="Barlow"/>
                <a:cs typeface="Barlow"/>
                <a:sym typeface="Barlow"/>
              </a:rPr>
              <a:t> | Frame your challenge: “How might we…?”</a:t>
            </a:r>
            <a:endParaRPr b="1" sz="2820">
              <a:solidFill>
                <a:srgbClr val="35BA50"/>
              </a:solidFill>
              <a:latin typeface="Barlow"/>
              <a:ea typeface="Barlow"/>
              <a:cs typeface="Barlow"/>
              <a:sym typeface="Barlow"/>
            </a:endParaRPr>
          </a:p>
        </p:txBody>
      </p:sp>
      <p:sp>
        <p:nvSpPr>
          <p:cNvPr id="86" name="Google Shape;86;p16"/>
          <p:cNvSpPr txBox="1"/>
          <p:nvPr>
            <p:ph idx="1" type="body"/>
          </p:nvPr>
        </p:nvSpPr>
        <p:spPr>
          <a:xfrm>
            <a:off x="199100" y="3166250"/>
            <a:ext cx="4805100" cy="1555500"/>
          </a:xfrm>
          <a:prstGeom prst="rect">
            <a:avLst/>
          </a:prstGeom>
        </p:spPr>
        <p:txBody>
          <a:bodyPr anchorCtr="0" anchor="t" bIns="91425" lIns="91425" spcFirstLastPara="1" rIns="91425" wrap="square" tIns="91425">
            <a:normAutofit/>
          </a:bodyPr>
          <a:lstStyle/>
          <a:p>
            <a:pPr indent="-298450" lvl="0" marL="457200" rtl="0" algn="l">
              <a:lnSpc>
                <a:spcPct val="115000"/>
              </a:lnSpc>
              <a:spcBef>
                <a:spcPts val="0"/>
              </a:spcBef>
              <a:spcAft>
                <a:spcPts val="0"/>
              </a:spcAft>
              <a:buClr>
                <a:schemeClr val="dk1"/>
              </a:buClr>
              <a:buSzPts val="1100"/>
              <a:buFont typeface="Barlow"/>
              <a:buChar char="●"/>
            </a:pPr>
            <a:r>
              <a:rPr lang="it" sz="1100">
                <a:solidFill>
                  <a:schemeClr val="dk1"/>
                </a:solidFill>
                <a:latin typeface="Barlow"/>
                <a:ea typeface="Barlow"/>
                <a:cs typeface="Barlow"/>
                <a:sym typeface="Barlow"/>
              </a:rPr>
              <a:t>Your How Might We should </a:t>
            </a:r>
            <a:r>
              <a:rPr b="1" lang="it" sz="1100">
                <a:solidFill>
                  <a:schemeClr val="dk1"/>
                </a:solidFill>
                <a:latin typeface="Barlow"/>
                <a:ea typeface="Barlow"/>
                <a:cs typeface="Barlow"/>
                <a:sym typeface="Barlow"/>
              </a:rPr>
              <a:t>generate a number of possible answers </a:t>
            </a:r>
            <a:r>
              <a:rPr lang="it" sz="1100">
                <a:solidFill>
                  <a:schemeClr val="dk1"/>
                </a:solidFill>
                <a:latin typeface="Barlow"/>
                <a:ea typeface="Barlow"/>
                <a:cs typeface="Barlow"/>
                <a:sym typeface="Barlow"/>
              </a:rPr>
              <a:t>and will become a launchpad for your next co-design activities </a:t>
            </a:r>
            <a:endParaRPr sz="1100">
              <a:solidFill>
                <a:schemeClr val="dk1"/>
              </a:solidFill>
              <a:latin typeface="Barlow"/>
              <a:ea typeface="Barlow"/>
              <a:cs typeface="Barlow"/>
              <a:sym typeface="Barlow"/>
            </a:endParaRPr>
          </a:p>
          <a:p>
            <a:pPr indent="-298450" lvl="0" marL="457200" rtl="0" algn="l">
              <a:lnSpc>
                <a:spcPct val="115000"/>
              </a:lnSpc>
              <a:spcBef>
                <a:spcPts val="1000"/>
              </a:spcBef>
              <a:spcAft>
                <a:spcPts val="800"/>
              </a:spcAft>
              <a:buClr>
                <a:schemeClr val="dk1"/>
              </a:buClr>
              <a:buSzPts val="1100"/>
              <a:buFont typeface="Barlow"/>
              <a:buChar char="●"/>
            </a:pPr>
            <a:r>
              <a:rPr lang="it" sz="1100">
                <a:solidFill>
                  <a:schemeClr val="dk1"/>
                </a:solidFill>
                <a:latin typeface="Barlow"/>
                <a:ea typeface="Barlow"/>
                <a:cs typeface="Barlow"/>
                <a:sym typeface="Barlow"/>
              </a:rPr>
              <a:t>Make sure that your How Might We questions  aren’t too broad: a good How Might We should give you both a narrow enough frame to let you know where to start your next activities , but also enough space to give you room to explore new ideas.</a:t>
            </a:r>
            <a:endParaRPr sz="1100">
              <a:solidFill>
                <a:schemeClr val="dk1"/>
              </a:solidFill>
              <a:latin typeface="Barlow"/>
              <a:ea typeface="Barlow"/>
              <a:cs typeface="Barlow"/>
              <a:sym typeface="Barlow"/>
            </a:endParaRPr>
          </a:p>
        </p:txBody>
      </p:sp>
      <p:sp>
        <p:nvSpPr>
          <p:cNvPr id="87" name="Google Shape;87;p16"/>
          <p:cNvSpPr txBox="1"/>
          <p:nvPr/>
        </p:nvSpPr>
        <p:spPr>
          <a:xfrm>
            <a:off x="6099200" y="465090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latin typeface="Barlow"/>
                <a:ea typeface="Barlow"/>
                <a:cs typeface="Barlow"/>
                <a:sym typeface="Barlow"/>
              </a:rPr>
              <a:t>Adapted from IDEO toolkit:</a:t>
            </a:r>
            <a:endParaRPr sz="1000">
              <a:latin typeface="Barlow"/>
              <a:ea typeface="Barlow"/>
              <a:cs typeface="Barlow"/>
              <a:sym typeface="Barlow"/>
            </a:endParaRPr>
          </a:p>
          <a:p>
            <a:pPr indent="0" lvl="0" marL="0" rtl="0" algn="l">
              <a:spcBef>
                <a:spcPts val="0"/>
              </a:spcBef>
              <a:spcAft>
                <a:spcPts val="0"/>
              </a:spcAft>
              <a:buNone/>
            </a:pPr>
            <a:r>
              <a:rPr lang="it" sz="1000">
                <a:latin typeface="Barlow"/>
                <a:ea typeface="Barlow"/>
                <a:cs typeface="Barlow"/>
                <a:sym typeface="Barlow"/>
              </a:rPr>
              <a:t>https://www.designkit.org/methods/3</a:t>
            </a:r>
            <a:endParaRPr sz="1000">
              <a:latin typeface="Barlow"/>
              <a:ea typeface="Barlow"/>
              <a:cs typeface="Barlow"/>
              <a:sym typeface="Barlow"/>
            </a:endParaRPr>
          </a:p>
        </p:txBody>
      </p:sp>
      <p:sp>
        <p:nvSpPr>
          <p:cNvPr id="88" name="Google Shape;88;p16"/>
          <p:cNvSpPr txBox="1"/>
          <p:nvPr/>
        </p:nvSpPr>
        <p:spPr>
          <a:xfrm>
            <a:off x="199100" y="1035100"/>
            <a:ext cx="8574600" cy="2090700"/>
          </a:xfrm>
          <a:prstGeom prst="rect">
            <a:avLst/>
          </a:prstGeom>
          <a:noFill/>
          <a:ln>
            <a:noFill/>
          </a:ln>
        </p:spPr>
        <p:txBody>
          <a:bodyPr anchorCtr="0" anchor="t" bIns="91425" lIns="91425" spcFirstLastPara="1" rIns="91425" wrap="square" tIns="91425">
            <a:spAutoFit/>
          </a:bodyPr>
          <a:lstStyle/>
          <a:p>
            <a:pPr indent="0" lvl="0" marL="63500" marR="63500" rtl="0" algn="l">
              <a:lnSpc>
                <a:spcPct val="115000"/>
              </a:lnSpc>
              <a:spcBef>
                <a:spcPts val="300"/>
              </a:spcBef>
              <a:spcAft>
                <a:spcPts val="0"/>
              </a:spcAft>
              <a:buNone/>
            </a:pPr>
            <a:r>
              <a:rPr b="1" lang="it" sz="1200">
                <a:solidFill>
                  <a:schemeClr val="dk1"/>
                </a:solidFill>
                <a:latin typeface="Barlow"/>
                <a:ea typeface="Barlow"/>
                <a:cs typeface="Barlow"/>
                <a:sym typeface="Barlow"/>
              </a:rPr>
              <a:t>Every problem is an opportunity for design: by framing your challenge as a How Might We question, you’ll set yourself up for an innovative solution.</a:t>
            </a:r>
            <a:endParaRPr b="1" sz="1200">
              <a:solidFill>
                <a:schemeClr val="dk1"/>
              </a:solidFill>
              <a:latin typeface="Barlow"/>
              <a:ea typeface="Barlow"/>
              <a:cs typeface="Barlow"/>
              <a:sym typeface="Barlow"/>
            </a:endParaRPr>
          </a:p>
          <a:p>
            <a:pPr indent="0" lvl="0" marL="63500" marR="63500" rtl="0" algn="l">
              <a:lnSpc>
                <a:spcPct val="115000"/>
              </a:lnSpc>
              <a:spcBef>
                <a:spcPts val="300"/>
              </a:spcBef>
              <a:spcAft>
                <a:spcPts val="0"/>
              </a:spcAft>
              <a:buNone/>
            </a:pPr>
            <a:r>
              <a:t/>
            </a:r>
            <a:endParaRPr b="1" sz="1200">
              <a:solidFill>
                <a:schemeClr val="dk1"/>
              </a:solidFill>
              <a:latin typeface="Barlow"/>
              <a:ea typeface="Barlow"/>
              <a:cs typeface="Barlow"/>
              <a:sym typeface="Barlow"/>
            </a:endParaRPr>
          </a:p>
          <a:p>
            <a:pPr indent="-298450" lvl="0" marL="457200" rtl="0" algn="l">
              <a:lnSpc>
                <a:spcPct val="115000"/>
              </a:lnSpc>
              <a:spcBef>
                <a:spcPts val="200"/>
              </a:spcBef>
              <a:spcAft>
                <a:spcPts val="0"/>
              </a:spcAft>
              <a:buClr>
                <a:schemeClr val="dk1"/>
              </a:buClr>
              <a:buSzPts val="1100"/>
              <a:buFont typeface="Barlow"/>
              <a:buChar char="●"/>
            </a:pPr>
            <a:r>
              <a:rPr lang="it" sz="1100">
                <a:solidFill>
                  <a:schemeClr val="dk1"/>
                </a:solidFill>
                <a:latin typeface="Barlow"/>
                <a:ea typeface="Barlow"/>
                <a:cs typeface="Barlow"/>
                <a:sym typeface="Barlow"/>
              </a:rPr>
              <a:t>Start by looking at the </a:t>
            </a:r>
            <a:r>
              <a:rPr b="1" lang="it" sz="1100">
                <a:solidFill>
                  <a:schemeClr val="dk1"/>
                </a:solidFill>
                <a:latin typeface="Barlow"/>
                <a:ea typeface="Barlow"/>
                <a:cs typeface="Barlow"/>
                <a:sym typeface="Barlow"/>
              </a:rPr>
              <a:t>initial statements of the projects</a:t>
            </a:r>
            <a:r>
              <a:rPr lang="it" sz="1100">
                <a:solidFill>
                  <a:schemeClr val="dk1"/>
                </a:solidFill>
                <a:latin typeface="Barlow"/>
                <a:ea typeface="Barlow"/>
                <a:cs typeface="Barlow"/>
                <a:sym typeface="Barlow"/>
              </a:rPr>
              <a:t> and the general description of the goal of the team.</a:t>
            </a:r>
            <a:endParaRPr sz="1100">
              <a:solidFill>
                <a:schemeClr val="dk1"/>
              </a:solidFill>
              <a:latin typeface="Barlow"/>
              <a:ea typeface="Barlow"/>
              <a:cs typeface="Barlow"/>
              <a:sym typeface="Barlow"/>
            </a:endParaRPr>
          </a:p>
          <a:p>
            <a:pPr indent="-298450" lvl="0" marL="457200" rtl="0" algn="l">
              <a:lnSpc>
                <a:spcPct val="115000"/>
              </a:lnSpc>
              <a:spcBef>
                <a:spcPts val="1000"/>
              </a:spcBef>
              <a:spcAft>
                <a:spcPts val="0"/>
              </a:spcAft>
              <a:buClr>
                <a:schemeClr val="dk1"/>
              </a:buClr>
              <a:buSzPts val="1100"/>
              <a:buFont typeface="Barlow"/>
              <a:buChar char="●"/>
            </a:pPr>
            <a:r>
              <a:rPr lang="it" sz="1100">
                <a:solidFill>
                  <a:schemeClr val="dk1"/>
                </a:solidFill>
                <a:latin typeface="Barlow"/>
                <a:ea typeface="Barlow"/>
                <a:cs typeface="Barlow"/>
                <a:sym typeface="Barlow"/>
              </a:rPr>
              <a:t>Try </a:t>
            </a:r>
            <a:r>
              <a:rPr b="1" lang="it" sz="1100">
                <a:solidFill>
                  <a:schemeClr val="dk1"/>
                </a:solidFill>
                <a:latin typeface="Barlow"/>
                <a:ea typeface="Barlow"/>
                <a:cs typeface="Barlow"/>
                <a:sym typeface="Barlow"/>
              </a:rPr>
              <a:t>rephrasing </a:t>
            </a:r>
            <a:r>
              <a:rPr lang="it" sz="1100">
                <a:solidFill>
                  <a:schemeClr val="dk1"/>
                </a:solidFill>
                <a:latin typeface="Barlow"/>
                <a:ea typeface="Barlow"/>
                <a:cs typeface="Barlow"/>
                <a:sym typeface="Barlow"/>
              </a:rPr>
              <a:t>them as questions by adding </a:t>
            </a:r>
            <a:r>
              <a:rPr b="1" lang="it" sz="1100">
                <a:solidFill>
                  <a:schemeClr val="dk1"/>
                </a:solidFill>
                <a:latin typeface="Barlow"/>
                <a:ea typeface="Barlow"/>
                <a:cs typeface="Barlow"/>
                <a:sym typeface="Barlow"/>
              </a:rPr>
              <a:t>“How might we”</a:t>
            </a:r>
            <a:r>
              <a:rPr lang="it" sz="1100">
                <a:solidFill>
                  <a:schemeClr val="dk1"/>
                </a:solidFill>
                <a:latin typeface="Barlow"/>
                <a:ea typeface="Barlow"/>
                <a:cs typeface="Barlow"/>
                <a:sym typeface="Barlow"/>
              </a:rPr>
              <a:t> at the beginning.</a:t>
            </a:r>
            <a:endParaRPr sz="1100">
              <a:solidFill>
                <a:schemeClr val="dk1"/>
              </a:solidFill>
              <a:latin typeface="Barlow"/>
              <a:ea typeface="Barlow"/>
              <a:cs typeface="Barlow"/>
              <a:sym typeface="Barlow"/>
            </a:endParaRPr>
          </a:p>
          <a:p>
            <a:pPr indent="-298450" lvl="1" marL="914400" rtl="0" algn="l">
              <a:lnSpc>
                <a:spcPct val="115000"/>
              </a:lnSpc>
              <a:spcBef>
                <a:spcPts val="0"/>
              </a:spcBef>
              <a:spcAft>
                <a:spcPts val="0"/>
              </a:spcAft>
              <a:buClr>
                <a:schemeClr val="dk1"/>
              </a:buClr>
              <a:buSzPts val="1100"/>
              <a:buFont typeface="Barlow"/>
              <a:buChar char="○"/>
            </a:pPr>
            <a:r>
              <a:rPr lang="it" sz="1100">
                <a:solidFill>
                  <a:schemeClr val="dk1"/>
                </a:solidFill>
                <a:latin typeface="Barlow"/>
                <a:ea typeface="Barlow"/>
                <a:cs typeface="Barlow"/>
                <a:sym typeface="Barlow"/>
              </a:rPr>
              <a:t>Example: How might we deliver better mobility services to older people with the support of local associations and citizens? How might we deliver health services that value the contribution of caregivers and families of the beneficiaries?</a:t>
            </a:r>
            <a:endParaRPr sz="1100">
              <a:solidFill>
                <a:schemeClr val="dk1"/>
              </a:solidFill>
              <a:latin typeface="Barlow"/>
              <a:ea typeface="Barlow"/>
              <a:cs typeface="Barlow"/>
              <a:sym typeface="Barlow"/>
            </a:endParaRPr>
          </a:p>
          <a:p>
            <a:pPr indent="-298450" lvl="0" marL="457200" rtl="0" algn="l">
              <a:lnSpc>
                <a:spcPct val="115000"/>
              </a:lnSpc>
              <a:spcBef>
                <a:spcPts val="1000"/>
              </a:spcBef>
              <a:spcAft>
                <a:spcPts val="800"/>
              </a:spcAft>
              <a:buClr>
                <a:schemeClr val="dk1"/>
              </a:buClr>
              <a:buSzPts val="1100"/>
              <a:buFont typeface="Barlow"/>
              <a:buChar char="●"/>
            </a:pPr>
            <a:r>
              <a:rPr lang="it" sz="1100">
                <a:solidFill>
                  <a:schemeClr val="dk1"/>
                </a:solidFill>
                <a:latin typeface="Barlow"/>
                <a:ea typeface="Barlow"/>
                <a:cs typeface="Barlow"/>
                <a:sym typeface="Barlow"/>
              </a:rPr>
              <a:t>The goal is to </a:t>
            </a:r>
            <a:r>
              <a:rPr b="1" lang="it" sz="1100">
                <a:solidFill>
                  <a:schemeClr val="dk1"/>
                </a:solidFill>
                <a:latin typeface="Barlow"/>
                <a:ea typeface="Barlow"/>
                <a:cs typeface="Barlow"/>
                <a:sym typeface="Barlow"/>
              </a:rPr>
              <a:t>find opportunities for the design of services</a:t>
            </a:r>
            <a:r>
              <a:rPr lang="it" sz="1100">
                <a:solidFill>
                  <a:schemeClr val="dk1"/>
                </a:solidFill>
                <a:latin typeface="Barlow"/>
                <a:ea typeface="Barlow"/>
                <a:cs typeface="Barlow"/>
                <a:sym typeface="Barlow"/>
              </a:rPr>
              <a:t>, so if your insights suggest several How Might We questions that’s great.</a:t>
            </a:r>
            <a:endParaRPr sz="1100">
              <a:solidFill>
                <a:schemeClr val="dk1"/>
              </a:solidFill>
              <a:latin typeface="Barlow"/>
              <a:ea typeface="Barlow"/>
              <a:cs typeface="Barlow"/>
              <a:sym typeface="Barlow"/>
            </a:endParaRPr>
          </a:p>
        </p:txBody>
      </p:sp>
      <p:pic>
        <p:nvPicPr>
          <p:cNvPr id="89" name="Google Shape;89;p16"/>
          <p:cNvPicPr preferRelativeResize="0"/>
          <p:nvPr/>
        </p:nvPicPr>
        <p:blipFill>
          <a:blip r:embed="rId3">
            <a:alphaModFix/>
          </a:blip>
          <a:stretch>
            <a:fillRect/>
          </a:stretch>
        </p:blipFill>
        <p:spPr>
          <a:xfrm>
            <a:off x="5195475" y="3267150"/>
            <a:ext cx="3948525" cy="1086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it" sz="2820">
                <a:solidFill>
                  <a:srgbClr val="35BA50"/>
                </a:solidFill>
                <a:latin typeface="Barlow"/>
                <a:ea typeface="Barlow"/>
                <a:cs typeface="Barlow"/>
                <a:sym typeface="Barlow"/>
              </a:rPr>
              <a:t>3</a:t>
            </a:r>
            <a:r>
              <a:rPr b="1" lang="it" sz="2820">
                <a:solidFill>
                  <a:srgbClr val="35BA50"/>
                </a:solidFill>
                <a:latin typeface="Barlow"/>
                <a:ea typeface="Barlow"/>
                <a:cs typeface="Barlow"/>
                <a:sym typeface="Barlow"/>
              </a:rPr>
              <a:t> | Brainstorm the team’s ideas</a:t>
            </a:r>
            <a:endParaRPr b="1" sz="2820">
              <a:solidFill>
                <a:srgbClr val="35BA50"/>
              </a:solidFill>
              <a:latin typeface="Barlow"/>
              <a:ea typeface="Barlow"/>
              <a:cs typeface="Barlow"/>
              <a:sym typeface="Barlow"/>
            </a:endParaRPr>
          </a:p>
        </p:txBody>
      </p:sp>
      <p:sp>
        <p:nvSpPr>
          <p:cNvPr id="95" name="Google Shape;95;p17"/>
          <p:cNvSpPr txBox="1"/>
          <p:nvPr/>
        </p:nvSpPr>
        <p:spPr>
          <a:xfrm>
            <a:off x="275300" y="1035100"/>
            <a:ext cx="8574600" cy="2490000"/>
          </a:xfrm>
          <a:prstGeom prst="rect">
            <a:avLst/>
          </a:prstGeom>
          <a:noFill/>
          <a:ln>
            <a:noFill/>
          </a:ln>
        </p:spPr>
        <p:txBody>
          <a:bodyPr anchorCtr="0" anchor="t" bIns="91425" lIns="91425" spcFirstLastPara="1" rIns="91425" wrap="square" tIns="91425">
            <a:spAutoFit/>
          </a:bodyPr>
          <a:lstStyle/>
          <a:p>
            <a:pPr indent="0" lvl="0" marL="63500" marR="63500" rtl="0" algn="l">
              <a:lnSpc>
                <a:spcPct val="135000"/>
              </a:lnSpc>
              <a:spcBef>
                <a:spcPts val="300"/>
              </a:spcBef>
              <a:spcAft>
                <a:spcPts val="0"/>
              </a:spcAft>
              <a:buNone/>
            </a:pPr>
            <a:r>
              <a:rPr b="1" lang="it" sz="1200">
                <a:solidFill>
                  <a:schemeClr val="dk1"/>
                </a:solidFill>
                <a:latin typeface="Barlow"/>
                <a:ea typeface="Barlow"/>
                <a:cs typeface="Barlow"/>
                <a:sym typeface="Barlow"/>
              </a:rPr>
              <a:t>Discuss the </a:t>
            </a:r>
            <a:r>
              <a:rPr b="1" lang="it" sz="1200">
                <a:solidFill>
                  <a:schemeClr val="dk1"/>
                </a:solidFill>
                <a:latin typeface="Barlow"/>
                <a:ea typeface="Barlow"/>
                <a:cs typeface="Barlow"/>
                <a:sym typeface="Barlow"/>
              </a:rPr>
              <a:t>answers / solutions</a:t>
            </a:r>
            <a:r>
              <a:rPr b="1" lang="it" sz="1200">
                <a:solidFill>
                  <a:schemeClr val="dk1"/>
                </a:solidFill>
                <a:latin typeface="Barlow"/>
                <a:ea typeface="Barlow"/>
                <a:cs typeface="Barlow"/>
                <a:sym typeface="Barlow"/>
              </a:rPr>
              <a:t> </a:t>
            </a:r>
            <a:r>
              <a:rPr b="1" lang="it" sz="1200">
                <a:solidFill>
                  <a:schemeClr val="dk1"/>
                </a:solidFill>
                <a:latin typeface="Barlow"/>
                <a:ea typeface="Barlow"/>
                <a:cs typeface="Barlow"/>
                <a:sym typeface="Barlow"/>
              </a:rPr>
              <a:t>generated</a:t>
            </a:r>
            <a:r>
              <a:rPr b="1" lang="it" sz="1200">
                <a:solidFill>
                  <a:schemeClr val="dk1"/>
                </a:solidFill>
                <a:latin typeface="Barlow"/>
                <a:ea typeface="Barlow"/>
                <a:cs typeface="Barlow"/>
                <a:sym typeface="Barlow"/>
              </a:rPr>
              <a:t> through the “How Might We…?”</a:t>
            </a:r>
            <a:endParaRPr b="1" sz="1200">
              <a:solidFill>
                <a:schemeClr val="dk1"/>
              </a:solidFill>
              <a:latin typeface="Barlow"/>
              <a:ea typeface="Barlow"/>
              <a:cs typeface="Barlow"/>
              <a:sym typeface="Barlow"/>
            </a:endParaRPr>
          </a:p>
          <a:p>
            <a:pPr indent="0" lvl="0" marL="63500" marR="63500" rtl="0" algn="l">
              <a:lnSpc>
                <a:spcPct val="135000"/>
              </a:lnSpc>
              <a:spcBef>
                <a:spcPts val="300"/>
              </a:spcBef>
              <a:spcAft>
                <a:spcPts val="0"/>
              </a:spcAft>
              <a:buNone/>
            </a:pPr>
            <a:r>
              <a:t/>
            </a:r>
            <a:endParaRPr b="1" sz="1200">
              <a:solidFill>
                <a:schemeClr val="dk1"/>
              </a:solidFill>
              <a:latin typeface="Barlow"/>
              <a:ea typeface="Barlow"/>
              <a:cs typeface="Barlow"/>
              <a:sym typeface="Barlow"/>
            </a:endParaRPr>
          </a:p>
          <a:p>
            <a:pPr indent="0" lvl="0" marL="0" marR="63500" rtl="0" algn="l">
              <a:lnSpc>
                <a:spcPct val="135000"/>
              </a:lnSpc>
              <a:spcBef>
                <a:spcPts val="300"/>
              </a:spcBef>
              <a:spcAft>
                <a:spcPts val="0"/>
              </a:spcAft>
              <a:buNone/>
            </a:pPr>
            <a:r>
              <a:rPr lang="it" sz="1200">
                <a:solidFill>
                  <a:schemeClr val="dk1"/>
                </a:solidFill>
                <a:latin typeface="Barlow"/>
                <a:ea typeface="Barlow"/>
                <a:cs typeface="Barlow"/>
                <a:sym typeface="Barlow"/>
              </a:rPr>
              <a:t>You can first cluster the ideas into groups and then discuss ideas - or groups of ideas - according to specific questions:</a:t>
            </a:r>
            <a:endParaRPr sz="1200">
              <a:solidFill>
                <a:schemeClr val="dk1"/>
              </a:solidFill>
              <a:latin typeface="Barlow"/>
              <a:ea typeface="Barlow"/>
              <a:cs typeface="Barlow"/>
              <a:sym typeface="Barlow"/>
            </a:endParaRPr>
          </a:p>
          <a:p>
            <a:pPr indent="-304800" lvl="1" marL="914400" marR="63500" rtl="0" algn="l">
              <a:lnSpc>
                <a:spcPct val="135000"/>
              </a:lnSpc>
              <a:spcBef>
                <a:spcPts val="300"/>
              </a:spcBef>
              <a:spcAft>
                <a:spcPts val="0"/>
              </a:spcAft>
              <a:buClr>
                <a:schemeClr val="dk1"/>
              </a:buClr>
              <a:buSzPts val="1200"/>
              <a:buFont typeface="Barlow"/>
              <a:buChar char="○"/>
            </a:pPr>
            <a:r>
              <a:rPr lang="it" sz="1200">
                <a:solidFill>
                  <a:schemeClr val="dk1"/>
                </a:solidFill>
                <a:latin typeface="Barlow"/>
                <a:ea typeface="Barlow"/>
                <a:cs typeface="Barlow"/>
                <a:sym typeface="Barlow"/>
              </a:rPr>
              <a:t>is the idea </a:t>
            </a:r>
            <a:r>
              <a:rPr b="1" lang="it" sz="1200">
                <a:solidFill>
                  <a:schemeClr val="dk1"/>
                </a:solidFill>
                <a:latin typeface="Barlow"/>
                <a:ea typeface="Barlow"/>
                <a:cs typeface="Barlow"/>
                <a:sym typeface="Barlow"/>
              </a:rPr>
              <a:t>feasible</a:t>
            </a:r>
            <a:r>
              <a:rPr lang="it" sz="1200">
                <a:solidFill>
                  <a:schemeClr val="dk1"/>
                </a:solidFill>
                <a:latin typeface="Barlow"/>
                <a:ea typeface="Barlow"/>
                <a:cs typeface="Barlow"/>
                <a:sym typeface="Barlow"/>
              </a:rPr>
              <a:t>? Are there technical issues to address?</a:t>
            </a:r>
            <a:endParaRPr sz="1200">
              <a:solidFill>
                <a:schemeClr val="dk1"/>
              </a:solidFill>
              <a:latin typeface="Barlow"/>
              <a:ea typeface="Barlow"/>
              <a:cs typeface="Barlow"/>
              <a:sym typeface="Barlow"/>
            </a:endParaRPr>
          </a:p>
          <a:p>
            <a:pPr indent="-304800" lvl="1" marL="914400" marR="63500" rtl="0" algn="l">
              <a:lnSpc>
                <a:spcPct val="135000"/>
              </a:lnSpc>
              <a:spcBef>
                <a:spcPts val="0"/>
              </a:spcBef>
              <a:spcAft>
                <a:spcPts val="0"/>
              </a:spcAft>
              <a:buClr>
                <a:schemeClr val="dk1"/>
              </a:buClr>
              <a:buSzPts val="1200"/>
              <a:buFont typeface="Barlow"/>
              <a:buChar char="○"/>
            </a:pPr>
            <a:r>
              <a:rPr lang="it" sz="1200">
                <a:solidFill>
                  <a:schemeClr val="dk1"/>
                </a:solidFill>
                <a:latin typeface="Barlow"/>
                <a:ea typeface="Barlow"/>
                <a:cs typeface="Barlow"/>
                <a:sym typeface="Barlow"/>
              </a:rPr>
              <a:t>is the idea really </a:t>
            </a:r>
            <a:r>
              <a:rPr b="1" lang="it" sz="1200">
                <a:solidFill>
                  <a:schemeClr val="dk1"/>
                </a:solidFill>
                <a:latin typeface="Barlow"/>
                <a:ea typeface="Barlow"/>
                <a:cs typeface="Barlow"/>
                <a:sym typeface="Barlow"/>
              </a:rPr>
              <a:t>useful</a:t>
            </a:r>
            <a:r>
              <a:rPr b="1" lang="it" sz="1200">
                <a:solidFill>
                  <a:schemeClr val="dk1"/>
                </a:solidFill>
                <a:latin typeface="Barlow"/>
                <a:ea typeface="Barlow"/>
                <a:cs typeface="Barlow"/>
                <a:sym typeface="Barlow"/>
              </a:rPr>
              <a:t> </a:t>
            </a:r>
            <a:r>
              <a:rPr lang="it" sz="1200">
                <a:solidFill>
                  <a:schemeClr val="dk1"/>
                </a:solidFill>
                <a:latin typeface="Barlow"/>
                <a:ea typeface="Barlow"/>
                <a:cs typeface="Barlow"/>
                <a:sym typeface="Barlow"/>
              </a:rPr>
              <a:t>for the target group? Do we need more information to really understand the problem? How can we </a:t>
            </a:r>
            <a:r>
              <a:rPr lang="it" sz="1200">
                <a:solidFill>
                  <a:schemeClr val="dk1"/>
                </a:solidFill>
                <a:latin typeface="Barlow"/>
                <a:ea typeface="Barlow"/>
                <a:cs typeface="Barlow"/>
                <a:sym typeface="Barlow"/>
              </a:rPr>
              <a:t>collect</a:t>
            </a:r>
            <a:r>
              <a:rPr lang="it" sz="1200">
                <a:solidFill>
                  <a:schemeClr val="dk1"/>
                </a:solidFill>
                <a:latin typeface="Barlow"/>
                <a:ea typeface="Barlow"/>
                <a:cs typeface="Barlow"/>
                <a:sym typeface="Barlow"/>
              </a:rPr>
              <a:t> them?</a:t>
            </a:r>
            <a:endParaRPr sz="1200">
              <a:solidFill>
                <a:schemeClr val="dk1"/>
              </a:solidFill>
              <a:latin typeface="Barlow"/>
              <a:ea typeface="Barlow"/>
              <a:cs typeface="Barlow"/>
              <a:sym typeface="Barlow"/>
            </a:endParaRPr>
          </a:p>
          <a:p>
            <a:pPr indent="-304800" lvl="1" marL="914400" marR="63500" rtl="0" algn="l">
              <a:lnSpc>
                <a:spcPct val="135000"/>
              </a:lnSpc>
              <a:spcBef>
                <a:spcPts val="0"/>
              </a:spcBef>
              <a:spcAft>
                <a:spcPts val="0"/>
              </a:spcAft>
              <a:buClr>
                <a:schemeClr val="dk1"/>
              </a:buClr>
              <a:buSzPts val="1200"/>
              <a:buFont typeface="Barlow"/>
              <a:buChar char="○"/>
            </a:pPr>
            <a:r>
              <a:rPr lang="it" sz="1200">
                <a:solidFill>
                  <a:schemeClr val="dk1"/>
                </a:solidFill>
                <a:latin typeface="Barlow"/>
                <a:ea typeface="Barlow"/>
                <a:cs typeface="Barlow"/>
                <a:sym typeface="Barlow"/>
              </a:rPr>
              <a:t>is the idea </a:t>
            </a:r>
            <a:r>
              <a:rPr b="1" lang="it" sz="1200">
                <a:solidFill>
                  <a:schemeClr val="dk1"/>
                </a:solidFill>
                <a:latin typeface="Barlow"/>
                <a:ea typeface="Barlow"/>
                <a:cs typeface="Barlow"/>
                <a:sym typeface="Barlow"/>
              </a:rPr>
              <a:t>sustainable</a:t>
            </a:r>
            <a:r>
              <a:rPr lang="it" sz="1200">
                <a:solidFill>
                  <a:schemeClr val="dk1"/>
                </a:solidFill>
                <a:latin typeface="Barlow"/>
                <a:ea typeface="Barlow"/>
                <a:cs typeface="Barlow"/>
                <a:sym typeface="Barlow"/>
              </a:rPr>
              <a:t>? How?</a:t>
            </a:r>
            <a:endParaRPr sz="1200">
              <a:solidFill>
                <a:schemeClr val="dk1"/>
              </a:solidFill>
              <a:latin typeface="Barlow"/>
              <a:ea typeface="Barlow"/>
              <a:cs typeface="Barlow"/>
              <a:sym typeface="Barlow"/>
            </a:endParaRPr>
          </a:p>
          <a:p>
            <a:pPr indent="-304800" lvl="1" marL="914400" marR="63500" rtl="0" algn="l">
              <a:lnSpc>
                <a:spcPct val="135000"/>
              </a:lnSpc>
              <a:spcBef>
                <a:spcPts val="0"/>
              </a:spcBef>
              <a:spcAft>
                <a:spcPts val="0"/>
              </a:spcAft>
              <a:buClr>
                <a:schemeClr val="dk1"/>
              </a:buClr>
              <a:buSzPts val="1200"/>
              <a:buFont typeface="Barlow"/>
              <a:buChar char="○"/>
            </a:pPr>
            <a:r>
              <a:rPr b="1" lang="it" sz="1200">
                <a:solidFill>
                  <a:schemeClr val="dk1"/>
                </a:solidFill>
                <a:latin typeface="Barlow"/>
                <a:ea typeface="Barlow"/>
                <a:cs typeface="Barlow"/>
                <a:sym typeface="Barlow"/>
              </a:rPr>
              <a:t>Who </a:t>
            </a:r>
            <a:r>
              <a:rPr lang="it" sz="1200">
                <a:solidFill>
                  <a:schemeClr val="dk1"/>
                </a:solidFill>
                <a:latin typeface="Barlow"/>
                <a:ea typeface="Barlow"/>
                <a:cs typeface="Barlow"/>
                <a:sym typeface="Barlow"/>
              </a:rPr>
              <a:t>should be involved in order to realize the idea?</a:t>
            </a:r>
            <a:endParaRPr sz="1200">
              <a:solidFill>
                <a:schemeClr val="dk1"/>
              </a:solidFill>
              <a:latin typeface="Barlow"/>
              <a:ea typeface="Barlow"/>
              <a:cs typeface="Barlow"/>
              <a:sym typeface="Barlow"/>
            </a:endParaRPr>
          </a:p>
          <a:p>
            <a:pPr indent="0" lvl="0" marL="0" rtl="0" algn="l">
              <a:lnSpc>
                <a:spcPct val="160000"/>
              </a:lnSpc>
              <a:spcBef>
                <a:spcPts val="200"/>
              </a:spcBef>
              <a:spcAft>
                <a:spcPts val="800"/>
              </a:spcAft>
              <a:buNone/>
            </a:pPr>
            <a:r>
              <a:t/>
            </a:r>
            <a:endParaRPr sz="1100">
              <a:solidFill>
                <a:schemeClr val="dk1"/>
              </a:solidFill>
              <a:latin typeface="Barlow"/>
              <a:ea typeface="Barlow"/>
              <a:cs typeface="Barlow"/>
              <a:sym typeface="Barl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idx="1" type="body"/>
          </p:nvPr>
        </p:nvSpPr>
        <p:spPr>
          <a:xfrm>
            <a:off x="2818225" y="305950"/>
            <a:ext cx="6075900" cy="426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t/>
            </a:r>
            <a:endParaRPr sz="1400">
              <a:solidFill>
                <a:srgbClr val="223C50"/>
              </a:solidFill>
              <a:latin typeface="Titillium Web"/>
              <a:ea typeface="Titillium Web"/>
              <a:cs typeface="Titillium Web"/>
              <a:sym typeface="Titillium Web"/>
            </a:endParaRPr>
          </a:p>
          <a:p>
            <a:pPr indent="0" lvl="0" marL="0" rtl="0" algn="l">
              <a:lnSpc>
                <a:spcPct val="100000"/>
              </a:lnSpc>
              <a:spcBef>
                <a:spcPts val="0"/>
              </a:spcBef>
              <a:spcAft>
                <a:spcPts val="0"/>
              </a:spcAft>
              <a:buClr>
                <a:schemeClr val="dk1"/>
              </a:buClr>
              <a:buSzPts val="1100"/>
              <a:buFont typeface="Arial"/>
              <a:buNone/>
            </a:pPr>
            <a:r>
              <a:rPr b="1" lang="it" sz="1400">
                <a:solidFill>
                  <a:srgbClr val="223C50"/>
                </a:solidFill>
                <a:latin typeface="Titillium Web"/>
                <a:ea typeface="Titillium Web"/>
                <a:cs typeface="Titillium Web"/>
                <a:sym typeface="Titillium Web"/>
              </a:rPr>
              <a:t>IDEO | Design Thinking for Educators</a:t>
            </a:r>
            <a:endParaRPr sz="1400">
              <a:solidFill>
                <a:srgbClr val="223C50"/>
              </a:solidFill>
              <a:latin typeface="Titillium Web"/>
              <a:ea typeface="Titillium Web"/>
              <a:cs typeface="Titillium Web"/>
              <a:sym typeface="Titillium Web"/>
            </a:endParaRPr>
          </a:p>
          <a:p>
            <a:pPr indent="0" lvl="0" marL="0" rtl="0" algn="l">
              <a:lnSpc>
                <a:spcPct val="100000"/>
              </a:lnSpc>
              <a:spcBef>
                <a:spcPts val="0"/>
              </a:spcBef>
              <a:spcAft>
                <a:spcPts val="0"/>
              </a:spcAft>
              <a:buClr>
                <a:schemeClr val="dk1"/>
              </a:buClr>
              <a:buSzPts val="1100"/>
              <a:buFont typeface="Arial"/>
              <a:buNone/>
            </a:pPr>
            <a:r>
              <a:rPr lang="it" sz="1400" u="sng">
                <a:solidFill>
                  <a:schemeClr val="hlink"/>
                </a:solidFill>
                <a:latin typeface="Titillium Web"/>
                <a:ea typeface="Titillium Web"/>
                <a:cs typeface="Titillium Web"/>
                <a:sym typeface="Titillium Web"/>
                <a:hlinkClick r:id="rId3"/>
              </a:rPr>
              <a:t>https://www.ideo.com/post/design-thinking-for-educators</a:t>
            </a:r>
            <a:endParaRPr sz="1400">
              <a:solidFill>
                <a:srgbClr val="223C50"/>
              </a:solidFill>
              <a:latin typeface="Titillium Web"/>
              <a:ea typeface="Titillium Web"/>
              <a:cs typeface="Titillium Web"/>
              <a:sym typeface="Titillium Web"/>
            </a:endParaRPr>
          </a:p>
          <a:p>
            <a:pPr indent="0" lvl="0" marL="0" rtl="0" algn="l">
              <a:lnSpc>
                <a:spcPct val="100000"/>
              </a:lnSpc>
              <a:spcBef>
                <a:spcPts val="0"/>
              </a:spcBef>
              <a:spcAft>
                <a:spcPts val="0"/>
              </a:spcAft>
              <a:buClr>
                <a:schemeClr val="dk1"/>
              </a:buClr>
              <a:buSzPts val="1100"/>
              <a:buFont typeface="Arial"/>
              <a:buNone/>
            </a:pPr>
            <a:r>
              <a:t/>
            </a:r>
            <a:endParaRPr sz="1400">
              <a:solidFill>
                <a:srgbClr val="223C50"/>
              </a:solidFill>
              <a:latin typeface="Titillium Web"/>
              <a:ea typeface="Titillium Web"/>
              <a:cs typeface="Titillium Web"/>
              <a:sym typeface="Titillium Web"/>
            </a:endParaRPr>
          </a:p>
          <a:p>
            <a:pPr indent="0" lvl="0" marL="0" rtl="0" algn="l">
              <a:lnSpc>
                <a:spcPct val="100000"/>
              </a:lnSpc>
              <a:spcBef>
                <a:spcPts val="0"/>
              </a:spcBef>
              <a:spcAft>
                <a:spcPts val="0"/>
              </a:spcAft>
              <a:buClr>
                <a:schemeClr val="dk1"/>
              </a:buClr>
              <a:buSzPts val="1100"/>
              <a:buFont typeface="Arial"/>
              <a:buNone/>
            </a:pPr>
            <a:r>
              <a:rPr b="1" lang="it" sz="1400">
                <a:solidFill>
                  <a:srgbClr val="223C50"/>
                </a:solidFill>
                <a:latin typeface="Titillium Web"/>
                <a:ea typeface="Titillium Web"/>
                <a:cs typeface="Titillium Web"/>
                <a:sym typeface="Titillium Web"/>
              </a:rPr>
              <a:t>Silearning | Checking your challenge</a:t>
            </a:r>
            <a:endParaRPr b="1" sz="1400">
              <a:solidFill>
                <a:srgbClr val="223C50"/>
              </a:solidFill>
              <a:latin typeface="Titillium Web"/>
              <a:ea typeface="Titillium Web"/>
              <a:cs typeface="Titillium Web"/>
              <a:sym typeface="Titillium Web"/>
            </a:endParaRPr>
          </a:p>
          <a:p>
            <a:pPr indent="0" lvl="0" marL="0" rtl="0" algn="l">
              <a:lnSpc>
                <a:spcPct val="100000"/>
              </a:lnSpc>
              <a:spcBef>
                <a:spcPts val="0"/>
              </a:spcBef>
              <a:spcAft>
                <a:spcPts val="0"/>
              </a:spcAft>
              <a:buClr>
                <a:schemeClr val="dk1"/>
              </a:buClr>
              <a:buSzPts val="1100"/>
              <a:buFont typeface="Arial"/>
              <a:buNone/>
            </a:pPr>
            <a:r>
              <a:rPr lang="it" sz="1400" u="sng">
                <a:solidFill>
                  <a:schemeClr val="accent5"/>
                </a:solidFill>
                <a:latin typeface="Titillium Web"/>
                <a:ea typeface="Titillium Web"/>
                <a:cs typeface="Titillium Web"/>
                <a:sym typeface="Titillium Web"/>
                <a:hlinkClick r:id="rId4">
                  <a:extLst>
                    <a:ext uri="{A12FA001-AC4F-418D-AE19-62706E023703}">
                      <ahyp:hlinkClr val="tx"/>
                    </a:ext>
                  </a:extLst>
                </a:hlinkClick>
              </a:rPr>
              <a:t>https://www.silearning.eu/tools-archive/checking-your-challenge/</a:t>
            </a:r>
            <a:endParaRPr sz="1400">
              <a:solidFill>
                <a:srgbClr val="223C50"/>
              </a:solidFill>
              <a:latin typeface="Titillium Web"/>
              <a:ea typeface="Titillium Web"/>
              <a:cs typeface="Titillium Web"/>
              <a:sym typeface="Titillium Web"/>
            </a:endParaRPr>
          </a:p>
          <a:p>
            <a:pPr indent="0" lvl="0" marL="0" rtl="0" algn="l">
              <a:lnSpc>
                <a:spcPct val="100000"/>
              </a:lnSpc>
              <a:spcBef>
                <a:spcPts val="0"/>
              </a:spcBef>
              <a:spcAft>
                <a:spcPts val="0"/>
              </a:spcAft>
              <a:buClr>
                <a:schemeClr val="dk1"/>
              </a:buClr>
              <a:buSzPts val="1100"/>
              <a:buFont typeface="Arial"/>
              <a:buNone/>
            </a:pPr>
            <a:r>
              <a:t/>
            </a:r>
            <a:endParaRPr sz="1400">
              <a:solidFill>
                <a:srgbClr val="223C50"/>
              </a:solidFill>
              <a:latin typeface="Titillium Web"/>
              <a:ea typeface="Titillium Web"/>
              <a:cs typeface="Titillium Web"/>
              <a:sym typeface="Titillium Web"/>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latin typeface="Titillium Web"/>
              <a:ea typeface="Titillium Web"/>
              <a:cs typeface="Titillium Web"/>
              <a:sym typeface="Titillium Web"/>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latin typeface="Titillium Web"/>
              <a:ea typeface="Titillium Web"/>
              <a:cs typeface="Titillium Web"/>
              <a:sym typeface="Titillium Web"/>
            </a:endParaRPr>
          </a:p>
          <a:p>
            <a:pPr indent="0" lvl="0" marL="0" rtl="0" algn="just">
              <a:lnSpc>
                <a:spcPct val="115000"/>
              </a:lnSpc>
              <a:spcBef>
                <a:spcPts val="0"/>
              </a:spcBef>
              <a:spcAft>
                <a:spcPts val="0"/>
              </a:spcAft>
              <a:buNone/>
            </a:pPr>
            <a:r>
              <a:rPr lang="it" sz="1350">
                <a:solidFill>
                  <a:srgbClr val="333333"/>
                </a:solidFill>
                <a:highlight>
                  <a:srgbClr val="FFFFFF"/>
                </a:highlight>
              </a:rPr>
              <a:t>The </a:t>
            </a:r>
            <a:r>
              <a:rPr i="1" lang="it" sz="1350">
                <a:solidFill>
                  <a:srgbClr val="333333"/>
                </a:solidFill>
                <a:highlight>
                  <a:srgbClr val="FFFFFF"/>
                </a:highlight>
              </a:rPr>
              <a:t>How might we</a:t>
            </a:r>
            <a:r>
              <a:rPr lang="it" sz="1350">
                <a:solidFill>
                  <a:srgbClr val="333333"/>
                </a:solidFill>
                <a:highlight>
                  <a:srgbClr val="FFFFFF"/>
                </a:highlight>
              </a:rPr>
              <a:t> template was first introduced by Procter &amp; Gamble in the 1970s and adopted by IDEO. The technique has become popular in </a:t>
            </a:r>
            <a:r>
              <a:rPr lang="it" sz="1350" u="sng">
                <a:solidFill>
                  <a:srgbClr val="017698"/>
                </a:solidFill>
                <a:highlight>
                  <a:srgbClr val="FFFFFF"/>
                </a:highlight>
                <a:hlinkClick r:id="rId5">
                  <a:extLst>
                    <a:ext uri="{A12FA001-AC4F-418D-AE19-62706E023703}">
                      <ahyp:hlinkClr val="tx"/>
                    </a:ext>
                  </a:extLst>
                </a:hlinkClick>
              </a:rPr>
              <a:t>design thinking</a:t>
            </a:r>
            <a:r>
              <a:rPr lang="it" sz="1350">
                <a:solidFill>
                  <a:srgbClr val="333333"/>
                </a:solidFill>
                <a:highlight>
                  <a:srgbClr val="FFFFFF"/>
                </a:highlight>
              </a:rPr>
              <a:t> and is used by design teams worldwide.</a:t>
            </a:r>
            <a:endParaRPr b="1" sz="1620">
              <a:latin typeface="Titillium Web"/>
              <a:ea typeface="Titillium Web"/>
              <a:cs typeface="Titillium Web"/>
              <a:sym typeface="Titillium Web"/>
            </a:endParaRPr>
          </a:p>
        </p:txBody>
      </p:sp>
      <p:pic>
        <p:nvPicPr>
          <p:cNvPr id="101" name="Google Shape;101;p18"/>
          <p:cNvPicPr preferRelativeResize="0"/>
          <p:nvPr/>
        </p:nvPicPr>
        <p:blipFill rotWithShape="1">
          <a:blip r:embed="rId6">
            <a:alphaModFix/>
          </a:blip>
          <a:srcRect b="0" l="0" r="9107" t="0"/>
          <a:stretch/>
        </p:blipFill>
        <p:spPr>
          <a:xfrm>
            <a:off x="0" y="0"/>
            <a:ext cx="942100" cy="5143500"/>
          </a:xfrm>
          <a:prstGeom prst="rect">
            <a:avLst/>
          </a:prstGeom>
          <a:noFill/>
          <a:ln>
            <a:noFill/>
          </a:ln>
        </p:spPr>
      </p:pic>
      <p:pic>
        <p:nvPicPr>
          <p:cNvPr id="102" name="Google Shape;102;p18"/>
          <p:cNvPicPr preferRelativeResize="0"/>
          <p:nvPr/>
        </p:nvPicPr>
        <p:blipFill rotWithShape="1">
          <a:blip r:embed="rId6">
            <a:alphaModFix/>
          </a:blip>
          <a:srcRect b="0" l="0" r="9107" t="0"/>
          <a:stretch/>
        </p:blipFill>
        <p:spPr>
          <a:xfrm>
            <a:off x="0" y="0"/>
            <a:ext cx="2603900" cy="5143500"/>
          </a:xfrm>
          <a:prstGeom prst="rect">
            <a:avLst/>
          </a:prstGeom>
          <a:noFill/>
          <a:ln>
            <a:noFill/>
          </a:ln>
        </p:spPr>
      </p:pic>
      <p:sp>
        <p:nvSpPr>
          <p:cNvPr id="103" name="Google Shape;103;p18"/>
          <p:cNvSpPr txBox="1"/>
          <p:nvPr>
            <p:ph type="title"/>
          </p:nvPr>
        </p:nvSpPr>
        <p:spPr>
          <a:xfrm>
            <a:off x="85725" y="352425"/>
            <a:ext cx="237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it" sz="2120">
                <a:solidFill>
                  <a:schemeClr val="lt1"/>
                </a:solidFill>
                <a:latin typeface="Titillium Web"/>
                <a:ea typeface="Titillium Web"/>
                <a:cs typeface="Titillium Web"/>
                <a:sym typeface="Titillium Web"/>
              </a:rPr>
              <a:t>References and useful links</a:t>
            </a:r>
            <a:endParaRPr b="1" sz="2120">
              <a:solidFill>
                <a:schemeClr val="lt1"/>
              </a:solidFill>
              <a:latin typeface="Titillium Web"/>
              <a:ea typeface="Titillium Web"/>
              <a:cs typeface="Titillium Web"/>
              <a:sym typeface="Titillium Web"/>
            </a:endParaRPr>
          </a:p>
        </p:txBody>
      </p:sp>
      <p:sp>
        <p:nvSpPr>
          <p:cNvPr id="104" name="Google Shape;104;p18"/>
          <p:cNvSpPr txBox="1"/>
          <p:nvPr/>
        </p:nvSpPr>
        <p:spPr>
          <a:xfrm>
            <a:off x="2818225" y="1232300"/>
            <a:ext cx="5840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latin typeface="Titillium Web"/>
              <a:ea typeface="Titillium Web"/>
              <a:cs typeface="Titillium Web"/>
              <a:sym typeface="Titillium We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9"/>
          <p:cNvPicPr preferRelativeResize="0"/>
          <p:nvPr/>
        </p:nvPicPr>
        <p:blipFill rotWithShape="1">
          <a:blip r:embed="rId4">
            <a:alphaModFix/>
          </a:blip>
          <a:srcRect b="0" l="15871" r="4889" t="0"/>
          <a:stretch/>
        </p:blipFill>
        <p:spPr>
          <a:xfrm>
            <a:off x="0" y="0"/>
            <a:ext cx="9144000" cy="5143500"/>
          </a:xfrm>
          <a:prstGeom prst="rect">
            <a:avLst/>
          </a:prstGeom>
          <a:noFill/>
          <a:ln>
            <a:noFill/>
          </a:ln>
        </p:spPr>
      </p:pic>
      <p:sp>
        <p:nvSpPr>
          <p:cNvPr id="110" name="Google Shape;110;p19"/>
          <p:cNvSpPr txBox="1"/>
          <p:nvPr>
            <p:ph idx="1" type="subTitle"/>
          </p:nvPr>
        </p:nvSpPr>
        <p:spPr>
          <a:xfrm>
            <a:off x="1952400" y="2887250"/>
            <a:ext cx="55380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523"/>
              <a:buNone/>
            </a:pPr>
            <a:r>
              <a:rPr lang="it" sz="1430">
                <a:solidFill>
                  <a:schemeClr val="lt1"/>
                </a:solidFill>
              </a:rPr>
              <a:t>ADD licence information: how can be </a:t>
            </a:r>
            <a:r>
              <a:rPr lang="it" sz="1430">
                <a:solidFill>
                  <a:schemeClr val="lt1"/>
                </a:solidFill>
              </a:rPr>
              <a:t>used </a:t>
            </a:r>
            <a:r>
              <a:rPr lang="it" sz="1430">
                <a:solidFill>
                  <a:schemeClr val="lt1"/>
                </a:solidFill>
              </a:rPr>
              <a:t>etc</a:t>
            </a:r>
            <a:endParaRPr sz="1430">
              <a:solidFill>
                <a:schemeClr val="lt1"/>
              </a:solidFill>
            </a:endParaRPr>
          </a:p>
        </p:txBody>
      </p:sp>
      <p:pic>
        <p:nvPicPr>
          <p:cNvPr id="111" name="Google Shape;111;p19"/>
          <p:cNvPicPr preferRelativeResize="0"/>
          <p:nvPr/>
        </p:nvPicPr>
        <p:blipFill rotWithShape="1">
          <a:blip r:embed="rId5">
            <a:alphaModFix/>
          </a:blip>
          <a:srcRect b="0" l="0" r="9107" t="0"/>
          <a:stretch/>
        </p:blipFill>
        <p:spPr>
          <a:xfrm>
            <a:off x="3711150" y="0"/>
            <a:ext cx="1548425" cy="1778800"/>
          </a:xfrm>
          <a:prstGeom prst="rect">
            <a:avLst/>
          </a:prstGeom>
          <a:noFill/>
          <a:ln>
            <a:noFill/>
          </a:ln>
        </p:spPr>
      </p:pic>
      <p:sp>
        <p:nvSpPr>
          <p:cNvPr id="112" name="Google Shape;112;p1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p>
        </p:txBody>
      </p:sp>
      <p:pic>
        <p:nvPicPr>
          <p:cNvPr id="113" name="Google Shape;113;p19"/>
          <p:cNvPicPr preferRelativeResize="0"/>
          <p:nvPr/>
        </p:nvPicPr>
        <p:blipFill>
          <a:blip r:embed="rId6">
            <a:alphaModFix/>
          </a:blip>
          <a:stretch>
            <a:fillRect/>
          </a:stretch>
        </p:blipFill>
        <p:spPr>
          <a:xfrm>
            <a:off x="3624188" y="4669425"/>
            <a:ext cx="2002625" cy="356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