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itillium Web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38E61E-5B63-49BF-9FE2-FFDB4B10C3A7}">
  <a:tblStyle styleId="{F838E61E-5B63-49BF-9FE2-FFDB4B10C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acf5b250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acf5b250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acf5b250b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acf5b250b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acf5b250b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acf5b250b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acf5b250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acf5b250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acf5b250b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acf5b250b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acf5b250b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acf5b250b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discussion of this articulated question should be supported by a physical board that allows to reorder / create phases and elaborate on each of them. Prepare and print names of potential phases to attach to the board to stimulate discussion.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Should the focus group be held online, the usage of a digital board is advised (e.g. a Mural or a Miro board)</a:t>
            </a:r>
            <a:endParaRPr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acf5b250b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acf5b250b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acf5b250b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acf5b250b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acf5b250b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acf5b250b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acf5b250b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acf5b250b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acf5b250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acf5b250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acf5b250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acf5b250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acf5b250b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acf5b250b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Discuss here only those KPIs that can be collected during a focus group.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Other more precise measures (like perception of service quality) are better collected via standardized surveys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acf5b25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acf5b25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acf5b250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acf5b250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acf5b250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acf5b250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b2ae4af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b2ae4af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b2ae4af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b2ae4af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acf5b250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acf5b250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d893c9ed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d893c9ed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acf5b250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acf5b250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acf5b250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acf5b250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cf5b250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acf5b250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acf5b250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acf5b250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acf5b250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acf5b250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https://interlink-project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ural.co/" TargetMode="External"/><Relationship Id="rId5" Type="http://schemas.openxmlformats.org/officeDocument/2006/relationships/hyperlink" Target="https://miro.com/" TargetMode="External"/><Relationship Id="rId4" Type="http://schemas.openxmlformats.org/officeDocument/2006/relationships/hyperlink" Target="https://edu.google.com/products/jamboar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5871" r="4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949925" y="1196150"/>
            <a:ext cx="72285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TEMPLATE - FOCUS GROUP ON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CO-PRODUCTION INVESTIGATION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813175" y="2963450"/>
            <a:ext cx="580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This resource provides a skeleton to organize a focus group to investigate the co-production practices in a given organization. It addresses a series of questions about previous or current collaboration practices, the dynamics of collaboration (timeline, people, tools, communication channels), current KPIs, critical aspects and  desiderata.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r="9107"/>
          <a:stretch/>
        </p:blipFill>
        <p:spPr>
          <a:xfrm>
            <a:off x="3807375" y="0"/>
            <a:ext cx="1306550" cy="15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9000" y="4750100"/>
            <a:ext cx="2002625" cy="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66600" y="4766075"/>
            <a:ext cx="1010400" cy="28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latin typeface="Barlow"/>
                <a:ea typeface="Barlow"/>
                <a:cs typeface="Barlow"/>
                <a:sym typeface="Barlow"/>
              </a:rPr>
              <a:t>CC BY-SA 4.0</a:t>
            </a:r>
            <a:endParaRPr sz="9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15575" y="85155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0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505425" y="1544100"/>
            <a:ext cx="5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Understand previous and current collaboration practices in your organization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05425" y="2284408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Uncover the dynamics of collaboration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(timeline, people, tools, communication channels)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38175" y="3269283"/>
            <a:ext cx="47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Collect critical aspects and desiderata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15575" y="404427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38175" y="405972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Identify the baseline key performance indicators (KPIs) of current practices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138075" y="47625"/>
            <a:ext cx="22290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1: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recent projects involved co-creation or co-delivery of services?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190500" y="2193225"/>
            <a:ext cx="21765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collaborations between different units of your organization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collaborations between PAs and external stakeholders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involvement of citizens as informers or contributors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existing projects where collaboration is expected in  future activities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think back to 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138075" y="47625"/>
            <a:ext cx="2229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2: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project is a particularly interesting use case?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64325" y="2400300"/>
            <a:ext cx="217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it has been successful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or  it clearly indicates the need of improvements in collaboration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it is interesting because 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15575" y="85155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21557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38175" y="1544100"/>
            <a:ext cx="5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Understand previous and current collaboration practices in your organization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0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05425" y="2284408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Uncover the dynamics of collaboration </a:t>
            </a:r>
            <a:endParaRPr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(timeline, people, tools, communication channels) </a:t>
            </a:r>
            <a:endParaRPr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538175" y="3269283"/>
            <a:ext cx="47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Collect critical aspects and desiderata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215575" y="409047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38175" y="3998075"/>
            <a:ext cx="4781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Identify the baseline key performance indicators (KPIs) of current practices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138075" y="47625"/>
            <a:ext cx="22290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3: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stakeholders are usually involved in multi-party projects in your organization?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64325" y="2352675"/>
            <a:ext cx="21765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was the initiator?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were stakeholders selected?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were there work subgroups?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took decisions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made operative actions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think back to a previous project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138075" y="47625"/>
            <a:ext cx="22290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4: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Can you reconstruct the different phases of the process?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190500" y="2076450"/>
            <a:ext cx="21765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did it start?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Who provided the initial support?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At which stage  were the different stakeholders involved?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Was there any feasibility study?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Was there any evaluation?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Were lessons learned shared and reused? 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-9525" y="1876425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think back to a previous project</a:t>
            </a:r>
            <a:endParaRPr sz="1100" b="1">
              <a:solidFill>
                <a:srgbClr val="5C5BB2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 flipH="1">
            <a:off x="4148900" y="706450"/>
            <a:ext cx="906600" cy="4578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INITIAL IDEA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8" name="Google Shape;218;p27"/>
          <p:cNvSpPr/>
          <p:nvPr/>
        </p:nvSpPr>
        <p:spPr>
          <a:xfrm flipH="1">
            <a:off x="3946400" y="1979175"/>
            <a:ext cx="11091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WORKPLAN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9" name="Google Shape;219;p27"/>
          <p:cNvSpPr/>
          <p:nvPr/>
        </p:nvSpPr>
        <p:spPr>
          <a:xfrm flipH="1">
            <a:off x="5262450" y="1161450"/>
            <a:ext cx="1109100" cy="4578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NETWORK BUILDING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" name="Google Shape;220;p27"/>
          <p:cNvSpPr/>
          <p:nvPr/>
        </p:nvSpPr>
        <p:spPr>
          <a:xfrm flipH="1">
            <a:off x="6074050" y="1737075"/>
            <a:ext cx="13185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AGREEMENT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1" name="Google Shape;221;p27"/>
          <p:cNvSpPr/>
          <p:nvPr/>
        </p:nvSpPr>
        <p:spPr>
          <a:xfrm flipH="1">
            <a:off x="4055625" y="2495750"/>
            <a:ext cx="13185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DISCUSSIONS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" name="Google Shape;222;p27"/>
          <p:cNvSpPr/>
          <p:nvPr/>
        </p:nvSpPr>
        <p:spPr>
          <a:xfrm flipH="1">
            <a:off x="5801925" y="2253650"/>
            <a:ext cx="13185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DECISIONS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3" name="Google Shape;223;p27"/>
          <p:cNvSpPr/>
          <p:nvPr/>
        </p:nvSpPr>
        <p:spPr>
          <a:xfrm flipH="1">
            <a:off x="5934725" y="369825"/>
            <a:ext cx="1565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CONSULTATION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4" name="Google Shape;224;p27"/>
          <p:cNvSpPr/>
          <p:nvPr/>
        </p:nvSpPr>
        <p:spPr>
          <a:xfrm flipH="1">
            <a:off x="3032025" y="1419225"/>
            <a:ext cx="1565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INFORMATION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5" name="Google Shape;225;p27"/>
          <p:cNvSpPr/>
          <p:nvPr/>
        </p:nvSpPr>
        <p:spPr>
          <a:xfrm flipH="1">
            <a:off x="4055625" y="3251900"/>
            <a:ext cx="1565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DEVELOPMENT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6" name="Google Shape;226;p27"/>
          <p:cNvSpPr/>
          <p:nvPr/>
        </p:nvSpPr>
        <p:spPr>
          <a:xfrm flipH="1">
            <a:off x="6915075" y="2708275"/>
            <a:ext cx="1565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DEPLOYMENT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7" name="Google Shape;227;p27"/>
          <p:cNvSpPr/>
          <p:nvPr/>
        </p:nvSpPr>
        <p:spPr>
          <a:xfrm flipH="1">
            <a:off x="5782350" y="3888575"/>
            <a:ext cx="5892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8" name="Google Shape;228;p27"/>
          <p:cNvSpPr/>
          <p:nvPr/>
        </p:nvSpPr>
        <p:spPr>
          <a:xfrm flipH="1">
            <a:off x="6915075" y="3533025"/>
            <a:ext cx="1910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EVALUATION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9" name="Google Shape;229;p27"/>
          <p:cNvSpPr/>
          <p:nvPr/>
        </p:nvSpPr>
        <p:spPr>
          <a:xfrm flipH="1">
            <a:off x="3365813" y="3800388"/>
            <a:ext cx="1565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BEST PRACTICES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0" name="Google Shape;230;p27"/>
          <p:cNvSpPr/>
          <p:nvPr/>
        </p:nvSpPr>
        <p:spPr>
          <a:xfrm flipH="1">
            <a:off x="7500125" y="2063150"/>
            <a:ext cx="1318500" cy="4578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PROBLEM EXPLORATION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1" name="Google Shape;231;p27"/>
          <p:cNvSpPr/>
          <p:nvPr/>
        </p:nvSpPr>
        <p:spPr>
          <a:xfrm flipH="1">
            <a:off x="5613950" y="2770225"/>
            <a:ext cx="989400" cy="4578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SERVICE DESIGN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2" name="Google Shape;232;p27"/>
          <p:cNvSpPr/>
          <p:nvPr/>
        </p:nvSpPr>
        <p:spPr>
          <a:xfrm flipH="1">
            <a:off x="3463725" y="4348875"/>
            <a:ext cx="1910400" cy="242100"/>
          </a:xfrm>
          <a:prstGeom prst="snip1Rect">
            <a:avLst>
              <a:gd name="adj" fmla="val 16667"/>
            </a:avLst>
          </a:prstGeom>
          <a:solidFill>
            <a:srgbClr val="1588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SUSTAINABILITY</a:t>
            </a:r>
            <a:endParaRPr sz="13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910625" y="4759625"/>
            <a:ext cx="1565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online discussion board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138075" y="47625"/>
            <a:ext cx="2229000" cy="1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5: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is multi-party collaboration normally managed?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190500" y="2228850"/>
            <a:ext cx="2176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communication channels are used?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are documents shared?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are meetings moderated?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are different proposals represented?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are collective decisions taken?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other digital tools are used to support collaboration?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-9525" y="1876425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think about practical tasks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215575" y="85155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21557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538175" y="1544100"/>
            <a:ext cx="5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Understand previous and current collaboration practices in your organization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05425" y="2284408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Uncover the dynamics of collaboration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(timeline, people, tools, communication channels)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0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538175" y="3269283"/>
            <a:ext cx="47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Collect critical aspects and desiderata </a:t>
            </a:r>
            <a:endParaRPr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Identify the baseline key performance indicators (KPIs) of current practices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38075" y="47625"/>
            <a:ext cx="22290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6: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are the current major barriers to collaboration?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190500" y="2305050"/>
            <a:ext cx="2176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difficulties have you experienced?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consider group dynamics, communication, documents, timeline, available technology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was the stakeholders network adequate?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were stakeholders involved as necessary?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were agreements clear?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was the process transparent and accountable?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think back to a previous project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1"/>
          <p:cNvSpPr txBox="1"/>
          <p:nvPr/>
        </p:nvSpPr>
        <p:spPr>
          <a:xfrm>
            <a:off x="138075" y="47625"/>
            <a:ext cx="22290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7: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Can you envisage desiderata for effective co-production?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190500" y="2457450"/>
            <a:ext cx="2176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would you engage different stakeholders, or in different ways?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would you add new phases to the process?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could improve the process?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what could improve the outcome of the process?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-9525" y="2095500"/>
            <a:ext cx="24195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imagine future projects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42862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97092" y="4171"/>
            <a:ext cx="68982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TO USE THIS TEMPLATE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7850" y="1365275"/>
            <a:ext cx="27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27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7850" y="2344375"/>
            <a:ext cx="27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27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7850" y="3387375"/>
            <a:ext cx="2706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27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336975" y="1419875"/>
            <a:ext cx="4973672" cy="846050"/>
            <a:chOff x="834100" y="1038875"/>
            <a:chExt cx="7203000" cy="846050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834100" y="1038875"/>
              <a:ext cx="6520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 b="1">
                  <a:latin typeface="Barlow"/>
                  <a:ea typeface="Barlow"/>
                  <a:cs typeface="Barlow"/>
                  <a:sym typeface="Barlow"/>
                </a:rPr>
                <a:t>Set the research plan of the Focus Group</a:t>
              </a:r>
              <a:endParaRPr sz="1300" b="1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834100" y="1361725"/>
              <a:ext cx="7203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 dirty="0">
                  <a:latin typeface="Barlow"/>
                  <a:ea typeface="Barlow"/>
                  <a:cs typeface="Barlow"/>
                  <a:sym typeface="Barlow"/>
                </a:rPr>
                <a:t>Follow the steps in the </a:t>
              </a:r>
              <a:r>
                <a:rPr lang="it" sz="1100" dirty="0">
                  <a:latin typeface="Barlow"/>
                  <a:sym typeface="Barlow"/>
                </a:rPr>
                <a:t>Guidelines for Focus Groups to </a:t>
              </a:r>
              <a:r>
                <a:rPr lang="it" sz="1100" dirty="0">
                  <a:latin typeface="Barlow"/>
                  <a:ea typeface="Barlow"/>
                  <a:cs typeface="Barlow"/>
                  <a:sym typeface="Barlow"/>
                </a:rPr>
                <a:t>define the main objective, themes and organizational details for the Focus Group</a:t>
              </a:r>
              <a:endParaRPr sz="1100" dirty="0"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36975" y="2427475"/>
            <a:ext cx="4802151" cy="982650"/>
            <a:chOff x="834100" y="2427475"/>
            <a:chExt cx="6954600" cy="98265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834100" y="2427475"/>
              <a:ext cx="6954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 b="1">
                  <a:latin typeface="Barlow"/>
                  <a:ea typeface="Barlow"/>
                  <a:cs typeface="Barlow"/>
                  <a:sym typeface="Barlow"/>
                </a:rPr>
                <a:t>Customise the following slides according to your project goals</a:t>
              </a:r>
              <a:endParaRPr sz="1300" b="1"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834100" y="2717425"/>
              <a:ext cx="58413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latin typeface="Barlow"/>
                  <a:ea typeface="Barlow"/>
                  <a:cs typeface="Barlow"/>
                  <a:sym typeface="Barlow"/>
                </a:rPr>
                <a:t>The slides can be used to pace the discussion during the focus group, helping the participants understand which are the investigated themes and how the finding will be used</a:t>
              </a:r>
              <a:endParaRPr sz="11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36975" y="3440475"/>
            <a:ext cx="7378269" cy="1508175"/>
            <a:chOff x="834099" y="3440475"/>
            <a:chExt cx="10685400" cy="150817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834099" y="3748050"/>
              <a:ext cx="61332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10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Focus groups are more productive when participants contribute to a practical task (e.g., filling in post-its with position statements, completing canvases, composing scenarios, reordering thematic cards) . Whether the focus group is organized in presence or online, a collaborative space should be prepared to host participants' contributions</a:t>
              </a:r>
              <a:endParaRPr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834099" y="3440475"/>
              <a:ext cx="106854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 b="1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Prepare a collaborative space and complementary material  to be used during the meeting</a:t>
              </a:r>
              <a:endParaRPr sz="13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78" name="Google Shape;78;p14"/>
          <p:cNvSpPr txBox="1"/>
          <p:nvPr/>
        </p:nvSpPr>
        <p:spPr>
          <a:xfrm>
            <a:off x="8784600" y="428625"/>
            <a:ext cx="359400" cy="428700"/>
          </a:xfrm>
          <a:prstGeom prst="rect">
            <a:avLst/>
          </a:prstGeom>
          <a:solidFill>
            <a:srgbClr val="5C5BB2"/>
          </a:solidFill>
          <a:ln>
            <a:noFill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219225" y="640825"/>
            <a:ext cx="783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Barlow"/>
                <a:ea typeface="Barlow"/>
                <a:cs typeface="Barlow"/>
                <a:sym typeface="Barlow"/>
              </a:rPr>
              <a:t>This template can be used to prepare a presentation to facilitate a focus group investigating the current and desired practices of co-production within an organization.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4 | GUIDED DISCUSSION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215575" y="85155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21557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38175" y="1544100"/>
            <a:ext cx="5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Understand previous and current collaboration practices in your organization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>
            <a:off x="505425" y="2284408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Uncover the dynamics of collaboration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(timeline, people, tools, communication channels)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000"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538175" y="3269283"/>
            <a:ext cx="47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CCCCCC"/>
                </a:solidFill>
                <a:latin typeface="Barlow"/>
                <a:ea typeface="Barlow"/>
                <a:cs typeface="Barlow"/>
                <a:sym typeface="Barlow"/>
              </a:rPr>
              <a:t>Collect critical aspects and desiderata </a:t>
            </a:r>
            <a:endParaRPr b="1">
              <a:solidFill>
                <a:srgbClr val="CCCCCC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0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Identify the baseline key performance indicators (KPIs) of current practices </a:t>
            </a:r>
            <a:endParaRPr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138075" y="47625"/>
            <a:ext cx="2229000" cy="1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Question 8: </a:t>
            </a:r>
            <a:endParaRPr sz="18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are current key performance indicators for service (co-)production? 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190500" y="2838450"/>
            <a:ext cx="2176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indicators you would like to improve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number of engaged stakeholders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</a:pPr>
            <a:r>
              <a:rPr lang="it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time for service co-creation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295" name="Google Shape;295;p33"/>
          <p:cNvGraphicFramePr/>
          <p:nvPr/>
        </p:nvGraphicFramePr>
        <p:xfrm>
          <a:off x="2667000" y="62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{F838E61E-5B63-49BF-9FE2-FFDB4B10C3A7}</a:tableStyleId>
              </a:tblPr>
              <a:tblGrid>
                <a:gridCol w="478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average number of stakeholders currently involved in </a:t>
                      </a:r>
                      <a:r>
                        <a:rPr lang="it" sz="1000" b="1">
                          <a:latin typeface="Barlow"/>
                          <a:ea typeface="Barlow"/>
                          <a:cs typeface="Barlow"/>
                          <a:sym typeface="Barlow"/>
                        </a:rPr>
                        <a:t>co-creation</a:t>
                      </a:r>
                      <a:r>
                        <a:rPr lang="it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of public services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public organizations 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private companies 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citizens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average number of stakeholders currently involved in </a:t>
                      </a:r>
                      <a:r>
                        <a:rPr lang="it" sz="1000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co-delivery</a:t>
                      </a: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of public services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public organizations 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private companies 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citizens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average time for service co-creation 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… </a:t>
                      </a:r>
                      <a:r>
                        <a:rPr lang="it" sz="1000">
                          <a:solidFill>
                            <a:schemeClr val="dk1"/>
                          </a:solidFill>
                          <a:highlight>
                            <a:schemeClr val="accent4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add here KPIs to be collected for the specific use case for which the focus group is organized</a:t>
                      </a:r>
                      <a:r>
                        <a:rPr lang="it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…..</a:t>
                      </a: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6" name="Google Shape;296;p33"/>
          <p:cNvSpPr/>
          <p:nvPr/>
        </p:nvSpPr>
        <p:spPr>
          <a:xfrm>
            <a:off x="-9525" y="2394800"/>
            <a:ext cx="2376600" cy="242100"/>
          </a:xfrm>
          <a:prstGeom prst="homePlat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5C5BB2"/>
                </a:solidFill>
              </a:rPr>
              <a:t>think about previous  projects</a:t>
            </a:r>
            <a:endParaRPr sz="11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5 | SUMMARY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15575" y="851550"/>
            <a:ext cx="8421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What we have discussed today</a:t>
            </a:r>
            <a:endParaRPr sz="18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how the process of service creation and delivery currently takes place in your organization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aspects of stakeholders engagement in the process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critical aspects and desiderata for collaboration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how ICT can play a role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Why this input is important </a:t>
            </a:r>
            <a:endParaRPr sz="18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it identifies the current baseline situation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it sheds light on current governance models and co-production practices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it suggests priorities for a digital platform supporting co-production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6 | NEXT STEPS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0" name="Google Shape;310;p35"/>
          <p:cNvSpPr txBox="1"/>
          <p:nvPr/>
        </p:nvSpPr>
        <p:spPr>
          <a:xfrm>
            <a:off x="215575" y="851550"/>
            <a:ext cx="84219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This input will be </a:t>
            </a:r>
            <a:endParaRPr sz="18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completed with information from online surveys and interviews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compared with experiences from other use cases to generalize findings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summarized and analysed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used to improve co-production practices, also with the use of ICT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27A94E"/>
                </a:solidFill>
                <a:latin typeface="Barlow"/>
                <a:ea typeface="Barlow"/>
                <a:cs typeface="Barlow"/>
                <a:sym typeface="Barlow"/>
              </a:rPr>
              <a:t>We will come back to you</a:t>
            </a:r>
            <a:endParaRPr sz="1800" b="1">
              <a:solidFill>
                <a:srgbClr val="27A94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to inform you about the results if this investigation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●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to ask your feedback on new co-production practices in future project activities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6"/>
          <p:cNvPicPr preferRelativeResize="0"/>
          <p:nvPr/>
        </p:nvPicPr>
        <p:blipFill rotWithShape="1">
          <a:blip r:embed="rId3">
            <a:alphaModFix/>
          </a:blip>
          <a:srcRect l="15871" r="4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6"/>
          <p:cNvSpPr txBox="1">
            <a:spLocks noGrp="1"/>
          </p:cNvSpPr>
          <p:nvPr>
            <p:ph type="ctrTitle"/>
          </p:nvPr>
        </p:nvSpPr>
        <p:spPr>
          <a:xfrm>
            <a:off x="949925" y="1196150"/>
            <a:ext cx="72285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THANK YOU ! 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1813175" y="2963450"/>
            <a:ext cx="580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FOCUS GROUP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&lt;Place&gt;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&lt;Date dd/mm/yyyy&gt;</a:t>
            </a:r>
            <a:endParaRPr sz="1230">
              <a:solidFill>
                <a:schemeClr val="lt1"/>
              </a:solidFill>
              <a:highlight>
                <a:schemeClr val="accent4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For any further information, please contact: 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&lt;contact address&gt;</a:t>
            </a:r>
            <a:endParaRPr sz="1230">
              <a:solidFill>
                <a:schemeClr val="lt1"/>
              </a:solidFill>
              <a:highlight>
                <a:schemeClr val="accent4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18" name="Google Shape;318;p36"/>
          <p:cNvPicPr preferRelativeResize="0"/>
          <p:nvPr/>
        </p:nvPicPr>
        <p:blipFill rotWithShape="1">
          <a:blip r:embed="rId4">
            <a:alphaModFix/>
          </a:blip>
          <a:srcRect r="9107"/>
          <a:stretch/>
        </p:blipFill>
        <p:spPr>
          <a:xfrm>
            <a:off x="3807375" y="0"/>
            <a:ext cx="1306500" cy="15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6"/>
          <p:cNvSpPr txBox="1"/>
          <p:nvPr/>
        </p:nvSpPr>
        <p:spPr>
          <a:xfrm>
            <a:off x="6353175" y="4717400"/>
            <a:ext cx="26574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3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&lt; YOUR LOGO &gt;</a:t>
            </a:r>
            <a:endParaRPr sz="153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29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/>
          <p:nvPr/>
        </p:nvSpPr>
        <p:spPr>
          <a:xfrm>
            <a:off x="-9525" y="-28575"/>
            <a:ext cx="2524200" cy="5172000"/>
          </a:xfrm>
          <a:prstGeom prst="rect">
            <a:avLst/>
          </a:prstGeom>
          <a:solidFill>
            <a:srgbClr val="27A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body" idx="1"/>
          </p:nvPr>
        </p:nvSpPr>
        <p:spPr>
          <a:xfrm>
            <a:off x="2818225" y="305950"/>
            <a:ext cx="6075900" cy="4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 b="1">
                <a:solidFill>
                  <a:srgbClr val="223C50"/>
                </a:solidFill>
                <a:latin typeface="Titillium Web"/>
                <a:ea typeface="Titillium Web"/>
                <a:cs typeface="Titillium Web"/>
                <a:sym typeface="Titillium Web"/>
              </a:rPr>
              <a:t>….</a:t>
            </a:r>
            <a:endParaRPr sz="162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6" name="Google Shape;326;p37"/>
          <p:cNvSpPr txBox="1">
            <a:spLocks noGrp="1"/>
          </p:cNvSpPr>
          <p:nvPr>
            <p:ph type="title"/>
          </p:nvPr>
        </p:nvSpPr>
        <p:spPr>
          <a:xfrm>
            <a:off x="135675" y="542925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1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References and useful links on the organization and moderation of focus groups</a:t>
            </a:r>
            <a:endParaRPr sz="21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2855225" y="995475"/>
            <a:ext cx="5840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b="1">
                <a:latin typeface="Titillium Web"/>
                <a:ea typeface="Titillium Web"/>
                <a:cs typeface="Titillium Web"/>
                <a:sym typeface="Titillium Web"/>
              </a:rPr>
              <a:t>….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 rotWithShape="1">
          <a:blip r:embed="rId3">
            <a:alphaModFix/>
          </a:blip>
          <a:srcRect l="15871" r="4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>
            <a:spLocks noGrp="1"/>
          </p:cNvSpPr>
          <p:nvPr>
            <p:ph type="subTitle" idx="1"/>
          </p:nvPr>
        </p:nvSpPr>
        <p:spPr>
          <a:xfrm>
            <a:off x="1952400" y="2887250"/>
            <a:ext cx="553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430">
                <a:solidFill>
                  <a:schemeClr val="lt1"/>
                </a:solidFill>
              </a:rPr>
              <a:t>This document, prepared by the </a:t>
            </a:r>
            <a:r>
              <a:rPr lang="it" sz="143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INTERLINK </a:t>
            </a:r>
            <a:r>
              <a:rPr lang="it" sz="1430">
                <a:solidFill>
                  <a:schemeClr val="lt1"/>
                </a:solidFill>
              </a:rPr>
              <a:t>European project,  is licensed under a Creative Commons Attribution-ShareAlike 4.0 International license (</a:t>
            </a:r>
            <a:r>
              <a:rPr lang="it" sz="143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r>
              <a:rPr lang="it" sz="1430">
                <a:solidFill>
                  <a:schemeClr val="lt1"/>
                </a:solidFill>
              </a:rPr>
              <a:t>).</a:t>
            </a:r>
            <a:endParaRPr sz="1430">
              <a:solidFill>
                <a:schemeClr val="lt1"/>
              </a:solidFill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6">
            <a:alphaModFix/>
          </a:blip>
          <a:srcRect r="9107"/>
          <a:stretch/>
        </p:blipFill>
        <p:spPr>
          <a:xfrm>
            <a:off x="3711150" y="0"/>
            <a:ext cx="1548425" cy="17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4188" y="4669425"/>
            <a:ext cx="2002625" cy="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3819525" y="1023225"/>
            <a:ext cx="5167800" cy="3816600"/>
          </a:xfrm>
          <a:prstGeom prst="rect">
            <a:avLst/>
          </a:prstGeom>
          <a:noFill/>
          <a:ln w="9525" cap="flat" cmpd="sng">
            <a:solidFill>
              <a:srgbClr val="5C5B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56125" y="4175"/>
            <a:ext cx="81306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 TO MODERATE THE DISCUSSION 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128700" y="718425"/>
            <a:ext cx="28356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2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1075" y="870825"/>
            <a:ext cx="32532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Barlow"/>
              <a:ea typeface="Barlow"/>
              <a:cs typeface="Barlow"/>
              <a:sym typeface="Barlow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show additional detailed sub-questions that explain what it is intended 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allow some time (few minutes) for reflection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298450" algn="l" rtl="0">
              <a:spcBef>
                <a:spcPts val="10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encourage everyone to contribute with their opinions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5475" y="846325"/>
            <a:ext cx="3344400" cy="225600"/>
          </a:xfrm>
          <a:prstGeom prst="homePlate">
            <a:avLst>
              <a:gd name="adj" fmla="val 32325"/>
            </a:avLst>
          </a:prstGeom>
          <a:solidFill>
            <a:srgbClr val="27A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chemeClr val="lt1"/>
                </a:solidFill>
                <a:highlight>
                  <a:srgbClr val="27A94E"/>
                </a:highlight>
                <a:latin typeface="Barlow"/>
                <a:ea typeface="Barlow"/>
                <a:cs typeface="Barlow"/>
                <a:sym typeface="Barlow"/>
              </a:rPr>
              <a:t>For each theme / question to investigate</a:t>
            </a:r>
            <a:endParaRPr sz="11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576147" y="2565544"/>
            <a:ext cx="777339" cy="774417"/>
          </a:xfrm>
          <a:prstGeom prst="flowChartPunchedCard">
            <a:avLst/>
          </a:prstGeom>
          <a:solidFill>
            <a:srgbClr val="F5FF91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…….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816395" y="3202732"/>
            <a:ext cx="777339" cy="774417"/>
          </a:xfrm>
          <a:prstGeom prst="flowChartPunchedCard">
            <a:avLst/>
          </a:prstGeom>
          <a:solidFill>
            <a:srgbClr val="F5FF91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……….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729113" y="1633575"/>
            <a:ext cx="909950" cy="888800"/>
          </a:xfrm>
          <a:prstGeom prst="flowChartPunchedCard">
            <a:avLst/>
          </a:prstGeom>
          <a:solidFill>
            <a:srgbClr val="F5FF91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communication mainly via telephone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9700" y="2897925"/>
            <a:ext cx="2130600" cy="225600"/>
          </a:xfrm>
          <a:prstGeom prst="homePlate">
            <a:avLst>
              <a:gd name="adj" fmla="val 32325"/>
            </a:avLst>
          </a:prstGeom>
          <a:solidFill>
            <a:srgbClr val="27A9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to collect responses?</a:t>
            </a:r>
            <a:endParaRPr sz="11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0" y="3165250"/>
            <a:ext cx="33444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it" sz="1100">
                <a:latin typeface="Barlow"/>
                <a:ea typeface="Barlow"/>
                <a:cs typeface="Barlow"/>
                <a:sym typeface="Barlow"/>
              </a:rPr>
              <a:t>In physical meetings, prepare paper posters or appropriate surfaces where to collect post-its. You can print out the slides with the questions for this purpose.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 remote meetings, you can use online tools such as: </a:t>
            </a:r>
            <a:r>
              <a:rPr lang="it" sz="1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Google Jamboard</a:t>
            </a: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it" sz="1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Miro</a:t>
            </a:r>
            <a:r>
              <a:rPr lang="it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it" sz="1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6"/>
              </a:rPr>
              <a:t>Mural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014758" y="3014044"/>
            <a:ext cx="777339" cy="774417"/>
          </a:xfrm>
          <a:prstGeom prst="flowChartPunchedCard">
            <a:avLst/>
          </a:prstGeom>
          <a:solidFill>
            <a:srgbClr val="F5FF91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documents exchange via email</a:t>
            </a:r>
            <a:endParaRPr sz="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3824250" y="1023225"/>
            <a:ext cx="1495500" cy="3816600"/>
          </a:xfrm>
          <a:prstGeom prst="rect">
            <a:avLst/>
          </a:prstGeom>
          <a:solidFill>
            <a:srgbClr val="5C5B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7" name="Google Shape;97;p15"/>
          <p:cNvSpPr txBox="1"/>
          <p:nvPr/>
        </p:nvSpPr>
        <p:spPr>
          <a:xfrm>
            <a:off x="3900450" y="1151125"/>
            <a:ext cx="12525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2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How is multi-party collaboration normally managed?</a:t>
            </a:r>
            <a:endParaRPr sz="122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3972000" y="2771775"/>
            <a:ext cx="13476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279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●"/>
            </a:pPr>
            <a:r>
              <a:rPr lang="it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communication channels are used?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269999" lvl="0" indent="-2794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●"/>
            </a:pPr>
            <a:r>
              <a:rPr lang="it" sz="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Which other digital tools are used to support collaboration?</a:t>
            </a:r>
            <a:endParaRPr sz="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743325" y="704075"/>
            <a:ext cx="548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b="1">
                <a:solidFill>
                  <a:srgbClr val="5C5BB2"/>
                </a:solidFill>
              </a:rPr>
              <a:t>EXAMPLE</a:t>
            </a:r>
            <a:endParaRPr sz="1200" b="1">
              <a:solidFill>
                <a:srgbClr val="5C5B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428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7092" y="4171"/>
            <a:ext cx="68982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INDICATIVE SCHEDULE FOR THE FOCUS GROUP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784600" y="428625"/>
            <a:ext cx="359400" cy="428700"/>
          </a:xfrm>
          <a:prstGeom prst="rect">
            <a:avLst/>
          </a:prstGeom>
          <a:solidFill>
            <a:srgbClr val="5C5BB2"/>
          </a:solidFill>
          <a:ln>
            <a:noFill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594150" y="8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{F838E61E-5B63-49BF-9FE2-FFDB4B10C3A7}</a:tableStyleId>
              </a:tblPr>
              <a:tblGrid>
                <a:gridCol w="672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Introduction (Context of focus group, objectives, presentation of participants)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1: Which recent projects involved co-creation or co-delivery of services?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2: Which project is a particularly interesting use case?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 5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3: Which stakeholders are usually involved in multi-party projects in your organization?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4: Can you reconstruct the different phases of the process?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5: How is multi-party collaboration normally managed?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6: Which are the current major barriers to collaboration?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7: Can you envisage desiderata for effective co-production?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Question 8: Which are current key performance indicators for service (co-)production?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Summary and next steps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2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 mins.</a:t>
                      </a:r>
                      <a:endParaRPr sz="12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8" name="Google Shape;108;p16"/>
          <p:cNvSpPr txBox="1"/>
          <p:nvPr/>
        </p:nvSpPr>
        <p:spPr>
          <a:xfrm>
            <a:off x="6864575" y="4660800"/>
            <a:ext cx="139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Barlow"/>
                <a:ea typeface="Barlow"/>
                <a:cs typeface="Barlow"/>
                <a:sym typeface="Barlow"/>
              </a:rPr>
              <a:t>Total  120 mins.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l="15871" r="488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949925" y="1196150"/>
            <a:ext cx="7228500" cy="16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CO-PRODUCTION INVESTIGATION</a:t>
            </a:r>
            <a:endParaRPr sz="35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1813175" y="2963450"/>
            <a:ext cx="5809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FOCUS GROUP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&lt;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Place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&gt;, &lt;</a:t>
            </a:r>
            <a:r>
              <a:rPr lang="it" sz="1230">
                <a:solidFill>
                  <a:schemeClr val="lt1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Date dd/mm/yyyy</a:t>
            </a:r>
            <a:r>
              <a:rPr lang="it" sz="123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  <a:endParaRPr sz="123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r="9107"/>
          <a:stretch/>
        </p:blipFill>
        <p:spPr>
          <a:xfrm>
            <a:off x="3807375" y="0"/>
            <a:ext cx="1306500" cy="15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353175" y="4717400"/>
            <a:ext cx="26574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3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&lt; </a:t>
            </a:r>
            <a:r>
              <a:rPr lang="it" sz="1530" b="1">
                <a:solidFill>
                  <a:srgbClr val="FFFFFF"/>
                </a:solidFill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YOUR LOGO</a:t>
            </a:r>
            <a:r>
              <a:rPr lang="it" sz="153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&gt;</a:t>
            </a:r>
            <a:endParaRPr sz="1530" b="1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929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76225" y="314325"/>
            <a:ext cx="25338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Template for the slides to facilitate the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AGENDA OF THE FOCUS GROUP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15575" y="851550"/>
            <a:ext cx="84219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Barlow"/>
                <a:ea typeface="Barlow"/>
                <a:cs typeface="Barlow"/>
                <a:sym typeface="Barlow"/>
              </a:rPr>
              <a:t>1 | Context 		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- Explanation of the context of this meeting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Barlow"/>
                <a:ea typeface="Barlow"/>
                <a:cs typeface="Barlow"/>
                <a:sym typeface="Barlow"/>
              </a:rPr>
              <a:t>2 | Objectives 	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- Presentation of main objectives of the focus group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Barlow"/>
                <a:ea typeface="Barlow"/>
                <a:cs typeface="Barlow"/>
                <a:sym typeface="Barlow"/>
              </a:rPr>
              <a:t>3 | Participants 	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- Round of participants' self-presentation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                                 	   Signing of consent forms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Barlow"/>
                <a:ea typeface="Barlow"/>
                <a:cs typeface="Barlow"/>
                <a:sym typeface="Barlow"/>
              </a:rPr>
              <a:t>4 | Discussion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 	- Exploration of themes/questions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   	   Everybody records their ideas on post-its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   	   ~10 minutes for each question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Barlow"/>
                <a:ea typeface="Barlow"/>
                <a:cs typeface="Barlow"/>
                <a:sym typeface="Barlow"/>
              </a:rPr>
              <a:t>5 | Summary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 		- Summary of what has emerged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latin typeface="Barlow"/>
                <a:ea typeface="Barlow"/>
                <a:cs typeface="Barlow"/>
                <a:sym typeface="Barlow"/>
              </a:rPr>
              <a:t>6 | Next steps</a:t>
            </a:r>
            <a:r>
              <a:rPr lang="it" sz="1800">
                <a:latin typeface="Barlow"/>
                <a:ea typeface="Barlow"/>
                <a:cs typeface="Barlow"/>
                <a:sym typeface="Barlow"/>
              </a:rPr>
              <a:t> 	- What comes after this focus group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1 | THE CONTEXT OF THIS RESEARCH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15575" y="851550"/>
            <a:ext cx="8421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highlight>
                  <a:schemeClr val="accent4"/>
                </a:highlight>
                <a:latin typeface="Barlow"/>
                <a:ea typeface="Barlow"/>
                <a:cs typeface="Barlow"/>
                <a:sym typeface="Barlow"/>
              </a:rPr>
              <a:t>&lt; One or two slides presenting the wider context of research for the focus group &gt;</a:t>
            </a:r>
            <a:endParaRPr sz="1800">
              <a:highlight>
                <a:schemeClr val="accent4"/>
              </a:highlight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presentation of the project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workplan of the project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Barlow"/>
              <a:buChar char="-"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which phase of the project provides the context for this focus group  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 | OBJECTIVES OF THE FOCUS GROUP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82825" y="1528650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0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05425" y="1544100"/>
            <a:ext cx="539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Understand previous and current collaboration practices in your organization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82825" y="2268958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0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05425" y="2284408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Uncover the dynamics of collaboration </a:t>
            </a:r>
            <a:endParaRPr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(timeline, people, tools, communication channels) 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215575" y="851550"/>
            <a:ext cx="842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Let's explore challenges and opportunities for co-production in your organization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15575" y="3146133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0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38175" y="3269283"/>
            <a:ext cx="47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Collect critical aspects and desiderata 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15575" y="3982625"/>
            <a:ext cx="24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000" b="1">
              <a:solidFill>
                <a:srgbClr val="35BA5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38175" y="3998075"/>
            <a:ext cx="478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35BA50"/>
                </a:solidFill>
                <a:latin typeface="Barlow"/>
                <a:ea typeface="Barlow"/>
                <a:cs typeface="Barlow"/>
                <a:sym typeface="Barlow"/>
              </a:rPr>
              <a:t>Identify the baseline key performance indicators (KPIs) of current practices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0" y="0"/>
            <a:ext cx="91440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56125" y="-64625"/>
            <a:ext cx="4925400" cy="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82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3 | PARTICIPANTS</a:t>
            </a:r>
            <a:endParaRPr sz="1820" b="1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15575" y="851550"/>
            <a:ext cx="8421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Let's know each other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Barlow"/>
                <a:ea typeface="Barlow"/>
                <a:cs typeface="Barlow"/>
                <a:sym typeface="Barlow"/>
              </a:rPr>
              <a:t>Provide your consent to data collection by signing the consent forms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1729</Words>
  <Application>Microsoft Office PowerPoint</Application>
  <PresentationFormat>On-screen Show (16:9)</PresentationFormat>
  <Paragraphs>264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Titillium Web</vt:lpstr>
      <vt:lpstr>Arial</vt:lpstr>
      <vt:lpstr>Roboto</vt:lpstr>
      <vt:lpstr>Barlow</vt:lpstr>
      <vt:lpstr>Simple Light</vt:lpstr>
      <vt:lpstr>TEMPLATE - FOCUS GROUP ON CO-PRODUCTION INVESTIGATION</vt:lpstr>
      <vt:lpstr>HOW TO USE THIS TEMPLATE</vt:lpstr>
      <vt:lpstr>HOW TO MODERATE THE DISCUSSION </vt:lpstr>
      <vt:lpstr>INDICATIVE SCHEDULE FOR THE FOCUS GROUP</vt:lpstr>
      <vt:lpstr>CO-PRODUCTION INVESTIGATION</vt:lpstr>
      <vt:lpstr>AGENDA OF THE FOCUS GROUP</vt:lpstr>
      <vt:lpstr>1 | THE CONTEXT OF THIS RESEARCH</vt:lpstr>
      <vt:lpstr>2 | OBJECTIVES OF THE FOCUS GROUP</vt:lpstr>
      <vt:lpstr>3 | PARTICIPANTS</vt:lpstr>
      <vt:lpstr>4 | GUIDED DISCUSSION</vt:lpstr>
      <vt:lpstr>PowerPoint Presentation</vt:lpstr>
      <vt:lpstr>PowerPoint Presentation</vt:lpstr>
      <vt:lpstr>4 | GUIDED DISCUSSION</vt:lpstr>
      <vt:lpstr>PowerPoint Presentation</vt:lpstr>
      <vt:lpstr>PowerPoint Presentation</vt:lpstr>
      <vt:lpstr>PowerPoint Presentation</vt:lpstr>
      <vt:lpstr>4 | GUIDED DISCUSSION</vt:lpstr>
      <vt:lpstr>PowerPoint Presentation</vt:lpstr>
      <vt:lpstr>PowerPoint Presentation</vt:lpstr>
      <vt:lpstr>4 | GUIDED DISCUSSION</vt:lpstr>
      <vt:lpstr>PowerPoint Presentation</vt:lpstr>
      <vt:lpstr>5 | SUMMARY</vt:lpstr>
      <vt:lpstr>6 | NEXT STEPS</vt:lpstr>
      <vt:lpstr>THANK YOU ! </vt:lpstr>
      <vt:lpstr>References and useful links on the organization and moderation of focus groups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FOCUS GROUP ON CO-PRODUCTION INVESTIGATION</dc:title>
  <cp:lastModifiedBy>Elena Not</cp:lastModifiedBy>
  <cp:revision>1</cp:revision>
  <dcterms:modified xsi:type="dcterms:W3CDTF">2022-02-03T10:57:23Z</dcterms:modified>
</cp:coreProperties>
</file>